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27"/>
  </p:notesMasterIdLst>
  <p:sldIdLst>
    <p:sldId id="256" r:id="rId3"/>
    <p:sldId id="259" r:id="rId4"/>
    <p:sldId id="260" r:id="rId5"/>
    <p:sldId id="282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Gill Sans" panose="02020500000000000000" charset="0"/>
      <p:regular r:id="rId32"/>
      <p:bold r:id="rId33"/>
    </p:embeddedFont>
    <p:embeddedFont>
      <p:font typeface="Helvetica Neue" panose="02020500000000000000" charset="0"/>
      <p:regular r:id="rId34"/>
      <p:bold r:id="rId35"/>
      <p:italic r:id="rId36"/>
      <p:boldItalic r:id="rId37"/>
    </p:embeddedFont>
    <p:embeddedFont>
      <p:font typeface="Helvetica Neue Light" panose="02020500000000000000" charset="0"/>
      <p:regular r:id="rId38"/>
      <p:bold r:id="rId39"/>
      <p:italic r:id="rId40"/>
      <p:boldItalic r:id="rId41"/>
    </p:embeddedFont>
    <p:embeddedFont>
      <p:font typeface="微軟正黑體" panose="020B0604030504040204" pitchFamily="34" charset="-120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96" y="51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2.fntdata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7be483e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be483e3f_0_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7be483e3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be483e3f_0_6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27be483e3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7be483e3f_0_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7be483e3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7be483e3f_0_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27be483e3f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813e29b7e_22_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2813e29b7e_2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be397cce_3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27be397cce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7be397cce_3_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27be397cce_3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7be483e3f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g27be483e3f_0_1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7be483e3f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g27be483e3f_0_1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7be483e3f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g27be483e3f_0_1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3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3f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7be483e3f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Google Shape;360;g27be483e3f_0_1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\frac{\partial{z-y}}{\partial{}z}=1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7be483e3f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g27be483e3f_0_1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7be483e3f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6" name="Google Shape;376;g27be483e3f_0_1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7be483e3f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Google Shape;395;g27be483e3f_0_1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\frac{\partial{loss}}{\partial{s}}=2s=-2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\frac{\partial{loss}}{\partial{\hat{y}}}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\frac{\partial{s}}{\partial{\hat{y}}}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=-2*1=-2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813e29b7e_2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Google Shape;418;g2813e29b7e_22_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\frac{\partial{loss}}{\partial{s}}=2s=-2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\frac{\partial{loss}}{\partial{\hat{y}}}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\frac{\partial{s}}{\partial{\hat{y}}}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=-2*1=-2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be483e3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g27be483e3f_0_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be483e3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g27be483e3f_0_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813e29b7e_2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813e29b7e_2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be483e3f_0_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27be483e3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be483e3f_0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27be483e3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7be483e3f_0_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27be483e3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7be483e3f_0_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27be483e3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cop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11" Type="http://schemas.openxmlformats.org/officeDocument/2006/relationships/image" Target="../media/image16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mathinsight.org/image/function_machines_composed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"/>
          <p:cNvSpPr txBox="1"/>
          <p:nvPr/>
        </p:nvSpPr>
        <p:spPr>
          <a:xfrm>
            <a:off x="1475656" y="1203598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1" i="0" u="none" strike="noStrike" cap="none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Back-propagation</a:t>
            </a:r>
            <a:endParaRPr sz="5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8"/>
          <p:cNvSpPr txBox="1">
            <a:spLocks noGrp="1"/>
          </p:cNvSpPr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id="241" name="Google Shape;241;p48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8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9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1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5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50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1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sp>
        <p:nvSpPr>
          <p:cNvPr id="255" name="Google Shape;255;p50"/>
          <p:cNvSpPr txBox="1"/>
          <p:nvPr/>
        </p:nvSpPr>
        <p:spPr>
          <a:xfrm>
            <a:off x="2934351" y="158100"/>
            <a:ext cx="36864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Forward pass x= 2, y = 3</a:t>
            </a:r>
            <a:endParaRPr sz="500"/>
          </a:p>
        </p:txBody>
      </p:sp>
      <p:cxnSp>
        <p:nvCxnSpPr>
          <p:cNvPr id="256" name="Google Shape;256;p50"/>
          <p:cNvCxnSpPr/>
          <p:nvPr/>
        </p:nvCxnSpPr>
        <p:spPr>
          <a:xfrm>
            <a:off x="1836074" y="730250"/>
            <a:ext cx="6846600" cy="0"/>
          </a:xfrm>
          <a:prstGeom prst="straightConnector1">
            <a:avLst/>
          </a:prstGeom>
          <a:noFill/>
          <a:ln w="127000" cap="flat" cmpd="sng">
            <a:solidFill>
              <a:srgbClr val="016D0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257" name="Google Shape;257;p50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29730" y="37033"/>
            <a:ext cx="639442" cy="639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5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1580503" y="502825"/>
            <a:ext cx="5160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</a:t>
            </a:r>
            <a:endParaRPr sz="500"/>
          </a:p>
        </p:txBody>
      </p:sp>
      <p:sp>
        <p:nvSpPr>
          <p:cNvPr id="264" name="Google Shape;264;p51"/>
          <p:cNvSpPr txBox="1"/>
          <p:nvPr/>
        </p:nvSpPr>
        <p:spPr>
          <a:xfrm>
            <a:off x="1350276" y="3524550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3</a:t>
            </a:r>
            <a:endParaRPr sz="500"/>
          </a:p>
        </p:txBody>
      </p:sp>
      <p:sp>
        <p:nvSpPr>
          <p:cNvPr id="265" name="Google Shape;265;p51"/>
          <p:cNvSpPr txBox="1"/>
          <p:nvPr/>
        </p:nvSpPr>
        <p:spPr>
          <a:xfrm>
            <a:off x="7805052" y="2130725"/>
            <a:ext cx="7206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6</a:t>
            </a:r>
            <a:endParaRPr sz="500"/>
          </a:p>
        </p:txBody>
      </p:sp>
      <p:sp>
        <p:nvSpPr>
          <p:cNvPr id="266" name="Google Shape;266;p51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1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pic>
        <p:nvPicPr>
          <p:cNvPr id="267" name="Google Shape;267;p51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5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52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id="274" name="Google Shape;274;p5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6900" y="2811875"/>
            <a:ext cx="2647400" cy="20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52"/>
          <p:cNvSpPr txBox="1"/>
          <p:nvPr/>
        </p:nvSpPr>
        <p:spPr>
          <a:xfrm>
            <a:off x="1580503" y="502825"/>
            <a:ext cx="5160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</a:t>
            </a:r>
            <a:endParaRPr sz="500"/>
          </a:p>
        </p:txBody>
      </p:sp>
      <p:sp>
        <p:nvSpPr>
          <p:cNvPr id="276" name="Google Shape;276;p52"/>
          <p:cNvSpPr txBox="1"/>
          <p:nvPr/>
        </p:nvSpPr>
        <p:spPr>
          <a:xfrm>
            <a:off x="1350276" y="3524550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3</a:t>
            </a:r>
            <a:endParaRPr sz="500"/>
          </a:p>
        </p:txBody>
      </p:sp>
      <p:sp>
        <p:nvSpPr>
          <p:cNvPr id="277" name="Google Shape;277;p52"/>
          <p:cNvSpPr txBox="1"/>
          <p:nvPr/>
        </p:nvSpPr>
        <p:spPr>
          <a:xfrm>
            <a:off x="7805052" y="2130725"/>
            <a:ext cx="7206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6</a:t>
            </a:r>
            <a:endParaRPr sz="500"/>
          </a:p>
        </p:txBody>
      </p:sp>
      <p:sp>
        <p:nvSpPr>
          <p:cNvPr id="278" name="Google Shape;278;p52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1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pic>
        <p:nvPicPr>
          <p:cNvPr id="279" name="Google Shape;279;p52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52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52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  <p:pic>
        <p:nvPicPr>
          <p:cNvPr id="282" name="Google Shape;282;p52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2"/>
          <p:cNvSpPr txBox="1"/>
          <p:nvPr/>
        </p:nvSpPr>
        <p:spPr>
          <a:xfrm>
            <a:off x="7949555" y="3112675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</a:t>
            </a:r>
            <a:endParaRPr sz="500"/>
          </a:p>
        </p:txBody>
      </p:sp>
      <p:cxnSp>
        <p:nvCxnSpPr>
          <p:cNvPr id="284" name="Google Shape;284;p52"/>
          <p:cNvCxnSpPr/>
          <p:nvPr/>
        </p:nvCxnSpPr>
        <p:spPr>
          <a:xfrm>
            <a:off x="2711434" y="701675"/>
            <a:ext cx="5971200" cy="0"/>
          </a:xfrm>
          <a:prstGeom prst="straightConnector1">
            <a:avLst/>
          </a:prstGeom>
          <a:noFill/>
          <a:ln w="127000" cap="flat" cmpd="sng">
            <a:solidFill>
              <a:srgbClr val="EB220C"/>
            </a:solidFill>
            <a:prstDash val="solid"/>
            <a:miter lim="400000"/>
            <a:headEnd type="triangle" w="med" len="med"/>
            <a:tailEnd type="none" w="sm" len="sm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5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53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53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Google Shape;292;p53"/>
          <p:cNvGrpSpPr/>
          <p:nvPr/>
        </p:nvGrpSpPr>
        <p:grpSpPr>
          <a:xfrm>
            <a:off x="1426476" y="502825"/>
            <a:ext cx="7256233" cy="3419412"/>
            <a:chOff x="11" y="1111804"/>
            <a:chExt cx="19349955" cy="9118433"/>
          </a:xfrm>
        </p:grpSpPr>
        <p:cxnSp>
          <p:nvCxnSpPr>
            <p:cNvPr id="293" name="Google Shape;293;p53"/>
            <p:cNvCxnSpPr/>
            <p:nvPr/>
          </p:nvCxnSpPr>
          <p:spPr>
            <a:xfrm>
              <a:off x="3426566" y="1642070"/>
              <a:ext cx="15923400" cy="0"/>
            </a:xfrm>
            <a:prstGeom prst="straightConnector1">
              <a:avLst/>
            </a:prstGeom>
            <a:noFill/>
            <a:ln w="127000" cap="flat" cmpd="sng">
              <a:solidFill>
                <a:srgbClr val="EB220C"/>
              </a:solidFill>
              <a:prstDash val="solid"/>
              <a:miter lim="400000"/>
              <a:headEnd type="triangle" w="med" len="med"/>
              <a:tailEnd type="none" w="sm" len="sm"/>
            </a:ln>
          </p:spPr>
        </p:cxnSp>
        <p:sp>
          <p:nvSpPr>
            <p:cNvPr id="294" name="Google Shape;294;p53"/>
            <p:cNvSpPr txBox="1"/>
            <p:nvPr/>
          </p:nvSpPr>
          <p:spPr>
            <a:xfrm>
              <a:off x="410752" y="1111804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2</a:t>
              </a:r>
              <a:endParaRPr sz="500"/>
            </a:p>
          </p:txBody>
        </p:sp>
        <p:sp>
          <p:nvSpPr>
            <p:cNvPr id="295" name="Google Shape;295;p53"/>
            <p:cNvSpPr txBox="1"/>
            <p:nvPr/>
          </p:nvSpPr>
          <p:spPr>
            <a:xfrm>
              <a:off x="11" y="9169737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3</a:t>
              </a:r>
              <a:endParaRPr sz="500"/>
            </a:p>
          </p:txBody>
        </p:sp>
        <p:sp>
          <p:nvSpPr>
            <p:cNvPr id="296" name="Google Shape;296;p53"/>
            <p:cNvSpPr txBox="1"/>
            <p:nvPr/>
          </p:nvSpPr>
          <p:spPr>
            <a:xfrm>
              <a:off x="17009545" y="5452870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6</a:t>
              </a:r>
              <a:endParaRPr sz="500"/>
            </a:p>
          </p:txBody>
        </p:sp>
        <p:sp>
          <p:nvSpPr>
            <p:cNvPr id="297" name="Google Shape;297;p53"/>
            <p:cNvSpPr txBox="1"/>
            <p:nvPr/>
          </p:nvSpPr>
          <p:spPr>
            <a:xfrm>
              <a:off x="9430759" y="5192667"/>
              <a:ext cx="1706100" cy="46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13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*</a:t>
              </a:r>
              <a:endParaRPr sz="500"/>
            </a:p>
          </p:txBody>
        </p:sp>
        <p:sp>
          <p:nvSpPr>
            <p:cNvPr id="298" name="Google Shape;298;p53"/>
            <p:cNvSpPr txBox="1"/>
            <p:nvPr/>
          </p:nvSpPr>
          <p:spPr>
            <a:xfrm>
              <a:off x="6475781" y="4526091"/>
              <a:ext cx="11490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21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y</a:t>
              </a:r>
              <a:endParaRPr sz="500"/>
            </a:p>
          </p:txBody>
        </p:sp>
        <p:sp>
          <p:nvSpPr>
            <p:cNvPr id="299" name="Google Shape;299;p53"/>
            <p:cNvSpPr txBox="1"/>
            <p:nvPr/>
          </p:nvSpPr>
          <p:spPr>
            <a:xfrm>
              <a:off x="6249246" y="8102397"/>
              <a:ext cx="11619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21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x</a:t>
              </a:r>
              <a:endParaRPr sz="500"/>
            </a:p>
          </p:txBody>
        </p:sp>
        <p:sp>
          <p:nvSpPr>
            <p:cNvPr id="300" name="Google Shape;300;p53"/>
            <p:cNvSpPr txBox="1"/>
            <p:nvPr/>
          </p:nvSpPr>
          <p:spPr>
            <a:xfrm>
              <a:off x="17394891" y="8071404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5</a:t>
              </a:r>
              <a:endParaRPr sz="500"/>
            </a:p>
          </p:txBody>
        </p:sp>
      </p:grpSp>
      <p:sp>
        <p:nvSpPr>
          <p:cNvPr id="301" name="Google Shape;301;p53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id="302" name="Google Shape;302;p53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53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53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5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54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54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54"/>
          <p:cNvGrpSpPr/>
          <p:nvPr/>
        </p:nvGrpSpPr>
        <p:grpSpPr>
          <a:xfrm>
            <a:off x="1426476" y="502825"/>
            <a:ext cx="7256233" cy="3419412"/>
            <a:chOff x="11" y="1111804"/>
            <a:chExt cx="19349955" cy="9118433"/>
          </a:xfrm>
        </p:grpSpPr>
        <p:cxnSp>
          <p:nvCxnSpPr>
            <p:cNvPr id="313" name="Google Shape;313;p54"/>
            <p:cNvCxnSpPr/>
            <p:nvPr/>
          </p:nvCxnSpPr>
          <p:spPr>
            <a:xfrm>
              <a:off x="3426566" y="1642070"/>
              <a:ext cx="15923400" cy="0"/>
            </a:xfrm>
            <a:prstGeom prst="straightConnector1">
              <a:avLst/>
            </a:prstGeom>
            <a:noFill/>
            <a:ln w="127000" cap="flat" cmpd="sng">
              <a:solidFill>
                <a:srgbClr val="EB220C"/>
              </a:solidFill>
              <a:prstDash val="solid"/>
              <a:miter lim="400000"/>
              <a:headEnd type="triangle" w="med" len="med"/>
              <a:tailEnd type="none" w="sm" len="sm"/>
            </a:ln>
          </p:spPr>
        </p:cxnSp>
        <p:sp>
          <p:nvSpPr>
            <p:cNvPr id="314" name="Google Shape;314;p54"/>
            <p:cNvSpPr txBox="1"/>
            <p:nvPr/>
          </p:nvSpPr>
          <p:spPr>
            <a:xfrm>
              <a:off x="410752" y="1111804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2</a:t>
              </a:r>
              <a:endParaRPr sz="500"/>
            </a:p>
          </p:txBody>
        </p:sp>
        <p:sp>
          <p:nvSpPr>
            <p:cNvPr id="315" name="Google Shape;315;p54"/>
            <p:cNvSpPr txBox="1"/>
            <p:nvPr/>
          </p:nvSpPr>
          <p:spPr>
            <a:xfrm>
              <a:off x="11" y="9169737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3</a:t>
              </a:r>
              <a:endParaRPr sz="500"/>
            </a:p>
          </p:txBody>
        </p:sp>
        <p:sp>
          <p:nvSpPr>
            <p:cNvPr id="316" name="Google Shape;316;p54"/>
            <p:cNvSpPr txBox="1"/>
            <p:nvPr/>
          </p:nvSpPr>
          <p:spPr>
            <a:xfrm>
              <a:off x="17009545" y="5452870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6</a:t>
              </a:r>
              <a:endParaRPr sz="500"/>
            </a:p>
          </p:txBody>
        </p:sp>
        <p:sp>
          <p:nvSpPr>
            <p:cNvPr id="317" name="Google Shape;317;p54"/>
            <p:cNvSpPr txBox="1"/>
            <p:nvPr/>
          </p:nvSpPr>
          <p:spPr>
            <a:xfrm>
              <a:off x="9430759" y="5192667"/>
              <a:ext cx="1706100" cy="46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13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*</a:t>
              </a:r>
              <a:endParaRPr sz="500"/>
            </a:p>
          </p:txBody>
        </p:sp>
        <p:sp>
          <p:nvSpPr>
            <p:cNvPr id="318" name="Google Shape;318;p54"/>
            <p:cNvSpPr txBox="1"/>
            <p:nvPr/>
          </p:nvSpPr>
          <p:spPr>
            <a:xfrm>
              <a:off x="6475781" y="4526091"/>
              <a:ext cx="11490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21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y</a:t>
              </a:r>
              <a:endParaRPr sz="500"/>
            </a:p>
          </p:txBody>
        </p:sp>
        <p:sp>
          <p:nvSpPr>
            <p:cNvPr id="319" name="Google Shape;319;p54"/>
            <p:cNvSpPr txBox="1"/>
            <p:nvPr/>
          </p:nvSpPr>
          <p:spPr>
            <a:xfrm>
              <a:off x="6249246" y="8102397"/>
              <a:ext cx="11619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21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x</a:t>
              </a:r>
              <a:endParaRPr sz="500"/>
            </a:p>
          </p:txBody>
        </p:sp>
        <p:sp>
          <p:nvSpPr>
            <p:cNvPr id="320" name="Google Shape;320;p54"/>
            <p:cNvSpPr txBox="1"/>
            <p:nvPr/>
          </p:nvSpPr>
          <p:spPr>
            <a:xfrm>
              <a:off x="17394891" y="8071404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5</a:t>
              </a:r>
              <a:endParaRPr sz="500"/>
            </a:p>
          </p:txBody>
        </p:sp>
      </p:grpSp>
      <p:sp>
        <p:nvSpPr>
          <p:cNvPr id="321" name="Google Shape;321;p54"/>
          <p:cNvSpPr txBox="1"/>
          <p:nvPr/>
        </p:nvSpPr>
        <p:spPr>
          <a:xfrm rot="-1023456">
            <a:off x="1975699" y="4581174"/>
            <a:ext cx="1764207" cy="397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5*x = </a:t>
            </a:r>
            <a:r>
              <a:rPr lang="en" sz="2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 sz="500"/>
          </a:p>
        </p:txBody>
      </p:sp>
      <p:sp>
        <p:nvSpPr>
          <p:cNvPr id="322" name="Google Shape;322;p54"/>
          <p:cNvSpPr txBox="1"/>
          <p:nvPr/>
        </p:nvSpPr>
        <p:spPr>
          <a:xfrm rot="1622616">
            <a:off x="983774" y="2516320"/>
            <a:ext cx="1767003" cy="39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5*y = </a:t>
            </a:r>
            <a:r>
              <a:rPr lang="en" sz="2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</a:t>
            </a:r>
            <a:endParaRPr sz="500"/>
          </a:p>
        </p:txBody>
      </p:sp>
      <p:sp>
        <p:nvSpPr>
          <p:cNvPr id="323" name="Google Shape;323;p54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id="324" name="Google Shape;324;p54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54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4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5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id="332" name="Google Shape;332;p5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55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5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5" name="Google Shape;335;p55"/>
          <p:cNvSpPr/>
          <p:nvPr/>
        </p:nvSpPr>
        <p:spPr>
          <a:xfrm>
            <a:off x="4018167" y="117185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6" name="Google Shape;336;p55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6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id="342" name="Google Shape;342;p5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5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56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6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6" name="Google Shape;346;p56"/>
          <p:cNvSpPr/>
          <p:nvPr/>
        </p:nvSpPr>
        <p:spPr>
          <a:xfrm>
            <a:off x="4018167" y="117185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7" name="Google Shape;347;p56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7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id="353" name="Google Shape;353;p5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57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57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7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7" name="Google Shape;357;p57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Computing gradient in simple network</a:t>
            </a:r>
            <a:endParaRPr/>
          </a:p>
        </p:txBody>
      </p:sp>
      <p:grpSp>
        <p:nvGrpSpPr>
          <p:cNvPr id="173" name="Google Shape;173;p40"/>
          <p:cNvGrpSpPr/>
          <p:nvPr/>
        </p:nvGrpSpPr>
        <p:grpSpPr>
          <a:xfrm>
            <a:off x="3316678" y="1507910"/>
            <a:ext cx="2216439" cy="476213"/>
            <a:chOff x="0" y="0"/>
            <a:chExt cx="5910503" cy="1269900"/>
          </a:xfrm>
        </p:grpSpPr>
        <p:sp>
          <p:nvSpPr>
            <p:cNvPr id="174" name="Google Shape;174;p40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175" name="Google Shape;175;p40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40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7" name="Google Shape;177;p40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178" name="Google Shape;178;p40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sp>
        <p:nvSpPr>
          <p:cNvPr id="179" name="Google Shape;179;p40"/>
          <p:cNvSpPr txBox="1"/>
          <p:nvPr/>
        </p:nvSpPr>
        <p:spPr>
          <a:xfrm>
            <a:off x="2880775" y="3524025"/>
            <a:ext cx="3669300" cy="7755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gradient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gradient(x, y):  </a:t>
            </a:r>
            <a:r>
              <a:rPr lang="en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d_loss/d_w</a:t>
            </a:r>
            <a:endParaRPr b="1" i="1" u="none" strike="noStrike" cap="non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lang="en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x * (x * w - y)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80" name="Google Shape;180;p40"/>
          <p:cNvGrpSpPr/>
          <p:nvPr/>
        </p:nvGrpSpPr>
        <p:grpSpPr>
          <a:xfrm>
            <a:off x="3105250" y="2495700"/>
            <a:ext cx="2639462" cy="679800"/>
            <a:chOff x="2416850" y="2487775"/>
            <a:chExt cx="2639462" cy="679800"/>
          </a:xfrm>
        </p:grpSpPr>
        <p:pic>
          <p:nvPicPr>
            <p:cNvPr id="181" name="Google Shape;181;p40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087616" y="2518354"/>
              <a:ext cx="968696" cy="528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40"/>
            <p:cNvSpPr txBox="1"/>
            <p:nvPr/>
          </p:nvSpPr>
          <p:spPr>
            <a:xfrm>
              <a:off x="2416850" y="2487775"/>
              <a:ext cx="1608300" cy="67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Gradient of </a:t>
              </a:r>
              <a:r>
                <a:rPr lang="en" b="1"/>
                <a:t>loss</a:t>
              </a:r>
              <a:r>
                <a:rPr lang="en"/>
                <a:t> with respect to </a:t>
              </a:r>
              <a:r>
                <a:rPr lang="en" b="1" i="1"/>
                <a:t>w</a:t>
              </a:r>
              <a:endParaRPr b="1" i="1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8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id="363" name="Google Shape;363;p5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8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58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5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9"/>
          <p:cNvSpPr txBox="1"/>
          <p:nvPr/>
        </p:nvSpPr>
        <p:spPr>
          <a:xfrm>
            <a:off x="2176729" y="442690"/>
            <a:ext cx="586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7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Forward pass x=1, y = 2 where w=1</a:t>
            </a:r>
            <a:endParaRPr sz="500"/>
          </a:p>
        </p:txBody>
      </p:sp>
      <p:cxnSp>
        <p:nvCxnSpPr>
          <p:cNvPr id="372" name="Google Shape;372;p59"/>
          <p:cNvCxnSpPr/>
          <p:nvPr/>
        </p:nvCxnSpPr>
        <p:spPr>
          <a:xfrm>
            <a:off x="1366348" y="1125864"/>
            <a:ext cx="6846600" cy="0"/>
          </a:xfrm>
          <a:prstGeom prst="straightConnector1">
            <a:avLst/>
          </a:prstGeom>
          <a:noFill/>
          <a:ln w="127000" cap="flat" cmpd="sng">
            <a:solidFill>
              <a:srgbClr val="016D0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373" name="Google Shape;373;p59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0004" y="356447"/>
            <a:ext cx="639442" cy="639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6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60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0" name="Google Shape;380;p60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1" name="Google Shape;381;p60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2" name="Google Shape;382;p60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383" name="Google Shape;383;p60"/>
          <p:cNvSpPr txBox="1"/>
          <p:nvPr/>
        </p:nvSpPr>
        <p:spPr>
          <a:xfrm>
            <a:off x="5666176" y="2531100"/>
            <a:ext cx="5427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384" name="Google Shape;384;p60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id="385" name="Google Shape;385;p60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60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60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60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9" name="Google Shape;389;p60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390" name="Google Shape;390;p60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lang="en" sz="3100" b="1" i="0" u="none" strike="noStrike" cap="non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391" name="Google Shape;391;p60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w="127000" cap="flat" cmpd="sng">
              <a:solidFill>
                <a:srgbClr val="EB220C"/>
              </a:solidFill>
              <a:prstDash val="solid"/>
              <a:miter lim="400000"/>
              <a:headEnd type="triangle" w="med" len="med"/>
              <a:tailEnd type="none" w="sm" len="sm"/>
            </a:ln>
          </p:spPr>
        </p:cxnSp>
        <p:pic>
          <p:nvPicPr>
            <p:cNvPr id="392" name="Google Shape;392;p60" descr="Image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6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61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99" name="Google Shape;399;p61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00" name="Google Shape;400;p61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01" name="Google Shape;401;p61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02" name="Google Shape;402;p61"/>
          <p:cNvSpPr txBox="1"/>
          <p:nvPr/>
        </p:nvSpPr>
        <p:spPr>
          <a:xfrm>
            <a:off x="5666177" y="2531100"/>
            <a:ext cx="5853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403" name="Google Shape;403;p61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id="404" name="Google Shape;404;p61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61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61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61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51466" y="3623651"/>
            <a:ext cx="1255792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61" descr="Imag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945957" y="3915248"/>
            <a:ext cx="2443070" cy="395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9" name="Google Shape;409;p61"/>
          <p:cNvGrpSpPr/>
          <p:nvPr/>
        </p:nvGrpSpPr>
        <p:grpSpPr>
          <a:xfrm>
            <a:off x="335967" y="4535286"/>
            <a:ext cx="3262074" cy="410602"/>
            <a:chOff x="0" y="0"/>
            <a:chExt cx="8698865" cy="1094938"/>
          </a:xfrm>
        </p:grpSpPr>
        <p:pic>
          <p:nvPicPr>
            <p:cNvPr id="410" name="Google Shape;410;p61" descr="Image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1778000" cy="1094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1" name="Google Shape;411;p61" descr="Image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980203" y="20573"/>
              <a:ext cx="6718662" cy="10535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2" name="Google Shape;412;p61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413" name="Google Shape;413;p61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lang="en" sz="3100" b="1" i="0" u="none" strike="noStrike" cap="non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414" name="Google Shape;414;p61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w="127000" cap="flat" cmpd="sng">
              <a:solidFill>
                <a:srgbClr val="EB220C"/>
              </a:solidFill>
              <a:prstDash val="solid"/>
              <a:miter lim="400000"/>
              <a:headEnd type="triangle" w="med" len="med"/>
              <a:tailEnd type="none" w="sm" len="sm"/>
            </a:ln>
          </p:spPr>
        </p:cxnSp>
        <p:pic>
          <p:nvPicPr>
            <p:cNvPr id="415" name="Google Shape;415;p61" descr="Image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6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62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2" name="Google Shape;422;p62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3" name="Google Shape;423;p62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4" name="Google Shape;424;p62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25" name="Google Shape;425;p62"/>
          <p:cNvSpPr txBox="1"/>
          <p:nvPr/>
        </p:nvSpPr>
        <p:spPr>
          <a:xfrm>
            <a:off x="5666177" y="2531100"/>
            <a:ext cx="5853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426" name="Google Shape;426;p62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id="427" name="Google Shape;427;p6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62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62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62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51466" y="3623651"/>
            <a:ext cx="1255792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62" descr="Imag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945957" y="3915248"/>
            <a:ext cx="2443070" cy="395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2" name="Google Shape;432;p62"/>
          <p:cNvGrpSpPr/>
          <p:nvPr/>
        </p:nvGrpSpPr>
        <p:grpSpPr>
          <a:xfrm>
            <a:off x="335967" y="4535286"/>
            <a:ext cx="3262074" cy="410602"/>
            <a:chOff x="0" y="0"/>
            <a:chExt cx="8698865" cy="1094938"/>
          </a:xfrm>
        </p:grpSpPr>
        <p:pic>
          <p:nvPicPr>
            <p:cNvPr id="433" name="Google Shape;433;p62" descr="Image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1778000" cy="1094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62" descr="Image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980203" y="20573"/>
              <a:ext cx="6718662" cy="10535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5" name="Google Shape;435;p62"/>
          <p:cNvGrpSpPr/>
          <p:nvPr/>
        </p:nvGrpSpPr>
        <p:grpSpPr>
          <a:xfrm>
            <a:off x="4069882" y="4339491"/>
            <a:ext cx="2798656" cy="802241"/>
            <a:chOff x="0" y="0"/>
            <a:chExt cx="7463083" cy="2139310"/>
          </a:xfrm>
        </p:grpSpPr>
        <p:pic>
          <p:nvPicPr>
            <p:cNvPr id="436" name="Google Shape;436;p62" descr="Image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77800" y="114300"/>
              <a:ext cx="7100160" cy="1682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" name="Google Shape;437;p62" descr="Image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0" y="0"/>
              <a:ext cx="7463083" cy="213931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38" name="Google Shape;438;p62" descr="Oval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673899" y="4224382"/>
            <a:ext cx="513922" cy="4106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9" name="Google Shape;439;p62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440" name="Google Shape;440;p62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lang="en" sz="3100" b="1" i="0" u="none" strike="noStrike" cap="non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441" name="Google Shape;441;p62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w="127000" cap="flat" cmpd="sng">
              <a:solidFill>
                <a:srgbClr val="EB220C"/>
              </a:solidFill>
              <a:prstDash val="solid"/>
              <a:miter lim="400000"/>
              <a:headEnd type="triangle" w="med" len="med"/>
              <a:tailEnd type="none" w="sm" len="sm"/>
            </a:ln>
          </p:spPr>
        </p:cxnSp>
        <p:pic>
          <p:nvPicPr>
            <p:cNvPr id="442" name="Google Shape;442;p62" descr="Image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Complicated network?</a:t>
            </a:r>
            <a:endParaRPr/>
          </a:p>
        </p:txBody>
      </p:sp>
      <p:pic>
        <p:nvPicPr>
          <p:cNvPr id="188" name="Google Shape;188;p4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3139" y="1460103"/>
            <a:ext cx="5203012" cy="2595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41"/>
          <p:cNvGrpSpPr/>
          <p:nvPr/>
        </p:nvGrpSpPr>
        <p:grpSpPr>
          <a:xfrm>
            <a:off x="3252275" y="4223075"/>
            <a:ext cx="2639462" cy="679800"/>
            <a:chOff x="2416850" y="2487775"/>
            <a:chExt cx="2639462" cy="679800"/>
          </a:xfrm>
        </p:grpSpPr>
        <p:pic>
          <p:nvPicPr>
            <p:cNvPr id="190" name="Google Shape;190;p41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087616" y="2518354"/>
              <a:ext cx="968696" cy="528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41"/>
            <p:cNvSpPr txBox="1"/>
            <p:nvPr/>
          </p:nvSpPr>
          <p:spPr>
            <a:xfrm>
              <a:off x="2416850" y="2487775"/>
              <a:ext cx="1608300" cy="67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Gradient of </a:t>
              </a:r>
              <a:r>
                <a:rPr lang="en" b="1"/>
                <a:t>loss</a:t>
              </a:r>
              <a:r>
                <a:rPr lang="en"/>
                <a:t> with respect to </a:t>
              </a:r>
              <a:r>
                <a:rPr lang="en" b="1" i="1"/>
                <a:t>w</a:t>
              </a:r>
              <a:endParaRPr b="1" i="1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What is Backprop</a:t>
            </a:r>
            <a:endParaRPr dirty="0"/>
          </a:p>
        </p:txBody>
      </p:sp>
      <p:sp>
        <p:nvSpPr>
          <p:cNvPr id="7" name="矩形 6"/>
          <p:cNvSpPr/>
          <p:nvPr/>
        </p:nvSpPr>
        <p:spPr>
          <a:xfrm>
            <a:off x="1691680" y="1491630"/>
            <a:ext cx="64087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一個神經網路中，會有多個權重和偏置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(w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及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b)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為了計算每個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及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的變化，造成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loss function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的變化，我們需要針對每一個變數找出梯度，就是針對每一個變數對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loss function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的偏微分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每個變數的梯度算出後，就使用</a:t>
            </a:r>
            <a:r>
              <a:rPr lang="en-US" altLang="zh-TW" sz="2000" b="1" dirty="0" err="1">
                <a:latin typeface="微軟正黑體" pitchFamily="34" charset="-120"/>
                <a:ea typeface="微軟正黑體" pitchFamily="34" charset="-120"/>
              </a:rPr>
              <a:t>sgd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進行最佳化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利用連鎖律從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loss function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向前推導偏微分，就稱之為</a:t>
            </a:r>
            <a:r>
              <a:rPr lang="en-US" altLang="zh-TW" sz="2000" b="1" dirty="0" err="1">
                <a:latin typeface="微軟正黑體" pitchFamily="34" charset="-120"/>
                <a:ea typeface="微軟正黑體" pitchFamily="34" charset="-120"/>
              </a:rPr>
              <a:t>backprop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Rule</a:t>
            </a:r>
            <a:endParaRPr/>
          </a:p>
        </p:txBody>
      </p:sp>
      <p:pic>
        <p:nvPicPr>
          <p:cNvPr id="204" name="Google Shape;20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875" y="1981763"/>
            <a:ext cx="2971550" cy="21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075" y="1395807"/>
            <a:ext cx="2736706" cy="3300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3"/>
          <p:cNvSpPr txBox="1"/>
          <p:nvPr/>
        </p:nvSpPr>
        <p:spPr>
          <a:xfrm>
            <a:off x="4350275" y="3485250"/>
            <a:ext cx="4985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http://mathinsight.org/image/function_machines_composed</a:t>
            </a:r>
            <a:r>
              <a:rPr lang="en"/>
              <a:t> </a:t>
            </a:r>
            <a:endParaRPr/>
          </a:p>
        </p:txBody>
      </p:sp>
      <p:sp>
        <p:nvSpPr>
          <p:cNvPr id="207" name="Google Shape;207;p43"/>
          <p:cNvSpPr/>
          <p:nvPr/>
        </p:nvSpPr>
        <p:spPr>
          <a:xfrm>
            <a:off x="3988025" y="2003525"/>
            <a:ext cx="3285300" cy="664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4"/>
          <p:cNvSpPr txBox="1">
            <a:spLocks noGrp="1"/>
          </p:cNvSpPr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id="213" name="Google Shape;213;p4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4"/>
          <p:cNvSpPr txBox="1"/>
          <p:nvPr/>
        </p:nvSpPr>
        <p:spPr>
          <a:xfrm>
            <a:off x="8122275" y="2204100"/>
            <a:ext cx="54693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… LOSS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4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5"/>
          <p:cNvSpPr txBox="1">
            <a:spLocks noGrp="1"/>
          </p:cNvSpPr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4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6449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6"/>
          <p:cNvSpPr txBox="1">
            <a:spLocks noGrp="1"/>
          </p:cNvSpPr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id="227" name="Google Shape;227;p4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4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6449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7"/>
          <p:cNvSpPr txBox="1">
            <a:spLocks noGrp="1"/>
          </p:cNvSpPr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id="234" name="Google Shape;234;p47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727</Words>
  <Application>Microsoft Office PowerPoint</Application>
  <PresentationFormat>如螢幕大小 (16:9)</PresentationFormat>
  <Paragraphs>118</Paragraphs>
  <Slides>24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24</vt:i4>
      </vt:variant>
    </vt:vector>
  </HeadingPairs>
  <TitlesOfParts>
    <vt:vector size="32" baseType="lpstr">
      <vt:lpstr>微軟正黑體</vt:lpstr>
      <vt:lpstr>Helvetica Neue</vt:lpstr>
      <vt:lpstr>Helvetica Neue Light</vt:lpstr>
      <vt:lpstr>Consolas</vt:lpstr>
      <vt:lpstr>Arial</vt:lpstr>
      <vt:lpstr>Gill Sans</vt:lpstr>
      <vt:lpstr>Simple Light</vt:lpstr>
      <vt:lpstr>White</vt:lpstr>
      <vt:lpstr>PowerPoint 簡報</vt:lpstr>
      <vt:lpstr>Computing gradient in simple network</vt:lpstr>
      <vt:lpstr>Complicated network?</vt:lpstr>
      <vt:lpstr>What is Backprop</vt:lpstr>
      <vt:lpstr>Chain Rule</vt:lpstr>
      <vt:lpstr>Chain rule</vt:lpstr>
      <vt:lpstr>Chain rule</vt:lpstr>
      <vt:lpstr>Chain rule</vt:lpstr>
      <vt:lpstr>Chain rule</vt:lpstr>
      <vt:lpstr>Chain rule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Computational graph</vt:lpstr>
      <vt:lpstr>Computational graph</vt:lpstr>
      <vt:lpstr>Computational graph</vt:lpstr>
      <vt:lpstr>Computational graph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ML/DL for Everyone with</dc:title>
  <dc:creator>joshhu</dc:creator>
  <cp:lastModifiedBy>joshhu</cp:lastModifiedBy>
  <cp:revision>63</cp:revision>
  <dcterms:modified xsi:type="dcterms:W3CDTF">2022-11-18T03:28:33Z</dcterms:modified>
</cp:coreProperties>
</file>