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6" r:id="rId2"/>
    <p:sldId id="651" r:id="rId3"/>
    <p:sldId id="650" r:id="rId4"/>
    <p:sldId id="628" r:id="rId5"/>
    <p:sldId id="629" r:id="rId6"/>
    <p:sldId id="604" r:id="rId7"/>
    <p:sldId id="695" r:id="rId8"/>
    <p:sldId id="696" r:id="rId9"/>
    <p:sldId id="697" r:id="rId10"/>
    <p:sldId id="698" r:id="rId11"/>
    <p:sldId id="699" r:id="rId12"/>
    <p:sldId id="700" r:id="rId13"/>
    <p:sldId id="701" r:id="rId14"/>
    <p:sldId id="702" r:id="rId15"/>
    <p:sldId id="703" r:id="rId16"/>
    <p:sldId id="704" r:id="rId17"/>
    <p:sldId id="705" r:id="rId18"/>
    <p:sldId id="706" r:id="rId19"/>
    <p:sldId id="692" r:id="rId20"/>
    <p:sldId id="693" r:id="rId21"/>
    <p:sldId id="694" r:id="rId22"/>
    <p:sldId id="711" r:id="rId23"/>
    <p:sldId id="712" r:id="rId24"/>
    <p:sldId id="713" r:id="rId25"/>
    <p:sldId id="714" r:id="rId26"/>
    <p:sldId id="715" r:id="rId27"/>
    <p:sldId id="716" r:id="rId28"/>
    <p:sldId id="717" r:id="rId29"/>
    <p:sldId id="718" r:id="rId30"/>
    <p:sldId id="720" r:id="rId31"/>
    <p:sldId id="721" r:id="rId32"/>
    <p:sldId id="722" r:id="rId33"/>
    <p:sldId id="723" r:id="rId34"/>
    <p:sldId id="724" r:id="rId35"/>
    <p:sldId id="725" r:id="rId36"/>
    <p:sldId id="726" r:id="rId37"/>
    <p:sldId id="727" r:id="rId38"/>
    <p:sldId id="728" r:id="rId39"/>
    <p:sldId id="729" r:id="rId40"/>
    <p:sldId id="731" r:id="rId41"/>
    <p:sldId id="732" r:id="rId42"/>
    <p:sldId id="733" r:id="rId43"/>
    <p:sldId id="734" r:id="rId44"/>
    <p:sldId id="735" r:id="rId45"/>
    <p:sldId id="736" r:id="rId46"/>
    <p:sldId id="677" r:id="rId47"/>
    <p:sldId id="678" r:id="rId48"/>
    <p:sldId id="672" r:id="rId49"/>
    <p:sldId id="673" r:id="rId50"/>
    <p:sldId id="679" r:id="rId51"/>
    <p:sldId id="674" r:id="rId52"/>
    <p:sldId id="737" r:id="rId53"/>
    <p:sldId id="663" r:id="rId54"/>
    <p:sldId id="738" r:id="rId55"/>
    <p:sldId id="739" r:id="rId56"/>
    <p:sldId id="740" r:id="rId57"/>
    <p:sldId id="741" r:id="rId58"/>
    <p:sldId id="742" r:id="rId59"/>
    <p:sldId id="743" r:id="rId60"/>
    <p:sldId id="744" r:id="rId61"/>
    <p:sldId id="745" r:id="rId62"/>
    <p:sldId id="746" r:id="rId63"/>
    <p:sldId id="747" r:id="rId64"/>
    <p:sldId id="748" r:id="rId65"/>
    <p:sldId id="749" r:id="rId66"/>
    <p:sldId id="750" r:id="rId67"/>
    <p:sldId id="751" r:id="rId68"/>
    <p:sldId id="752" r:id="rId69"/>
    <p:sldId id="753" r:id="rId70"/>
    <p:sldId id="754" r:id="rId71"/>
    <p:sldId id="755" r:id="rId72"/>
    <p:sldId id="756" r:id="rId73"/>
    <p:sldId id="757" r:id="rId74"/>
    <p:sldId id="758" r:id="rId75"/>
    <p:sldId id="759" r:id="rId76"/>
    <p:sldId id="760" r:id="rId77"/>
    <p:sldId id="761" r:id="rId78"/>
    <p:sldId id="762" r:id="rId79"/>
    <p:sldId id="763" r:id="rId80"/>
    <p:sldId id="764" r:id="rId81"/>
    <p:sldId id="765" r:id="rId82"/>
    <p:sldId id="766" r:id="rId83"/>
    <p:sldId id="767" r:id="rId84"/>
    <p:sldId id="768" r:id="rId85"/>
    <p:sldId id="769" r:id="rId86"/>
    <p:sldId id="770" r:id="rId87"/>
    <p:sldId id="771" r:id="rId88"/>
    <p:sldId id="772" r:id="rId89"/>
    <p:sldId id="773" r:id="rId90"/>
    <p:sldId id="774" r:id="rId91"/>
    <p:sldId id="775" r:id="rId92"/>
    <p:sldId id="776" r:id="rId93"/>
    <p:sldId id="777" r:id="rId94"/>
    <p:sldId id="778" r:id="rId95"/>
    <p:sldId id="779" r:id="rId96"/>
    <p:sldId id="780" r:id="rId97"/>
    <p:sldId id="781" r:id="rId98"/>
    <p:sldId id="782" r:id="rId99"/>
    <p:sldId id="783" r:id="rId100"/>
    <p:sldId id="784" r:id="rId101"/>
    <p:sldId id="785" r:id="rId10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3C5C8-6983-423D-8D7E-B03B66828C0E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62C0C-AD46-4DAB-99D5-00BCCCD084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8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ba50f76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27ba50f768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ba50f76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27ba50f768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ba50f76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27ba50f768_0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7ba50f7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ba50f76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27ba50f768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ba50f76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27ba50f768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ba50f76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27ba50f768_0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7ba50f7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CB2362-FE20-ABC7-4B08-D94E4261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B7AD3A-F183-A6D2-6090-A6A3C6C9B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1AB7DD-F814-FEC3-954A-814D4DCE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300E-48C7-4CF9-B114-98AD27AACF0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49CD0E-FC5D-77B5-663A-46C3DAB4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8927D6-CE44-6084-30B1-CB24868D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FD74-A02C-4106-B654-1C6C8FACF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81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70486B-9D4D-8818-24B6-3DDDE3E5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955208-5B60-DD31-5F8C-CBC8163A0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64394A-7DCA-2F15-2998-B6DD9EB1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300E-48C7-4CF9-B114-98AD27AACF0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E5D0D8-3E5B-C3FC-C401-E78CB2FC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6B3033-549A-D911-57C3-50AD2D4F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FD74-A02C-4106-B654-1C6C8FACF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069D29-44A7-CE64-9948-E46AA430D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E06AD3-E100-F4B2-CDAD-46A563923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180384-FA78-55D3-7229-311E685C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300E-48C7-4CF9-B114-98AD27AACF0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CC1EFF-9E2C-2B91-C541-C3E73541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4DCA79-EED4-3CB6-92F1-30317D32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FD74-A02C-4106-B654-1C6C8FACF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6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559167" y="233241"/>
            <a:ext cx="6187073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7010400" y="3048000"/>
            <a:ext cx="46736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11/17/2022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99968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 &amp; Bullets cop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575500" y="764976"/>
            <a:ext cx="11041200" cy="1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660611" y="2126753"/>
            <a:ext cx="10775200" cy="4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5992837" y="5739556"/>
            <a:ext cx="1996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669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0086C6-0B92-5E41-B088-8A244F92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B0C78C-CB83-E74A-50D2-0DE1A254B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CEB051-AAD3-CB2A-E311-D8E47CCE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300E-48C7-4CF9-B114-98AD27AACF0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FFF885-EE9D-338E-5E38-B31CC8F9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345BBE-E99A-0E98-24C5-0476FE6D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FD74-A02C-4106-B654-1C6C8FACF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80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A2B82-3C09-0260-BE19-ED65ACC8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3F0560-FADC-A3FF-9A92-A23E3FF0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32BA3E-78DB-8140-3790-01FEC54D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300E-48C7-4CF9-B114-98AD27AACF0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36E7B1-4A81-C6D2-294B-B35F071D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662104-6980-4858-A61F-E1D87D68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FD74-A02C-4106-B654-1C6C8FACF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87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261E7-4536-5C6A-842A-02E9D40B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1BC50-1D2E-738A-7979-2F374131B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84119E-5953-A015-65BE-8405C80BA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ECF5C7-3612-4710-FBC2-9164AB28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300E-48C7-4CF9-B114-98AD27AACF0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5D409F-72EF-539C-75C9-628B42EB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54D902-1266-8276-BD65-E1263E63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FD74-A02C-4106-B654-1C6C8FACF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87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07E26B-89E8-8402-D63D-D4C96AA8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DFED63-6231-9C64-D4E4-9B00AA585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60E337-5D02-EB7E-3CA0-2FEBB911B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7FE984A-74E0-6126-74FB-DFB7E0BB7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E01F7E-7EBB-49E3-E6EC-BBD3EE191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E148F2-72D5-B685-84E3-62277870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300E-48C7-4CF9-B114-98AD27AACF0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98C4B1-CAF2-9118-C31E-58B87271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A7CC90-60D3-5EC3-33BB-C6312B8C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FD74-A02C-4106-B654-1C6C8FACF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B6287-2377-C796-C703-4655A003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729D15-756B-D5D0-D065-BCE58746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300E-48C7-4CF9-B114-98AD27AACF0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FB135B-A73F-F7C5-F964-343792D8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645FE0-C2FC-6E6F-D6DE-BE2B811A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FD74-A02C-4106-B654-1C6C8FACF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31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6A6012-0C15-96D8-BF9A-63E5431A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300E-48C7-4CF9-B114-98AD27AACF0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918394-D468-84CD-06A0-6DEAA83F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0B6D37-ADE7-B26D-2928-03B35254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FD74-A02C-4106-B654-1C6C8FACF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29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623216-EE32-F508-075F-3E54C3F9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59E8C4-2F02-1ABE-C031-0BB8A1A1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5A9A9F-1A4C-B8D6-FDB6-82E545ACD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476574-3C44-6E5D-1B87-9FB377FE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300E-48C7-4CF9-B114-98AD27AACF0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83C81E-D431-CD8E-A049-D660F3BC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7D384F-39DF-624E-7A6A-29B506DF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FD74-A02C-4106-B654-1C6C8FACF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7085D-57A6-5A73-7897-1CFD7B72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4C79B3-1C55-241E-2FFF-3F5EF0F75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5762B4-2BC0-E3A8-B36D-98FC3FE56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7CC4CF-620D-4B48-A523-5733930D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300E-48C7-4CF9-B114-98AD27AACF0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2D99AF-F69B-4905-3F1A-83B18A8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6793A6-B2E4-25ED-CEEA-CD2F203F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FD74-A02C-4106-B654-1C6C8FACF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8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1F4B5B9-E08A-BC7B-CEBA-56518547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EB159C-E060-613A-2C6E-901705416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85AA17-1C96-BC91-CC68-D8953C668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300E-48C7-4CF9-B114-98AD27AACF0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35384-A094-8A07-FDBD-C98587F5C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BEE676-8CC7-C577-84F0-356C4DD58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FD74-A02C-4106-B654-1C6C8FACF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3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225AB-D04C-3360-3EFF-DBB6454ED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5964FC-8BDB-04BA-0EC6-902C5A9D5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72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3;p42"/>
          <p:cNvSpPr txBox="1">
            <a:spLocks/>
          </p:cNvSpPr>
          <p:nvPr/>
        </p:nvSpPr>
        <p:spPr>
          <a:xfrm>
            <a:off x="1955625" y="762000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3400" kern="0" dirty="0"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 lang="en-US" sz="3200" kern="0" cap="all" dirty="0"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buClr>
                <a:srgbClr val="004C7F"/>
              </a:buClr>
              <a:defRPr/>
            </a:pPr>
            <a:r>
              <a:rPr lang="en-US" sz="3000" i="1" kern="0" dirty="0"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 lang="en-US" sz="3200" kern="0" cap="all" dirty="0"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Google Shape;204;p42" descr="Image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525097" y="300340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Google Shape;205;p42"/>
          <p:cNvGraphicFramePr/>
          <p:nvPr/>
        </p:nvGraphicFramePr>
        <p:xfrm>
          <a:off x="2091033" y="301530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Google Shape;206;p42"/>
          <p:cNvSpPr txBox="1"/>
          <p:nvPr/>
        </p:nvSpPr>
        <p:spPr>
          <a:xfrm>
            <a:off x="5917249" y="326873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2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" name="Google Shape;208;p42"/>
          <p:cNvGrpSpPr/>
          <p:nvPr/>
        </p:nvGrpSpPr>
        <p:grpSpPr>
          <a:xfrm>
            <a:off x="7536161" y="3530197"/>
            <a:ext cx="2216439" cy="476213"/>
            <a:chOff x="0" y="0"/>
            <a:chExt cx="5910503" cy="1269900"/>
          </a:xfrm>
        </p:grpSpPr>
        <p:sp>
          <p:nvSpPr>
            <p:cNvPr id="9" name="Google Shape;209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algn="ctr">
                <a:buClr>
                  <a:srgbClr val="FFFFFF"/>
                </a:buClr>
              </a:pPr>
              <a:r>
                <a:rPr lang="en" sz="1100" dirty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 dirty="0"/>
            </a:p>
          </p:txBody>
        </p:sp>
        <p:pic>
          <p:nvPicPr>
            <p:cNvPr id="10" name="Google Shape;210;p42" descr="Image"/>
            <p:cNvPicPr preferRelativeResize="0"/>
            <p:nvPr/>
          </p:nvPicPr>
          <p:blipFill rotWithShape="1">
            <a:blip r:embed="rId3" cstate="print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211;p42" descr="Image"/>
            <p:cNvPicPr preferRelativeResize="0"/>
            <p:nvPr/>
          </p:nvPicPr>
          <p:blipFill rotWithShape="1">
            <a:blip r:embed="rId4" cstate="print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Google Shape;212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13" name="Google Shape;213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ransition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762000"/>
            <a:ext cx="732319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DBF3595-25A9-0665-6C57-7DE55D2D0F72}"/>
              </a:ext>
            </a:extLst>
          </p:cNvPr>
          <p:cNvSpPr txBox="1"/>
          <p:nvPr/>
        </p:nvSpPr>
        <p:spPr>
          <a:xfrm>
            <a:off x="517996" y="354343"/>
            <a:ext cx="113789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matters.news/@CHWang/92854-machine-learning-linear-regression%E8%BF%B4%E6%AD%B8%E6%A8%A1%E5%9E%8B-%E5%BC%B7%E5%A4%A7%E7%9A%84sklearn-%E7%B0%A1%E5%96%AE%E7%B7%9A%E6%80%A7%E8%BF%B4%E6%AD%B8%E6%A8%A1%E5%9E%8B-%E5%A4%9A%E9%A0%85%E5%BC%8F%E8%BF%B4%E6%AD%B8%E6%A8%A1%E5%9E%8B-%E5%A4%9A%E5%85%83%E8%BF%B4%E6%AD%B8%E6%A8%A1%E5%9E%8B-%E5%AE%8C%E6%95%B4%E5%AF%A6%E4%BD%9C%E6%95%99%E5%AD%B8-bafyreidbro25dokrljhrdiwfsyc2gg345yiym2uirxu4l3nc6zbxntdaqq</a:t>
            </a:r>
          </a:p>
        </p:txBody>
      </p:sp>
    </p:spTree>
    <p:extLst>
      <p:ext uri="{BB962C8B-B14F-4D97-AF65-F5344CB8AC3E}">
        <p14:creationId xmlns:p14="http://schemas.microsoft.com/office/powerpoint/2010/main" val="24812803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8;p43"/>
          <p:cNvSpPr txBox="1">
            <a:spLocks/>
          </p:cNvSpPr>
          <p:nvPr/>
        </p:nvSpPr>
        <p:spPr>
          <a:xfrm>
            <a:off x="1955625" y="1752600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3400" kern="0"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 lang="en-US" sz="3200" kern="0" cap="all"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buClr>
                <a:srgbClr val="004C7F"/>
              </a:buClr>
              <a:defRPr/>
            </a:pPr>
            <a:r>
              <a:rPr lang="en-US" sz="3000" i="1" kern="0"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 lang="en-US" sz="3200" kern="0" cap="all"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Google Shape;219;p43" descr="Image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525097" y="3422607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Google Shape;220;p43"/>
          <p:cNvGraphicFramePr/>
          <p:nvPr/>
        </p:nvGraphicFramePr>
        <p:xfrm>
          <a:off x="2091033" y="3434507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Google Shape;221;p43"/>
          <p:cNvSpPr txBox="1"/>
          <p:nvPr/>
        </p:nvSpPr>
        <p:spPr>
          <a:xfrm>
            <a:off x="5917249" y="3687939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Google Shape;222;p43" descr="Imag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7482455" y="3717436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223;p43"/>
          <p:cNvGrpSpPr/>
          <p:nvPr/>
        </p:nvGrpSpPr>
        <p:grpSpPr>
          <a:xfrm>
            <a:off x="7458319" y="4316696"/>
            <a:ext cx="2216439" cy="476213"/>
            <a:chOff x="0" y="0"/>
            <a:chExt cx="5910503" cy="1269900"/>
          </a:xfrm>
        </p:grpSpPr>
        <p:sp>
          <p:nvSpPr>
            <p:cNvPr id="10" name="Google Shape;224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algn="ctr">
                <a:buClr>
                  <a:srgbClr val="FFFFFF"/>
                </a:buClr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11" name="Google Shape;225;p43" descr="Image"/>
            <p:cNvPicPr preferRelativeResize="0"/>
            <p:nvPr/>
          </p:nvPicPr>
          <p:blipFill rotWithShape="1">
            <a:blip r:embed="rId4" cstate="print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226;p43" descr="Image"/>
            <p:cNvPicPr preferRelativeResize="0"/>
            <p:nvPr/>
          </p:nvPicPr>
          <p:blipFill rotWithShape="1">
            <a:blip r:embed="rId5" cstate="print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Google Shape;227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14" name="Google Shape;228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15" name="Google Shape;229;p43" descr="Image"/>
          <p:cNvPicPr preferRelativeResize="0"/>
          <p:nvPr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7536161" y="4885507"/>
            <a:ext cx="1453543" cy="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1955625" y="691951"/>
            <a:ext cx="82809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Linear Regression</a:t>
            </a:r>
            <a:endParaRPr dirty="0">
              <a:solidFill>
                <a:schemeClr val="tx1"/>
              </a:solidFill>
            </a:endParaRPr>
          </a:p>
          <a:p>
            <a:pPr>
              <a:buClr>
                <a:srgbClr val="004C7F"/>
              </a:buClr>
            </a:pPr>
            <a:r>
              <a:rPr lang="en" sz="3000" i="1" dirty="0">
                <a:solidFill>
                  <a:schemeClr val="tx1"/>
                </a:solidFill>
              </a:rPr>
              <a:t>Find the line that best fits the distributoion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220" name="Google Shape;220;p43"/>
          <p:cNvGraphicFramePr/>
          <p:nvPr/>
        </p:nvGraphicFramePr>
        <p:xfrm>
          <a:off x="2091033" y="2934493"/>
          <a:ext cx="2862600" cy="248200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700" dirty="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700"/>
                    </a:p>
                  </a:txBody>
                  <a:tcPr marL="19050" marR="19050" marT="25400" marB="25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  <a:endParaRPr sz="700" dirty="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4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6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?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5917249" y="3272403"/>
            <a:ext cx="3576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2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1904" y="2372883"/>
            <a:ext cx="4992694" cy="367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1955625" y="691951"/>
            <a:ext cx="82809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Linear Regression</a:t>
            </a:r>
            <a:endParaRPr dirty="0">
              <a:solidFill>
                <a:schemeClr val="tx1"/>
              </a:solidFill>
            </a:endParaRPr>
          </a:p>
          <a:p>
            <a:pPr>
              <a:buClr>
                <a:srgbClr val="004C7F"/>
              </a:buClr>
            </a:pPr>
            <a:r>
              <a:rPr lang="en" sz="3000" i="1" dirty="0">
                <a:solidFill>
                  <a:schemeClr val="tx1"/>
                </a:solidFill>
              </a:rPr>
              <a:t> For simplication, get rid of b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235" name="Google Shape;235;p44"/>
          <p:cNvGraphicFramePr/>
          <p:nvPr/>
        </p:nvGraphicFramePr>
        <p:xfrm>
          <a:off x="2091033" y="2934493"/>
          <a:ext cx="2862600" cy="248200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700"/>
                    </a:p>
                  </a:txBody>
                  <a:tcPr marL="19050" marR="19050" marT="25400" marB="25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2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4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6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2400" u="none" strike="noStrike" cap="none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2400" u="none" strike="noStrike" cap="none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6" name="Google Shape;236;p4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984937" y="2782767"/>
            <a:ext cx="3332100" cy="278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44"/>
          <p:cNvCxnSpPr/>
          <p:nvPr/>
        </p:nvCxnSpPr>
        <p:spPr>
          <a:xfrm rot="10800000" flipH="1">
            <a:off x="6235950" y="3533233"/>
            <a:ext cx="3200400" cy="17168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44"/>
          <p:cNvSpPr txBox="1"/>
          <p:nvPr/>
        </p:nvSpPr>
        <p:spPr>
          <a:xfrm>
            <a:off x="9436350" y="3214200"/>
            <a:ext cx="1110300" cy="5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True line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45"/>
          <p:cNvGraphicFramePr/>
          <p:nvPr/>
        </p:nvGraphicFramePr>
        <p:xfrm>
          <a:off x="2091033" y="2934493"/>
          <a:ext cx="2862600" cy="248200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700" dirty="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700"/>
                    </a:p>
                  </a:txBody>
                  <a:tcPr marL="19050" marR="19050" marT="25400" marB="25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2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4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6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2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2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46" name="Google Shape;246;p4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984937" y="2782767"/>
            <a:ext cx="3332100" cy="27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1955625" y="691951"/>
            <a:ext cx="82809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Linear Regression error?</a:t>
            </a:r>
            <a:endParaRPr dirty="0">
              <a:solidFill>
                <a:schemeClr val="tx1"/>
              </a:solidFill>
            </a:endParaRPr>
          </a:p>
          <a:p>
            <a:pPr>
              <a:buClr>
                <a:srgbClr val="004C7F"/>
              </a:buClr>
            </a:pPr>
            <a:r>
              <a:rPr lang="en" sz="3000" i="1"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249" name="Google Shape;249;p45"/>
          <p:cNvCxnSpPr/>
          <p:nvPr/>
        </p:nvCxnSpPr>
        <p:spPr>
          <a:xfrm rot="10800000" flipH="1">
            <a:off x="6235950" y="3533233"/>
            <a:ext cx="3200400" cy="17168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45"/>
          <p:cNvSpPr txBox="1"/>
          <p:nvPr/>
        </p:nvSpPr>
        <p:spPr>
          <a:xfrm>
            <a:off x="3886200" y="1676400"/>
            <a:ext cx="55026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4A86E8"/>
                </a:solidFill>
              </a:rPr>
              <a:t>* The machine starts with </a:t>
            </a:r>
            <a:r>
              <a:rPr lang="en" b="1" dirty="0">
                <a:solidFill>
                  <a:srgbClr val="4A86E8"/>
                </a:solidFill>
              </a:rPr>
              <a:t>a random guess</a:t>
            </a:r>
            <a:r>
              <a:rPr lang="en" dirty="0">
                <a:solidFill>
                  <a:srgbClr val="4A86E8"/>
                </a:solidFill>
              </a:rPr>
              <a:t>, w=random value</a:t>
            </a:r>
            <a:endParaRPr dirty="0">
              <a:solidFill>
                <a:srgbClr val="4A86E8"/>
              </a:solidFill>
            </a:endParaRPr>
          </a:p>
        </p:txBody>
      </p:sp>
      <p:cxnSp>
        <p:nvCxnSpPr>
          <p:cNvPr id="251" name="Google Shape;251;p45"/>
          <p:cNvCxnSpPr/>
          <p:nvPr/>
        </p:nvCxnSpPr>
        <p:spPr>
          <a:xfrm rot="10800000" flipH="1">
            <a:off x="6279775" y="2821567"/>
            <a:ext cx="2327700" cy="2257200"/>
          </a:xfrm>
          <a:prstGeom prst="straightConnector1">
            <a:avLst/>
          </a:prstGeom>
          <a:noFill/>
          <a:ln w="28575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45"/>
          <p:cNvCxnSpPr/>
          <p:nvPr/>
        </p:nvCxnSpPr>
        <p:spPr>
          <a:xfrm rot="10800000" flipH="1">
            <a:off x="6268625" y="4172967"/>
            <a:ext cx="3686700" cy="10840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45"/>
          <p:cNvGraphicFramePr/>
          <p:nvPr/>
        </p:nvGraphicFramePr>
        <p:xfrm>
          <a:off x="2091033" y="2934493"/>
          <a:ext cx="2862600" cy="248200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700"/>
                    </a:p>
                  </a:txBody>
                  <a:tcPr marL="19050" marR="19050" marT="25400" marB="25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2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4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6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2400" u="none" strike="noStrike" cap="none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2400" u="none" strike="noStrike" cap="none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1955625" y="691951"/>
            <a:ext cx="82809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en" dirty="0"/>
              <a:t>Linear Regression error?</a:t>
            </a:r>
            <a:endParaRPr dirty="0"/>
          </a:p>
          <a:p>
            <a:pPr>
              <a:buClr>
                <a:srgbClr val="004C7F"/>
              </a:buClr>
            </a:pPr>
            <a:r>
              <a:rPr lang="en" sz="3000" i="1" dirty="0">
                <a:solidFill>
                  <a:srgbClr val="004C7F"/>
                </a:solidFill>
              </a:rPr>
              <a:t>Find the red line that all the ‘y’ distances are minimal </a:t>
            </a:r>
            <a:endParaRPr dirty="0"/>
          </a:p>
        </p:txBody>
      </p:sp>
      <p:sp>
        <p:nvSpPr>
          <p:cNvPr id="250" name="Google Shape;250;p45"/>
          <p:cNvSpPr txBox="1"/>
          <p:nvPr/>
        </p:nvSpPr>
        <p:spPr>
          <a:xfrm>
            <a:off x="4656275" y="2249167"/>
            <a:ext cx="55026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lang="en" b="1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9577" y="2852938"/>
            <a:ext cx="4053511" cy="340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>
            <a:spLocks noGrp="1"/>
          </p:cNvSpPr>
          <p:nvPr>
            <p:ph type="title"/>
          </p:nvPr>
        </p:nvSpPr>
        <p:spPr>
          <a:xfrm>
            <a:off x="1955625" y="764976"/>
            <a:ext cx="8280900" cy="128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Training Loss (error)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286" name="Google Shape;286;p50"/>
          <p:cNvGraphicFramePr/>
          <p:nvPr/>
        </p:nvGraphicFramePr>
        <p:xfrm>
          <a:off x="2523461" y="3443288"/>
          <a:ext cx="7145100" cy="2959332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17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7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>
                          <a:solidFill>
                            <a:srgbClr val="FFFFFF"/>
                          </a:solidFill>
                        </a:rPr>
                        <a:t>Prediction, y^(w=2)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700"/>
                    </a:p>
                  </a:txBody>
                  <a:tcPr marL="19050" marR="19050" marT="25400" marB="25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7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/>
                        <a:t>2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000"/>
                        <a:t>2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/>
                        <a:t>0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7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/>
                        <a:t>4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000"/>
                        <a:t>4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/>
                        <a:t>0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7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/>
                        <a:t>6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000"/>
                        <a:t>6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/>
                        <a:t>0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7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2000" u="none" strike="noStrike" cap="none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2000" u="none" strike="noStrike" cap="none"/>
                    </a:p>
                  </a:txBody>
                  <a:tcPr marL="19050" marR="19050" marT="25400" marB="2540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2000" u="none" strike="noStrike" cap="none"/>
                    </a:p>
                  </a:txBody>
                  <a:tcPr marL="19050" marR="19050" marT="25400" marB="2540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/>
                        <a:t>mean=0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7" name="Google Shape;287;p50" descr="Imag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4117810" y="1989411"/>
            <a:ext cx="3941608" cy="4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>
            <a:spLocks noGrp="1"/>
          </p:cNvSpPr>
          <p:nvPr>
            <p:ph type="title"/>
          </p:nvPr>
        </p:nvSpPr>
        <p:spPr>
          <a:xfrm>
            <a:off x="1784022" y="93663"/>
            <a:ext cx="4696800" cy="128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Loss graph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302" name="Google Shape;302;p52"/>
          <p:cNvGraphicFramePr/>
          <p:nvPr/>
        </p:nvGraphicFramePr>
        <p:xfrm>
          <a:off x="1941739" y="1403492"/>
          <a:ext cx="8194125" cy="931793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6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8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700"/>
                    </a:p>
                  </a:txBody>
                  <a:tcPr marL="19050" marR="19050" marT="25400" marB="25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/>
                        <a:t>mean=56/3=18.7</a:t>
                      </a:r>
                      <a:endParaRPr sz="700"/>
                    </a:p>
                  </a:txBody>
                  <a:tcPr marL="19050" marR="19050" marT="25400" marB="2540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/>
                        <a:t>mean=14/3=4.7</a:t>
                      </a:r>
                      <a:endParaRPr sz="700"/>
                    </a:p>
                  </a:txBody>
                  <a:tcPr marL="19050" marR="19050" marT="25400" marB="2540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/>
                        <a:t>mean=0</a:t>
                      </a:r>
                      <a:endParaRPr sz="700"/>
                    </a:p>
                  </a:txBody>
                  <a:tcPr marL="19050" marR="19050" marT="25400" marB="2540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/>
                        <a:t>mean=14/3=4.7</a:t>
                      </a:r>
                      <a:endParaRPr sz="700"/>
                    </a:p>
                  </a:txBody>
                  <a:tcPr marL="19050" marR="19050" marT="25400" marB="2540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/>
                        <a:t>mean=56/3=18.7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3" name="Google Shape;303;p52" descr="Imag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985751" y="291731"/>
            <a:ext cx="2349101" cy="889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2" descr="Image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3638948" y="2179577"/>
            <a:ext cx="4567435" cy="424977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2"/>
          <p:cNvSpPr/>
          <p:nvPr/>
        </p:nvSpPr>
        <p:spPr>
          <a:xfrm>
            <a:off x="4226175" y="2531767"/>
            <a:ext cx="3641100" cy="35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6" name="Google Shape;306;p52"/>
          <p:cNvSpPr txBox="1"/>
          <p:nvPr/>
        </p:nvSpPr>
        <p:spPr>
          <a:xfrm>
            <a:off x="3199750" y="3918600"/>
            <a:ext cx="667800" cy="5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Loss</a:t>
            </a:r>
            <a:endParaRPr/>
          </a:p>
        </p:txBody>
      </p:sp>
      <p:sp>
        <p:nvSpPr>
          <p:cNvPr id="307" name="Google Shape;307;p52"/>
          <p:cNvSpPr txBox="1"/>
          <p:nvPr/>
        </p:nvSpPr>
        <p:spPr>
          <a:xfrm>
            <a:off x="5857300" y="6269533"/>
            <a:ext cx="667800" cy="38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w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>
            <a:spLocks noGrp="1"/>
          </p:cNvSpPr>
          <p:nvPr>
            <p:ph type="title"/>
          </p:nvPr>
        </p:nvSpPr>
        <p:spPr>
          <a:xfrm>
            <a:off x="1784022" y="93663"/>
            <a:ext cx="4696800" cy="128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Loss graph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313" name="Google Shape;313;p53"/>
          <p:cNvGraphicFramePr/>
          <p:nvPr/>
        </p:nvGraphicFramePr>
        <p:xfrm>
          <a:off x="1941739" y="1403492"/>
          <a:ext cx="8194125" cy="931793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6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8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700"/>
                    </a:p>
                  </a:txBody>
                  <a:tcPr marL="19050" marR="19050" marT="25400" marB="25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/>
                        <a:t>mean=56/3=18.7</a:t>
                      </a:r>
                      <a:endParaRPr sz="700"/>
                    </a:p>
                  </a:txBody>
                  <a:tcPr marL="19050" marR="19050" marT="25400" marB="2540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/>
                        <a:t>mean=14/3=4.7</a:t>
                      </a:r>
                      <a:endParaRPr sz="700"/>
                    </a:p>
                  </a:txBody>
                  <a:tcPr marL="19050" marR="19050" marT="25400" marB="2540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/>
                        <a:t>mean=0</a:t>
                      </a:r>
                      <a:endParaRPr sz="700"/>
                    </a:p>
                  </a:txBody>
                  <a:tcPr marL="19050" marR="19050" marT="25400" marB="2540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/>
                        <a:t>mean=14/3=4.7</a:t>
                      </a:r>
                      <a:endParaRPr sz="700"/>
                    </a:p>
                  </a:txBody>
                  <a:tcPr marL="19050" marR="19050" marT="25400" marB="2540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/>
                        <a:t>mean=56/3=18.7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4" name="Google Shape;314;p53" descr="Imag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657601" y="2438401"/>
            <a:ext cx="4567435" cy="4249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3" descr="Image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5985751" y="291731"/>
            <a:ext cx="2349101" cy="88907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3199750" y="3918600"/>
            <a:ext cx="667800" cy="5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Loss</a:t>
            </a:r>
            <a:endParaRPr/>
          </a:p>
        </p:txBody>
      </p:sp>
      <p:sp>
        <p:nvSpPr>
          <p:cNvPr id="317" name="Google Shape;317;p53"/>
          <p:cNvSpPr txBox="1"/>
          <p:nvPr/>
        </p:nvSpPr>
        <p:spPr>
          <a:xfrm>
            <a:off x="5857300" y="6269533"/>
            <a:ext cx="667800" cy="38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w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676400" y="1524000"/>
            <a:ext cx="2209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準備資料集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5105400" y="1524000"/>
            <a:ext cx="2209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定義網路架構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準備一個演算法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153400" y="1524000"/>
            <a:ext cx="2209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網路參數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不同的網路參數，形成無限多個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，就是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H)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676400" y="3429000"/>
            <a:ext cx="2209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利用資料集，不斷變更網路參數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就是一直找最好的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g)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105400" y="3429000"/>
            <a:ext cx="2209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這個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要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和完美的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最接近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8153400" y="3429000"/>
            <a:ext cx="2209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網路參數確定下來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就是將模型存檔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67620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362200" y="2971801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DL</a:t>
            </a:r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框架詳細說明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2"/>
          <p:cNvSpPr txBox="1">
            <a:spLocks/>
          </p:cNvSpPr>
          <p:nvPr/>
        </p:nvSpPr>
        <p:spPr>
          <a:xfrm>
            <a:off x="2743200" y="228600"/>
            <a:ext cx="7086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什麼是神經元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neuron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828801"/>
            <a:ext cx="8991600" cy="443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76400"/>
            <a:ext cx="81026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版面配置區 2"/>
          <p:cNvSpPr txBox="1">
            <a:spLocks/>
          </p:cNvSpPr>
          <p:nvPr/>
        </p:nvSpPr>
        <p:spPr>
          <a:xfrm>
            <a:off x="2743200" y="228600"/>
            <a:ext cx="7086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Neural Network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神經細胞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59896" y="2276874"/>
            <a:ext cx="5328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單個神經細胞可被視為一種只有兩種狀態的機器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啟動時為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TRUE</a:t>
            </a:r>
          </a:p>
          <a:p>
            <a:pPr>
              <a:buFont typeface="Arial" pitchFamily="34" charset="0"/>
              <a:buChar char="•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未啟動為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FALSE</a:t>
            </a:r>
          </a:p>
          <a:p>
            <a:pPr>
              <a:buFont typeface="Arial" pitchFamily="34" charset="0"/>
              <a:buChar char="•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狀態取決於來自其它神經細胞的信號量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突觸的強度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抑制或增強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有一個門檻值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信號量超過門檻值則啟動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未超過則不啟動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啟動後，則把這個值再傳給下一個神經細胞</a:t>
            </a:r>
          </a:p>
        </p:txBody>
      </p:sp>
      <p:pic>
        <p:nvPicPr>
          <p:cNvPr id="5" name="Picture 2" descr="C:\Users\joshhu\Desktop\1280px-Complete_neuron_cell_diagram_zh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7568" y="2372883"/>
            <a:ext cx="2673036" cy="2592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模擬神經細胞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6" y="2180863"/>
            <a:ext cx="3358930" cy="278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339408" y="2372883"/>
            <a:ext cx="5328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神經元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-&gt;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單個神經細胞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a1-an 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輸入值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)-&gt;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來自其它神經元的信號量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w1-wn 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權重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)-&gt;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突觸的強度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b -&gt;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門檻值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f-&gt;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傳遞函數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t-&gt;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信號量輸出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模擬神經細胞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5560" y="2180863"/>
            <a:ext cx="3358930" cy="278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1946" y="2084851"/>
            <a:ext cx="4027611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神經元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模擬神經細胞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7648" y="1700809"/>
            <a:ext cx="3358930" cy="278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007768" y="4773151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神經元的功能是求得輸入向量與權向量的內積後，經一個非線性傳遞函式得到一個純量結果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6082" y="2180862"/>
            <a:ext cx="2933379" cy="153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神經元的作用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7568" y="2084852"/>
            <a:ext cx="3358930" cy="278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519936" y="179682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把一個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維向量空間用一個超平面分割成兩部分（稱之為判斷邊界）給定一個輸入向量，神經元可以判斷出這個向量位於超平面的哪一邊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19936" y="3909053"/>
            <a:ext cx="293742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144819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Activation Function</a:t>
            </a:r>
            <a:br>
              <a:rPr 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啟動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激活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傳遞函數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5560" y="2468895"/>
            <a:ext cx="3358930" cy="278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375920" y="2852936"/>
            <a:ext cx="47160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把輸出結果值轉換到一個期望的範圍值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通常表示這個神經元啟動的「可能性」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感知器的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binary(0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1)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最常用的是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型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(sigmoid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，介於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1)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不同的啟動函數造就不同性質的神經元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33684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Activation Function</a:t>
            </a:r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的期望特色</a:t>
            </a:r>
            <a:br>
              <a:rPr 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</a:b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5560" y="2468895"/>
            <a:ext cx="3358930" cy="278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375920" y="2852936"/>
            <a:ext cx="47160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非線性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為一範圍值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連續可微分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單一性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0425" y="287868"/>
            <a:ext cx="7931150" cy="628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133600" y="1752601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高速及最大彈性的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DL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研究平台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提供如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般的陣列運算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沒有的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TPU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張量運算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自動微分功能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所有需要處理張量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(tensor)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運算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(flow)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的操作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類神經網路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模組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電腦視覺處理資料及操作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4038600" y="4572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大部分的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DL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類神經網路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(Neural Network)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19736" y="198884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由多個神經元，互相連接組成的網路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1928" y="2937704"/>
            <a:ext cx="1800200" cy="228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類神經網路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(Neural Network)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63952" y="189282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或是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3527" y="2852936"/>
            <a:ext cx="752432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240829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Neural network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99656" y="1892830"/>
            <a:ext cx="64087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又稱</a:t>
            </a: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Artificial Neural Network(ANN)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，類神經網路，人工神經網路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模仿生物大腦結構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數學或計算模型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對函數取估計或近似值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由大量神經元互相連接組成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用外部的資料改變內部結構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為一自適應系統，即具備學習能力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近幾年已放棄模擬生物學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使用統計和訊號處理方法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1544" y="260648"/>
            <a:ext cx="8280900" cy="1286000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Structure of a deep </a:t>
            </a:r>
            <a:r>
              <a:rPr lang="en-US" altLang="zh-TW" dirty="0" err="1">
                <a:solidFill>
                  <a:schemeClr val="tx1"/>
                </a:solidFill>
              </a:rPr>
              <a:t>nn</a:t>
            </a:r>
            <a:r>
              <a:rPr lang="en-US" altLang="zh-TW" dirty="0">
                <a:solidFill>
                  <a:schemeClr val="tx1"/>
                </a:solidFill>
              </a:rPr>
              <a:t> or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 err="1">
                <a:solidFill>
                  <a:schemeClr val="tx1"/>
                </a:solidFill>
              </a:rPr>
              <a:t>feedforward</a:t>
            </a:r>
            <a:r>
              <a:rPr lang="en-US" altLang="zh-TW" dirty="0">
                <a:solidFill>
                  <a:schemeClr val="tx1"/>
                </a:solidFill>
              </a:rPr>
              <a:t> neural network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7650" y="1892831"/>
            <a:ext cx="6189663" cy="428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240829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多重感知器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Multi-layer </a:t>
            </a:r>
            <a:r>
              <a:rPr lang="en-US" altLang="zh-TW" b="1" dirty="0" err="1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Perceptrons</a:t>
            </a:r>
            <a:b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(MLP)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640" y="2468893"/>
            <a:ext cx="697650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1544" y="260648"/>
            <a:ext cx="8280900" cy="1286000"/>
          </a:xfrm>
        </p:spPr>
        <p:txBody>
          <a:bodyPr/>
          <a:lstStyle/>
          <a:p>
            <a:r>
              <a:rPr lang="en-US" altLang="zh-TW" dirty="0"/>
              <a:t>For every neuron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722" y="2180863"/>
            <a:ext cx="5677767" cy="329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感知器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b="1" dirty="0" err="1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Perceptrons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5640" y="2468893"/>
            <a:ext cx="66247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輸出值為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的神經元</a:t>
            </a:r>
            <a:endParaRPr lang="en-US" altLang="zh-TW" sz="32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Frank Rosenblatt</a:t>
            </a: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1950</a:t>
            </a: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年代發明</a:t>
            </a:r>
            <a:endParaRPr lang="en-US" altLang="zh-TW" sz="32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輸入值也是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1(binary)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首度引入了權重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(weights)</a:t>
            </a: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的概念</a:t>
            </a:r>
            <a:endParaRPr lang="en-US" altLang="zh-TW" sz="32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首度引入了門檻值的概念</a:t>
            </a:r>
            <a:endParaRPr lang="en-US" altLang="zh-TW" sz="3200" b="1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感知器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b="1" dirty="0" err="1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Perceptrons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5840" y="1796820"/>
            <a:ext cx="2889250" cy="18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9696" y="4197086"/>
            <a:ext cx="5540250" cy="182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感知器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b="1" dirty="0" err="1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Perceptrons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5722" y="1316767"/>
            <a:ext cx="5677767" cy="329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5720" y="4965172"/>
            <a:ext cx="5169354" cy="163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5760" y="2276872"/>
            <a:ext cx="4896544" cy="4101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Google Shape;227;p48"/>
          <p:cNvSpPr txBox="1">
            <a:spLocks noGrp="1"/>
          </p:cNvSpPr>
          <p:nvPr>
            <p:ph type="title"/>
          </p:nvPr>
        </p:nvSpPr>
        <p:spPr>
          <a:xfrm>
            <a:off x="2063552" y="164637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感知器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b="1" dirty="0" err="1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Perceptrons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133600" y="1905002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所有維度空間的量，從</a:t>
            </a: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維開始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維</a:t>
            </a: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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純量，任何數值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維</a:t>
            </a: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 </a:t>
            </a: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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向量，多維空間亦可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  <a:sym typeface="Wingdings" pitchFamily="2" charset="2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2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維</a:t>
            </a: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tensor 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矩陣，多維矩陣亦可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  <a:sym typeface="Wingdings" pitchFamily="2" charset="2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3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維以上</a:t>
            </a: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tensor  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張量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  <a:sym typeface="Wingdings" pitchFamily="2" charset="2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張量在網路中的流動</a:t>
            </a: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(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維度改變</a:t>
            </a: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)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，所以才叫</a:t>
            </a:r>
            <a:r>
              <a:rPr kumimoji="1" lang="en-US" altLang="zh-TW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Tensorflow</a:t>
            </a:r>
            <a:endParaRPr kumimoji="1" lang="en-US" altLang="zh-TW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4038600" y="4572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什麼叫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Tensor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351645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181953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7688" y="2180863"/>
            <a:ext cx="6192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天氣好不好？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女友或男友陪不陪？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(x2)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是不是在小巨蛋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才有捷運坐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？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(x3)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9858" y="4485118"/>
            <a:ext cx="2933379" cy="153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181953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7688" y="2564906"/>
            <a:ext cx="61926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天氣好不好？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女友或男友陪不陪？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(x2)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是不是在小巨蛋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才有捷運坐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？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(x3)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天氣好壞都可以，反正室內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一定要人陪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(w2)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最好有捷運到，我沒車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(w3)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6162" y="1604798"/>
            <a:ext cx="2933379" cy="153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181953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9696" y="2180862"/>
            <a:ext cx="6192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天氣好不好？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女友或男友陪不陪？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(x2)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是不是在小巨蛋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才有捷運坐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？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(x3)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天氣好壞都可以，反正室內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一定要人陪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(w2)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最好有捷運到，我沒車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(w3)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(b)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6162" y="1604798"/>
            <a:ext cx="2933379" cy="153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181953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9696" y="2180863"/>
            <a:ext cx="61926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晴天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(x1=1)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女友或男友陪？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(x2=3)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在小巨蛋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(x3=2)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天氣好壞都可以，反正室內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(w1=1)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一定要人陪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(w2=3)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最好有捷運到，我沒車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(w3=2)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(b)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x1w1+x2w2+x3w3 = 1+9+4 = 14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去！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4623" y="1508788"/>
            <a:ext cx="2933379" cy="153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181953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9696" y="1988842"/>
            <a:ext cx="61926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晴天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(x1=1)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蔡依林陪我去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(x2=10)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在殯儀館舉辦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(x3=-10)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天氣好壞都可以，反正室內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(w1=1)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一定要人陪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(w2=3)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最好有捷運到，我沒車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(w3=2)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(b)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x1w1+x2w2+x3w3 = 1+30+-20 = 11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去！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4623" y="1316766"/>
            <a:ext cx="2933379" cy="153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181953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3672" y="1810466"/>
            <a:ext cx="64087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晴天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(x1=1)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兩個女友都說要陪我去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(x2=-50)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在馬爾地夫免費機票招待我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(x3=+30)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天氣好壞都可以，反正室內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(w1=1)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一定要人陪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(w2=3)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最好有捷運到，我沒車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(w3=2)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(b)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x1w1+x2w2+x3w3 = 1-150+60 = -89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當然不能去！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4623" y="1508788"/>
            <a:ext cx="2933379" cy="153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447800"/>
            <a:ext cx="6705600" cy="507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版面配置區 2"/>
          <p:cNvSpPr txBox="1">
            <a:spLocks/>
          </p:cNvSpPr>
          <p:nvPr/>
        </p:nvSpPr>
        <p:spPr>
          <a:xfrm>
            <a:off x="2743200" y="228600"/>
            <a:ext cx="7086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Regression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24000"/>
            <a:ext cx="738954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版面配置區 2"/>
          <p:cNvSpPr txBox="1">
            <a:spLocks/>
          </p:cNvSpPr>
          <p:nvPr/>
        </p:nvSpPr>
        <p:spPr>
          <a:xfrm>
            <a:off x="2743200" y="228600"/>
            <a:ext cx="7086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Neuron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2743200"/>
            <a:ext cx="7086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邏輯回歸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joshhu\Desktop\1_GHVJ6jGVsxbuoJj5d3cvz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447800"/>
            <a:ext cx="7315200" cy="5120640"/>
          </a:xfrm>
          <a:prstGeom prst="rect">
            <a:avLst/>
          </a:prstGeom>
          <a:noFill/>
        </p:spPr>
      </p:pic>
      <p:sp>
        <p:nvSpPr>
          <p:cNvPr id="5" name="文字版面配置區 2"/>
          <p:cNvSpPr txBox="1">
            <a:spLocks/>
          </p:cNvSpPr>
          <p:nvPr/>
        </p:nvSpPr>
        <p:spPr>
          <a:xfrm>
            <a:off x="2743200" y="228600"/>
            <a:ext cx="7086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二元非線性分類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819400" y="2971800"/>
            <a:ext cx="6934200" cy="990600"/>
          </a:xfrm>
        </p:spPr>
        <p:txBody>
          <a:bodyPr/>
          <a:lstStyle/>
          <a:p>
            <a:pPr algn="ctr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自動微分的重要性</a:t>
            </a:r>
          </a:p>
        </p:txBody>
      </p:sp>
    </p:spTree>
    <p:extLst>
      <p:ext uri="{BB962C8B-B14F-4D97-AF65-F5344CB8AC3E}">
        <p14:creationId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1905000"/>
            <a:ext cx="81975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762000"/>
            <a:ext cx="732319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133600" y="1905002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所有維度空間的量，從</a:t>
            </a: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維開始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維</a:t>
            </a: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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純量，任何數值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維</a:t>
            </a: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 </a:t>
            </a: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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向量，多維空間亦可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  <a:sym typeface="Wingdings" pitchFamily="2" charset="2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2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維</a:t>
            </a: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tensor 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矩陣，多維矩陣亦可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  <a:sym typeface="Wingdings" pitchFamily="2" charset="2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3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維以上</a:t>
            </a: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tensor  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張量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  <a:sym typeface="Wingdings" pitchFamily="2" charset="2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張量在網路中的流動</a:t>
            </a: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(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維度改變</a:t>
            </a:r>
            <a:r>
              <a:rPr kumimoji="1"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)</a:t>
            </a:r>
            <a:r>
              <a:rPr kumimoji="1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，所以才叫</a:t>
            </a:r>
            <a:r>
              <a:rPr kumimoji="1" lang="en-US" altLang="zh-TW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Tensorflow</a:t>
            </a:r>
            <a:endParaRPr kumimoji="1" lang="en-US" altLang="zh-TW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4038600" y="4572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什麼叫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Tensor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8322878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joshhu\Desktop\1_jmyW9rqn_qWdVx2LlLdUM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685801"/>
            <a:ext cx="7162800" cy="541825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819400" y="2971800"/>
            <a:ext cx="6934200" cy="990600"/>
          </a:xfrm>
        </p:spPr>
        <p:txBody>
          <a:bodyPr/>
          <a:lstStyle/>
          <a:p>
            <a:pPr algn="ctr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自動微分的重要性</a:t>
            </a:r>
          </a:p>
        </p:txBody>
      </p:sp>
      <p:pic>
        <p:nvPicPr>
          <p:cNvPr id="3074" name="Picture 2" descr="enter image description here">
            <a:extLst>
              <a:ext uri="{FF2B5EF4-FFF2-40B4-BE49-F238E27FC236}">
                <a16:creationId xmlns:a16="http://schemas.microsoft.com/office/drawing/2014/main" id="{6F0F2157-C484-8627-D95B-870F7D348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1"/>
            <a:ext cx="81915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376932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209800" y="1828801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的架構來看，都是張量的梯度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backprop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中，需要每一個步驟變數的梯度值，就是函數的偏微分值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定義為「可微分」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整個運算過程中參與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的梯度均可自動算出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算出後放在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屬性中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還可儲存算出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grad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的函數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352800" y="381000"/>
            <a:ext cx="5791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什麼是自動微分</a:t>
            </a:r>
          </a:p>
        </p:txBody>
      </p:sp>
    </p:spTree>
    <p:extLst>
      <p:ext uri="{BB962C8B-B14F-4D97-AF65-F5344CB8AC3E}">
        <p14:creationId xmlns:p14="http://schemas.microsoft.com/office/powerpoint/2010/main" val="1189051439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057400" y="20574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平面上有許多點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找到一條直線，能覆蓋住最多點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可接受雜音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這條線以後可以預測新的數值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381000"/>
            <a:ext cx="7086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Regression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6680815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6;p41"/>
          <p:cNvSpPr txBox="1">
            <a:spLocks/>
          </p:cNvSpPr>
          <p:nvPr/>
        </p:nvSpPr>
        <p:spPr>
          <a:xfrm>
            <a:off x="1955625" y="114117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3400" kern="0" dirty="0"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 lang="en-US" sz="3200" kern="0" cap="all" dirty="0"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buClr>
                <a:srgbClr val="004C7F"/>
              </a:buClr>
              <a:defRPr/>
            </a:pPr>
            <a:r>
              <a:rPr lang="en-US" sz="3000" i="1" kern="0" dirty="0"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 lang="en-US" sz="3200" kern="0" cap="all" dirty="0"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Google Shape;187;p41"/>
          <p:cNvSpPr/>
          <p:nvPr/>
        </p:nvSpPr>
        <p:spPr>
          <a:xfrm>
            <a:off x="4178669" y="2839751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Google Shape;188;p41"/>
          <p:cNvSpPr/>
          <p:nvPr/>
        </p:nvSpPr>
        <p:spPr>
          <a:xfrm>
            <a:off x="6985567" y="2839751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Google Shape;189;p41"/>
          <p:cNvSpPr txBox="1"/>
          <p:nvPr/>
        </p:nvSpPr>
        <p:spPr>
          <a:xfrm>
            <a:off x="8239040" y="2805818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004C7F"/>
              </a:buClr>
            </a:pPr>
            <a:r>
              <a:rPr lang="en" sz="3400" i="1"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 dirty="0"/>
          </a:p>
        </p:txBody>
      </p:sp>
      <p:sp>
        <p:nvSpPr>
          <p:cNvPr id="8" name="Google Shape;190;p41"/>
          <p:cNvSpPr txBox="1"/>
          <p:nvPr/>
        </p:nvSpPr>
        <p:spPr>
          <a:xfrm>
            <a:off x="5132017" y="4610872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2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9" name="Google Shape;191;p41"/>
          <p:cNvSpPr txBox="1"/>
          <p:nvPr/>
        </p:nvSpPr>
        <p:spPr>
          <a:xfrm>
            <a:off x="8481449" y="3487280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200" b="1" dirty="0"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 dirty="0"/>
          </a:p>
        </p:txBody>
      </p:sp>
      <p:sp>
        <p:nvSpPr>
          <p:cNvPr id="10" name="Google Shape;192;p41"/>
          <p:cNvSpPr txBox="1"/>
          <p:nvPr/>
        </p:nvSpPr>
        <p:spPr>
          <a:xfrm>
            <a:off x="2631975" y="2805818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004C7F"/>
              </a:buClr>
            </a:pPr>
            <a:r>
              <a:rPr lang="en" sz="3400" i="1" dirty="0"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 dirty="0"/>
          </a:p>
        </p:txBody>
      </p:sp>
      <p:pic>
        <p:nvPicPr>
          <p:cNvPr id="11" name="Google Shape;193;p41" descr="Image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230418" y="2239682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Google Shape;194;p41"/>
          <p:cNvGraphicFramePr/>
          <p:nvPr/>
        </p:nvGraphicFramePr>
        <p:xfrm>
          <a:off x="2653603" y="4046450"/>
          <a:ext cx="2276050" cy="136375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113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Google Shape;195;p41"/>
          <p:cNvSpPr txBox="1"/>
          <p:nvPr/>
        </p:nvSpPr>
        <p:spPr>
          <a:xfrm>
            <a:off x="5158506" y="5142249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200" b="1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sz="500" b="1">
              <a:solidFill>
                <a:srgbClr val="4A86E8"/>
              </a:solidFill>
            </a:endParaRPr>
          </a:p>
        </p:txBody>
      </p:sp>
      <p:pic>
        <p:nvPicPr>
          <p:cNvPr id="14" name="Google Shape;196;p41" descr="Imag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 rot="-5400000">
            <a:off x="6318381" y="4556051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97;p41"/>
          <p:cNvSpPr/>
          <p:nvPr/>
        </p:nvSpPr>
        <p:spPr>
          <a:xfrm>
            <a:off x="6682150" y="4348487"/>
            <a:ext cx="418800" cy="7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" name="Google Shape;198;p41"/>
          <p:cNvSpPr txBox="1"/>
          <p:nvPr/>
        </p:nvSpPr>
        <p:spPr>
          <a:xfrm>
            <a:off x="7086600" y="4495800"/>
            <a:ext cx="48231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Supervised learning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8;p43"/>
          <p:cNvSpPr txBox="1">
            <a:spLocks/>
          </p:cNvSpPr>
          <p:nvPr/>
        </p:nvSpPr>
        <p:spPr>
          <a:xfrm>
            <a:off x="1955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3400" kern="0" dirty="0"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Draw a line</a:t>
            </a:r>
            <a:endParaRPr lang="en-US" sz="3200" kern="0" cap="all" dirty="0"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buClr>
                <a:srgbClr val="004C7F"/>
              </a:buClr>
              <a:defRPr/>
            </a:pPr>
            <a:r>
              <a:rPr lang="en-US" sz="3000" i="1" kern="0" dirty="0"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Find the line that best fits the </a:t>
            </a:r>
            <a:r>
              <a:rPr lang="en-US" sz="3000" i="1" kern="0" dirty="0" err="1"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distributoion</a:t>
            </a:r>
            <a:endParaRPr lang="en-US" sz="3200" kern="0" cap="all" dirty="0"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Google Shape;220;p43"/>
          <p:cNvGraphicFramePr/>
          <p:nvPr/>
        </p:nvGraphicFramePr>
        <p:xfrm>
          <a:off x="2057400" y="289560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/>
                        <a:t>2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/>
                        <a:t>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/>
                        <a:t>?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Google Shape;221;p43"/>
          <p:cNvSpPr txBox="1"/>
          <p:nvPr/>
        </p:nvSpPr>
        <p:spPr>
          <a:xfrm>
            <a:off x="5917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2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590800"/>
            <a:ext cx="4992694" cy="275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3;p42"/>
          <p:cNvSpPr txBox="1">
            <a:spLocks/>
          </p:cNvSpPr>
          <p:nvPr/>
        </p:nvSpPr>
        <p:spPr>
          <a:xfrm>
            <a:off x="1955625" y="762000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3400" kern="0" dirty="0"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 lang="en-US" sz="3200" kern="0" cap="all" dirty="0"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buClr>
                <a:srgbClr val="004C7F"/>
              </a:buClr>
              <a:defRPr/>
            </a:pPr>
            <a:r>
              <a:rPr lang="en-US" sz="3000" i="1" kern="0" dirty="0"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 lang="en-US" sz="3200" kern="0" cap="all" dirty="0"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Google Shape;204;p42" descr="Image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525097" y="300340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Google Shape;205;p42"/>
          <p:cNvGraphicFramePr/>
          <p:nvPr/>
        </p:nvGraphicFramePr>
        <p:xfrm>
          <a:off x="2091033" y="301530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Google Shape;206;p42"/>
          <p:cNvSpPr txBox="1"/>
          <p:nvPr/>
        </p:nvSpPr>
        <p:spPr>
          <a:xfrm>
            <a:off x="5917249" y="326873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2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" name="Google Shape;208;p42"/>
          <p:cNvGrpSpPr/>
          <p:nvPr/>
        </p:nvGrpSpPr>
        <p:grpSpPr>
          <a:xfrm>
            <a:off x="7536161" y="3530197"/>
            <a:ext cx="2216439" cy="476213"/>
            <a:chOff x="0" y="0"/>
            <a:chExt cx="5910503" cy="1269900"/>
          </a:xfrm>
        </p:grpSpPr>
        <p:sp>
          <p:nvSpPr>
            <p:cNvPr id="9" name="Google Shape;209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algn="ctr">
                <a:buClr>
                  <a:srgbClr val="FFFFFF"/>
                </a:buClr>
              </a:pPr>
              <a:r>
                <a:rPr lang="en" sz="1100" dirty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 dirty="0"/>
            </a:p>
          </p:txBody>
        </p:sp>
        <p:pic>
          <p:nvPicPr>
            <p:cNvPr id="10" name="Google Shape;210;p42" descr="Image"/>
            <p:cNvPicPr preferRelativeResize="0"/>
            <p:nvPr/>
          </p:nvPicPr>
          <p:blipFill rotWithShape="1">
            <a:blip r:embed="rId3" cstate="print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211;p42" descr="Image"/>
            <p:cNvPicPr preferRelativeResize="0"/>
            <p:nvPr/>
          </p:nvPicPr>
          <p:blipFill rotWithShape="1">
            <a:blip r:embed="rId4" cstate="print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Google Shape;212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13" name="Google Shape;213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209800" y="1828801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的架構來看，都是張量的梯度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backprop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中，需要每一個步驟變數的梯度值，就是函數的偏微分值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定義為「可微分」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整個運算過程中參與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的梯度均可自動算出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算出後放在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屬性中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還可儲存算出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grad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的函數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352800" y="381000"/>
            <a:ext cx="5791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什麼是自動微分</a:t>
            </a:r>
          </a:p>
        </p:txBody>
      </p:sp>
    </p:spTree>
    <p:extLst>
      <p:ext uri="{BB962C8B-B14F-4D97-AF65-F5344CB8AC3E}">
        <p14:creationId xmlns:p14="http://schemas.microsoft.com/office/powerpoint/2010/main" val="4570457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8;p43"/>
          <p:cNvSpPr txBox="1">
            <a:spLocks/>
          </p:cNvSpPr>
          <p:nvPr/>
        </p:nvSpPr>
        <p:spPr>
          <a:xfrm>
            <a:off x="1955625" y="1752600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3400" kern="0"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 lang="en-US" sz="3200" kern="0" cap="all"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buClr>
                <a:srgbClr val="004C7F"/>
              </a:buClr>
              <a:defRPr/>
            </a:pPr>
            <a:r>
              <a:rPr lang="en-US" sz="3000" i="1" kern="0"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 lang="en-US" sz="3200" kern="0" cap="all"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Google Shape;219;p43" descr="Image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525097" y="3422607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Google Shape;220;p43"/>
          <p:cNvGraphicFramePr/>
          <p:nvPr/>
        </p:nvGraphicFramePr>
        <p:xfrm>
          <a:off x="2091033" y="3434507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Google Shape;221;p43"/>
          <p:cNvSpPr txBox="1"/>
          <p:nvPr/>
        </p:nvSpPr>
        <p:spPr>
          <a:xfrm>
            <a:off x="5917249" y="3687939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Google Shape;222;p43" descr="Imag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7482455" y="3717436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223;p43"/>
          <p:cNvGrpSpPr/>
          <p:nvPr/>
        </p:nvGrpSpPr>
        <p:grpSpPr>
          <a:xfrm>
            <a:off x="7458319" y="4316696"/>
            <a:ext cx="2216439" cy="476213"/>
            <a:chOff x="0" y="0"/>
            <a:chExt cx="5910503" cy="1269900"/>
          </a:xfrm>
        </p:grpSpPr>
        <p:sp>
          <p:nvSpPr>
            <p:cNvPr id="10" name="Google Shape;224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algn="ctr">
                <a:buClr>
                  <a:srgbClr val="FFFFFF"/>
                </a:buClr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11" name="Google Shape;225;p43" descr="Image"/>
            <p:cNvPicPr preferRelativeResize="0"/>
            <p:nvPr/>
          </p:nvPicPr>
          <p:blipFill rotWithShape="1">
            <a:blip r:embed="rId4" cstate="print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226;p43" descr="Image"/>
            <p:cNvPicPr preferRelativeResize="0"/>
            <p:nvPr/>
          </p:nvPicPr>
          <p:blipFill rotWithShape="1">
            <a:blip r:embed="rId5" cstate="print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Google Shape;227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14" name="Google Shape;228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15" name="Google Shape;229;p43" descr="Image"/>
          <p:cNvPicPr preferRelativeResize="0"/>
          <p:nvPr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7536161" y="4885507"/>
            <a:ext cx="1453543" cy="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1955625" y="691951"/>
            <a:ext cx="82809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Linear Regression</a:t>
            </a:r>
            <a:endParaRPr dirty="0">
              <a:solidFill>
                <a:schemeClr val="tx1"/>
              </a:solidFill>
            </a:endParaRPr>
          </a:p>
          <a:p>
            <a:pPr>
              <a:buClr>
                <a:srgbClr val="004C7F"/>
              </a:buClr>
            </a:pPr>
            <a:r>
              <a:rPr lang="en" sz="3000" i="1" dirty="0">
                <a:solidFill>
                  <a:schemeClr val="tx1"/>
                </a:solidFill>
              </a:rPr>
              <a:t>Find the line that best fits the distributoion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220" name="Google Shape;220;p43"/>
          <p:cNvGraphicFramePr/>
          <p:nvPr/>
        </p:nvGraphicFramePr>
        <p:xfrm>
          <a:off x="2091033" y="2934493"/>
          <a:ext cx="2862600" cy="248200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700" dirty="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700"/>
                    </a:p>
                  </a:txBody>
                  <a:tcPr marL="19050" marR="19050" marT="25400" marB="25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  <a:endParaRPr sz="700" dirty="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4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6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?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5917249" y="3272403"/>
            <a:ext cx="3576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2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1904" y="2372883"/>
            <a:ext cx="4992694" cy="367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1955625" y="691951"/>
            <a:ext cx="82809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Linear Regression</a:t>
            </a:r>
            <a:endParaRPr dirty="0">
              <a:solidFill>
                <a:schemeClr val="tx1"/>
              </a:solidFill>
            </a:endParaRPr>
          </a:p>
          <a:p>
            <a:pPr>
              <a:buClr>
                <a:srgbClr val="004C7F"/>
              </a:buClr>
            </a:pPr>
            <a:r>
              <a:rPr lang="en" sz="3000" i="1" dirty="0">
                <a:solidFill>
                  <a:schemeClr val="tx1"/>
                </a:solidFill>
              </a:rPr>
              <a:t> For simplication, get rid of b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235" name="Google Shape;235;p44"/>
          <p:cNvGraphicFramePr/>
          <p:nvPr/>
        </p:nvGraphicFramePr>
        <p:xfrm>
          <a:off x="2091033" y="2934493"/>
          <a:ext cx="2862600" cy="248200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700"/>
                    </a:p>
                  </a:txBody>
                  <a:tcPr marL="19050" marR="19050" marT="25400" marB="25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2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4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6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2400" u="none" strike="noStrike" cap="none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2400" u="none" strike="noStrike" cap="none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6" name="Google Shape;236;p4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984937" y="2782767"/>
            <a:ext cx="3332100" cy="278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44"/>
          <p:cNvCxnSpPr/>
          <p:nvPr/>
        </p:nvCxnSpPr>
        <p:spPr>
          <a:xfrm rot="10800000" flipH="1">
            <a:off x="6235950" y="3533233"/>
            <a:ext cx="3200400" cy="17168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44"/>
          <p:cNvSpPr txBox="1"/>
          <p:nvPr/>
        </p:nvSpPr>
        <p:spPr>
          <a:xfrm>
            <a:off x="9436350" y="3214200"/>
            <a:ext cx="1110300" cy="5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True line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45"/>
          <p:cNvGraphicFramePr/>
          <p:nvPr/>
        </p:nvGraphicFramePr>
        <p:xfrm>
          <a:off x="2091033" y="2934493"/>
          <a:ext cx="2862600" cy="248200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700" dirty="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700"/>
                    </a:p>
                  </a:txBody>
                  <a:tcPr marL="19050" marR="19050" marT="25400" marB="25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2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4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6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2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2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46" name="Google Shape;246;p4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984937" y="2782767"/>
            <a:ext cx="3332100" cy="27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1955625" y="691951"/>
            <a:ext cx="82809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Linear Regression error?</a:t>
            </a:r>
            <a:endParaRPr dirty="0">
              <a:solidFill>
                <a:schemeClr val="tx1"/>
              </a:solidFill>
            </a:endParaRPr>
          </a:p>
          <a:p>
            <a:pPr>
              <a:buClr>
                <a:srgbClr val="004C7F"/>
              </a:buClr>
            </a:pPr>
            <a:r>
              <a:rPr lang="en" sz="3000" i="1"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249" name="Google Shape;249;p45"/>
          <p:cNvCxnSpPr/>
          <p:nvPr/>
        </p:nvCxnSpPr>
        <p:spPr>
          <a:xfrm rot="10800000" flipH="1">
            <a:off x="6235950" y="3533233"/>
            <a:ext cx="3200400" cy="17168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45"/>
          <p:cNvSpPr txBox="1"/>
          <p:nvPr/>
        </p:nvSpPr>
        <p:spPr>
          <a:xfrm>
            <a:off x="3886200" y="1676400"/>
            <a:ext cx="55026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4A86E8"/>
                </a:solidFill>
              </a:rPr>
              <a:t>* The machine starts with </a:t>
            </a:r>
            <a:r>
              <a:rPr lang="en" b="1" dirty="0">
                <a:solidFill>
                  <a:srgbClr val="4A86E8"/>
                </a:solidFill>
              </a:rPr>
              <a:t>a random guess</a:t>
            </a:r>
            <a:r>
              <a:rPr lang="en" dirty="0">
                <a:solidFill>
                  <a:srgbClr val="4A86E8"/>
                </a:solidFill>
              </a:rPr>
              <a:t>, w=random value</a:t>
            </a:r>
            <a:endParaRPr dirty="0">
              <a:solidFill>
                <a:srgbClr val="4A86E8"/>
              </a:solidFill>
            </a:endParaRPr>
          </a:p>
        </p:txBody>
      </p:sp>
      <p:cxnSp>
        <p:nvCxnSpPr>
          <p:cNvPr id="251" name="Google Shape;251;p45"/>
          <p:cNvCxnSpPr/>
          <p:nvPr/>
        </p:nvCxnSpPr>
        <p:spPr>
          <a:xfrm rot="10800000" flipH="1">
            <a:off x="6279775" y="2821567"/>
            <a:ext cx="2327700" cy="2257200"/>
          </a:xfrm>
          <a:prstGeom prst="straightConnector1">
            <a:avLst/>
          </a:prstGeom>
          <a:noFill/>
          <a:ln w="28575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45"/>
          <p:cNvCxnSpPr/>
          <p:nvPr/>
        </p:nvCxnSpPr>
        <p:spPr>
          <a:xfrm rot="10800000" flipH="1">
            <a:off x="6268625" y="4172967"/>
            <a:ext cx="3686700" cy="10840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45"/>
          <p:cNvGraphicFramePr/>
          <p:nvPr/>
        </p:nvGraphicFramePr>
        <p:xfrm>
          <a:off x="2091033" y="2934493"/>
          <a:ext cx="2862600" cy="248200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700"/>
                    </a:p>
                  </a:txBody>
                  <a:tcPr marL="19050" marR="19050" marT="25400" marB="25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2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4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400" u="none" strike="noStrike" cap="none"/>
                        <a:t>6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2400" u="none" strike="noStrike" cap="none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2400" u="none" strike="noStrike" cap="none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1955625" y="691951"/>
            <a:ext cx="82809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en" dirty="0"/>
              <a:t>Linear Regression error?</a:t>
            </a:r>
            <a:endParaRPr dirty="0"/>
          </a:p>
          <a:p>
            <a:pPr>
              <a:buClr>
                <a:srgbClr val="004C7F"/>
              </a:buClr>
            </a:pPr>
            <a:r>
              <a:rPr lang="en" sz="3000" i="1" dirty="0">
                <a:solidFill>
                  <a:srgbClr val="004C7F"/>
                </a:solidFill>
              </a:rPr>
              <a:t>Find the red line that all the ‘y’ distances are minimal </a:t>
            </a:r>
            <a:endParaRPr dirty="0"/>
          </a:p>
        </p:txBody>
      </p:sp>
      <p:sp>
        <p:nvSpPr>
          <p:cNvPr id="250" name="Google Shape;250;p45"/>
          <p:cNvSpPr txBox="1"/>
          <p:nvPr/>
        </p:nvSpPr>
        <p:spPr>
          <a:xfrm>
            <a:off x="4656275" y="2249167"/>
            <a:ext cx="55026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lang="en" b="1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9577" y="2852938"/>
            <a:ext cx="4053511" cy="340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>
            <a:spLocks noGrp="1"/>
          </p:cNvSpPr>
          <p:nvPr>
            <p:ph type="title"/>
          </p:nvPr>
        </p:nvSpPr>
        <p:spPr>
          <a:xfrm>
            <a:off x="1955625" y="764976"/>
            <a:ext cx="8280900" cy="128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Training Loss (error)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286" name="Google Shape;286;p50"/>
          <p:cNvGraphicFramePr/>
          <p:nvPr/>
        </p:nvGraphicFramePr>
        <p:xfrm>
          <a:off x="2523461" y="3443288"/>
          <a:ext cx="7145100" cy="2959332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17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7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>
                          <a:solidFill>
                            <a:srgbClr val="FFFFFF"/>
                          </a:solidFill>
                        </a:rPr>
                        <a:t>Prediction, y^(w=2)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700"/>
                    </a:p>
                  </a:txBody>
                  <a:tcPr marL="19050" marR="19050" marT="25400" marB="25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7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/>
                        <a:t>2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000"/>
                        <a:t>2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/>
                        <a:t>0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7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/>
                        <a:t>4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000"/>
                        <a:t>4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/>
                        <a:t>0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7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/>
                        <a:t>6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000"/>
                        <a:t>6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/>
                        <a:t>0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7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2000" u="none" strike="noStrike" cap="none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2000" u="none" strike="noStrike" cap="none"/>
                    </a:p>
                  </a:txBody>
                  <a:tcPr marL="19050" marR="19050" marT="25400" marB="2540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2000" u="none" strike="noStrike" cap="none"/>
                    </a:p>
                  </a:txBody>
                  <a:tcPr marL="19050" marR="19050" marT="25400" marB="2540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2000" u="none" strike="noStrike" cap="none"/>
                        <a:t>mean=0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7" name="Google Shape;287;p50" descr="Imag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4117810" y="1989411"/>
            <a:ext cx="3941608" cy="4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>
            <a:spLocks noGrp="1"/>
          </p:cNvSpPr>
          <p:nvPr>
            <p:ph type="title"/>
          </p:nvPr>
        </p:nvSpPr>
        <p:spPr>
          <a:xfrm>
            <a:off x="1784022" y="93663"/>
            <a:ext cx="4696800" cy="128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Loss graph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302" name="Google Shape;302;p52"/>
          <p:cNvGraphicFramePr/>
          <p:nvPr/>
        </p:nvGraphicFramePr>
        <p:xfrm>
          <a:off x="1941739" y="1403492"/>
          <a:ext cx="8194125" cy="931793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6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8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700"/>
                    </a:p>
                  </a:txBody>
                  <a:tcPr marL="19050" marR="19050" marT="25400" marB="25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/>
                        <a:t>mean=56/3=18.7</a:t>
                      </a:r>
                      <a:endParaRPr sz="700"/>
                    </a:p>
                  </a:txBody>
                  <a:tcPr marL="19050" marR="19050" marT="25400" marB="2540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/>
                        <a:t>mean=14/3=4.7</a:t>
                      </a:r>
                      <a:endParaRPr sz="700"/>
                    </a:p>
                  </a:txBody>
                  <a:tcPr marL="19050" marR="19050" marT="25400" marB="2540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/>
                        <a:t>mean=0</a:t>
                      </a:r>
                      <a:endParaRPr sz="700"/>
                    </a:p>
                  </a:txBody>
                  <a:tcPr marL="19050" marR="19050" marT="25400" marB="2540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/>
                        <a:t>mean=14/3=4.7</a:t>
                      </a:r>
                      <a:endParaRPr sz="700"/>
                    </a:p>
                  </a:txBody>
                  <a:tcPr marL="19050" marR="19050" marT="25400" marB="2540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/>
                        <a:t>mean=56/3=18.7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3" name="Google Shape;303;p52" descr="Imag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985751" y="291731"/>
            <a:ext cx="2349101" cy="889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2" descr="Image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3638948" y="2179577"/>
            <a:ext cx="4567435" cy="424977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2"/>
          <p:cNvSpPr/>
          <p:nvPr/>
        </p:nvSpPr>
        <p:spPr>
          <a:xfrm>
            <a:off x="4226175" y="2531767"/>
            <a:ext cx="3641100" cy="35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6" name="Google Shape;306;p52"/>
          <p:cNvSpPr txBox="1"/>
          <p:nvPr/>
        </p:nvSpPr>
        <p:spPr>
          <a:xfrm>
            <a:off x="3199750" y="3918600"/>
            <a:ext cx="667800" cy="5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Loss</a:t>
            </a:r>
            <a:endParaRPr/>
          </a:p>
        </p:txBody>
      </p:sp>
      <p:sp>
        <p:nvSpPr>
          <p:cNvPr id="307" name="Google Shape;307;p52"/>
          <p:cNvSpPr txBox="1"/>
          <p:nvPr/>
        </p:nvSpPr>
        <p:spPr>
          <a:xfrm>
            <a:off x="5857300" y="6269533"/>
            <a:ext cx="667800" cy="38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w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>
            <a:spLocks noGrp="1"/>
          </p:cNvSpPr>
          <p:nvPr>
            <p:ph type="title"/>
          </p:nvPr>
        </p:nvSpPr>
        <p:spPr>
          <a:xfrm>
            <a:off x="1784022" y="93663"/>
            <a:ext cx="4696800" cy="128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Loss graph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313" name="Google Shape;313;p53"/>
          <p:cNvGraphicFramePr/>
          <p:nvPr/>
        </p:nvGraphicFramePr>
        <p:xfrm>
          <a:off x="1941739" y="1403492"/>
          <a:ext cx="8194125" cy="931793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6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8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700"/>
                    </a:p>
                  </a:txBody>
                  <a:tcPr marL="19050" marR="1905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700"/>
                    </a:p>
                  </a:txBody>
                  <a:tcPr marL="19050" marR="19050" marT="25400" marB="25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/>
                        <a:t>mean=56/3=18.7</a:t>
                      </a:r>
                      <a:endParaRPr sz="700"/>
                    </a:p>
                  </a:txBody>
                  <a:tcPr marL="19050" marR="19050" marT="25400" marB="2540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/>
                        <a:t>mean=14/3=4.7</a:t>
                      </a:r>
                      <a:endParaRPr sz="700"/>
                    </a:p>
                  </a:txBody>
                  <a:tcPr marL="19050" marR="19050" marT="25400" marB="2540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/>
                        <a:t>mean=0</a:t>
                      </a:r>
                      <a:endParaRPr sz="700"/>
                    </a:p>
                  </a:txBody>
                  <a:tcPr marL="19050" marR="19050" marT="25400" marB="2540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/>
                        <a:t>mean=14/3=4.7</a:t>
                      </a:r>
                      <a:endParaRPr sz="700"/>
                    </a:p>
                  </a:txBody>
                  <a:tcPr marL="19050" marR="19050" marT="25400" marB="2540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700" u="none" strike="noStrike" cap="none"/>
                        <a:t>mean=56/3=18.7</a:t>
                      </a:r>
                      <a:endParaRPr sz="700"/>
                    </a:p>
                  </a:txBody>
                  <a:tcPr marL="19050" marR="19050" marT="25400" marB="2540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4" name="Google Shape;314;p53" descr="Imag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657601" y="2438401"/>
            <a:ext cx="4567435" cy="4249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3" descr="Image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5985751" y="291731"/>
            <a:ext cx="2349101" cy="88907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3199750" y="3918600"/>
            <a:ext cx="667800" cy="5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Loss</a:t>
            </a:r>
            <a:endParaRPr/>
          </a:p>
        </p:txBody>
      </p:sp>
      <p:sp>
        <p:nvSpPr>
          <p:cNvPr id="317" name="Google Shape;317;p53"/>
          <p:cNvSpPr txBox="1"/>
          <p:nvPr/>
        </p:nvSpPr>
        <p:spPr>
          <a:xfrm>
            <a:off x="5857300" y="6269533"/>
            <a:ext cx="667800" cy="38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w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676400" y="1524000"/>
            <a:ext cx="2209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準備資料集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5105400" y="1524000"/>
            <a:ext cx="2209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定義網路架構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準備一個演算法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153400" y="1524000"/>
            <a:ext cx="2209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網路參數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不同的網路參數，形成無限多個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，就是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H)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676400" y="3429000"/>
            <a:ext cx="2209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利用資料集，不斷變更網路參數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就是一直找最好的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g)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105400" y="3429000"/>
            <a:ext cx="2209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這個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要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和完美的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最接近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8153400" y="3429000"/>
            <a:ext cx="2209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網路參數確定下來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就是將模型存檔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10608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15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2"/>
          <p:cNvSpPr txBox="1">
            <a:spLocks/>
          </p:cNvSpPr>
          <p:nvPr/>
        </p:nvSpPr>
        <p:spPr>
          <a:xfrm>
            <a:off x="2743200" y="228600"/>
            <a:ext cx="7086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什麼是神經元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neuron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828801"/>
            <a:ext cx="8991600" cy="443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057400" y="20574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平面上有許多點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找到一條直線，能覆蓋住最多點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可接受雜音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這條線以後可以預測新的數值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381000"/>
            <a:ext cx="7086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Regression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729576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76400"/>
            <a:ext cx="81026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版面配置區 2"/>
          <p:cNvSpPr txBox="1">
            <a:spLocks/>
          </p:cNvSpPr>
          <p:nvPr/>
        </p:nvSpPr>
        <p:spPr>
          <a:xfrm>
            <a:off x="2743200" y="228600"/>
            <a:ext cx="7086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Neural Network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神經細胞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59896" y="2276874"/>
            <a:ext cx="5328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單個神經細胞可被視為一種只有兩種狀態的機器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啟動時為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TRUE</a:t>
            </a:r>
          </a:p>
          <a:p>
            <a:pPr>
              <a:buFont typeface="Arial" pitchFamily="34" charset="0"/>
              <a:buChar char="•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未啟動為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FALSE</a:t>
            </a:r>
          </a:p>
          <a:p>
            <a:pPr>
              <a:buFont typeface="Arial" pitchFamily="34" charset="0"/>
              <a:buChar char="•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狀態取決於來自其它神經細胞的信號量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突觸的強度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抑制或增強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有一個門檻值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信號量超過門檻值則啟動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未超過則不啟動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啟動後，則把這個值再傳給下一個神經細胞</a:t>
            </a:r>
          </a:p>
        </p:txBody>
      </p:sp>
      <p:pic>
        <p:nvPicPr>
          <p:cNvPr id="5" name="Picture 2" descr="C:\Users\joshhu\Desktop\1280px-Complete_neuron_cell_diagram_zh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7568" y="2372883"/>
            <a:ext cx="2673036" cy="2592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模擬神經細胞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6" y="2180863"/>
            <a:ext cx="3358930" cy="278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339408" y="2372883"/>
            <a:ext cx="5328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神經元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-&gt;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單個神經細胞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a1-an 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輸入值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)-&gt;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來自其它神經元的信號量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w1-wn 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權重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)-&gt;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突觸的強度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b -&gt;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門檻值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f-&gt;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傳遞函數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t-&gt;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信號量輸出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模擬神經細胞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5560" y="2180863"/>
            <a:ext cx="3358930" cy="278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1946" y="2084851"/>
            <a:ext cx="4027611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神經元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模擬神經細胞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7648" y="1700809"/>
            <a:ext cx="3358930" cy="278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007768" y="4773151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神經元的功能是求得輸入向量與權向量的內積後，經一個非線性傳遞函式得到一個純量結果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6082" y="2180862"/>
            <a:ext cx="2933379" cy="153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神經元的作用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7568" y="2084852"/>
            <a:ext cx="3358930" cy="278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519936" y="179682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把一個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維向量空間用一個超平面分割成兩部分（稱為判斷邊界）給定一個輸入向量，神經元可以判斷出這個向量位於超平面的哪一邊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19936" y="3909053"/>
            <a:ext cx="293742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144819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Activation Function</a:t>
            </a:r>
            <a:br>
              <a:rPr 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啟動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激活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傳遞函數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5560" y="2468895"/>
            <a:ext cx="3358930" cy="278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375920" y="2852936"/>
            <a:ext cx="47160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把輸出結果值轉換到一個期望的範圍值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通常表示這個神經元啟動的「可能性」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感知器的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binary(0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1)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最常用的是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型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(sigmoid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，介於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1)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不同的啟動函數造就不同性質的神經元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33684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Activation Function</a:t>
            </a:r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的期望特色</a:t>
            </a:r>
            <a:br>
              <a:rPr 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</a:b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5560" y="2468895"/>
            <a:ext cx="3358930" cy="278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375920" y="2852936"/>
            <a:ext cx="47160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非線性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為一範圍值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連續可微分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單一性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0425" y="287868"/>
            <a:ext cx="7931150" cy="628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類神經網路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(Neural Network)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19736" y="198884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由多個神經元，互相連接組成的網路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1928" y="2937704"/>
            <a:ext cx="1800200" cy="228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6;p41"/>
          <p:cNvSpPr txBox="1">
            <a:spLocks/>
          </p:cNvSpPr>
          <p:nvPr/>
        </p:nvSpPr>
        <p:spPr>
          <a:xfrm>
            <a:off x="1955625" y="114117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3400" kern="0" dirty="0"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 lang="en-US" sz="3200" kern="0" cap="all" dirty="0"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buClr>
                <a:srgbClr val="004C7F"/>
              </a:buClr>
              <a:defRPr/>
            </a:pPr>
            <a:r>
              <a:rPr lang="en-US" sz="3000" i="1" kern="0" dirty="0"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 lang="en-US" sz="3200" kern="0" cap="all" dirty="0"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Google Shape;187;p41"/>
          <p:cNvSpPr/>
          <p:nvPr/>
        </p:nvSpPr>
        <p:spPr>
          <a:xfrm>
            <a:off x="4178669" y="2839751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Google Shape;188;p41"/>
          <p:cNvSpPr/>
          <p:nvPr/>
        </p:nvSpPr>
        <p:spPr>
          <a:xfrm>
            <a:off x="6985567" y="2839751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Google Shape;189;p41"/>
          <p:cNvSpPr txBox="1"/>
          <p:nvPr/>
        </p:nvSpPr>
        <p:spPr>
          <a:xfrm>
            <a:off x="8239040" y="2805818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004C7F"/>
              </a:buClr>
            </a:pPr>
            <a:r>
              <a:rPr lang="en" sz="3400" i="1"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 dirty="0"/>
          </a:p>
        </p:txBody>
      </p:sp>
      <p:sp>
        <p:nvSpPr>
          <p:cNvPr id="8" name="Google Shape;190;p41"/>
          <p:cNvSpPr txBox="1"/>
          <p:nvPr/>
        </p:nvSpPr>
        <p:spPr>
          <a:xfrm>
            <a:off x="5132017" y="4610872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2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9" name="Google Shape;191;p41"/>
          <p:cNvSpPr txBox="1"/>
          <p:nvPr/>
        </p:nvSpPr>
        <p:spPr>
          <a:xfrm>
            <a:off x="8481449" y="3487280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200" b="1" dirty="0"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 dirty="0"/>
          </a:p>
        </p:txBody>
      </p:sp>
      <p:sp>
        <p:nvSpPr>
          <p:cNvPr id="10" name="Google Shape;192;p41"/>
          <p:cNvSpPr txBox="1"/>
          <p:nvPr/>
        </p:nvSpPr>
        <p:spPr>
          <a:xfrm>
            <a:off x="2631975" y="2805818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004C7F"/>
              </a:buClr>
            </a:pPr>
            <a:r>
              <a:rPr lang="en" sz="3400" i="1" dirty="0"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 dirty="0"/>
          </a:p>
        </p:txBody>
      </p:sp>
      <p:pic>
        <p:nvPicPr>
          <p:cNvPr id="11" name="Google Shape;193;p41" descr="Image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230418" y="2239682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Google Shape;194;p41"/>
          <p:cNvGraphicFramePr/>
          <p:nvPr/>
        </p:nvGraphicFramePr>
        <p:xfrm>
          <a:off x="2653603" y="4046450"/>
          <a:ext cx="2276050" cy="136375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113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Google Shape;195;p41"/>
          <p:cNvSpPr txBox="1"/>
          <p:nvPr/>
        </p:nvSpPr>
        <p:spPr>
          <a:xfrm>
            <a:off x="5158506" y="5142249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200" b="1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sz="500" b="1">
              <a:solidFill>
                <a:srgbClr val="4A86E8"/>
              </a:solidFill>
            </a:endParaRPr>
          </a:p>
        </p:txBody>
      </p:sp>
      <p:pic>
        <p:nvPicPr>
          <p:cNvPr id="14" name="Google Shape;196;p41" descr="Imag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 rot="-5400000">
            <a:off x="6318381" y="4556051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97;p41"/>
          <p:cNvSpPr/>
          <p:nvPr/>
        </p:nvSpPr>
        <p:spPr>
          <a:xfrm>
            <a:off x="6682150" y="4348487"/>
            <a:ext cx="418800" cy="7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" name="Google Shape;198;p41"/>
          <p:cNvSpPr txBox="1"/>
          <p:nvPr/>
        </p:nvSpPr>
        <p:spPr>
          <a:xfrm>
            <a:off x="7086600" y="4495800"/>
            <a:ext cx="48231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Supervised learning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類神經網路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(Neural Network)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63952" y="189282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或是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3527" y="2852936"/>
            <a:ext cx="752432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240829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Neural network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99656" y="1892830"/>
            <a:ext cx="64087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又稱</a:t>
            </a: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Artificial Neural Network(ANN)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，類神經網路，人工神經網路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模仿生物大腦結構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數學或計算模型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對函數取估計或近似值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由大量神經元互相連接組成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用外部的資料改變內部結構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為一自適應系統，即具備學習能力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近幾年已放棄模擬生物學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使用統計和訊號處理方法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1544" y="260648"/>
            <a:ext cx="8280900" cy="1286000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Structure of a deep </a:t>
            </a:r>
            <a:r>
              <a:rPr lang="en-US" altLang="zh-TW" dirty="0" err="1">
                <a:solidFill>
                  <a:schemeClr val="tx1"/>
                </a:solidFill>
              </a:rPr>
              <a:t>nn</a:t>
            </a:r>
            <a:r>
              <a:rPr lang="en-US" altLang="zh-TW" dirty="0">
                <a:solidFill>
                  <a:schemeClr val="tx1"/>
                </a:solidFill>
              </a:rPr>
              <a:t> or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 err="1">
                <a:solidFill>
                  <a:schemeClr val="tx1"/>
                </a:solidFill>
              </a:rPr>
              <a:t>feedforward</a:t>
            </a:r>
            <a:r>
              <a:rPr lang="en-US" altLang="zh-TW" dirty="0">
                <a:solidFill>
                  <a:schemeClr val="tx1"/>
                </a:solidFill>
              </a:rPr>
              <a:t> neural network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7650" y="1892831"/>
            <a:ext cx="6189663" cy="428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240829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多重感知器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Multi-layer </a:t>
            </a:r>
            <a:r>
              <a:rPr lang="en-US" altLang="zh-TW" b="1" dirty="0" err="1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Perceptrons</a:t>
            </a:r>
            <a:b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(MLP)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640" y="2468893"/>
            <a:ext cx="697650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1544" y="260648"/>
            <a:ext cx="8280900" cy="1286000"/>
          </a:xfrm>
        </p:spPr>
        <p:txBody>
          <a:bodyPr/>
          <a:lstStyle/>
          <a:p>
            <a:r>
              <a:rPr lang="en-US" altLang="zh-TW" dirty="0"/>
              <a:t>For every neuron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722" y="2180863"/>
            <a:ext cx="5677767" cy="329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感知器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b="1" dirty="0" err="1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Perceptrons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5640" y="2468893"/>
            <a:ext cx="66247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輸出值為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的神經元</a:t>
            </a:r>
            <a:endParaRPr lang="en-US" altLang="zh-TW" sz="32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Frank Rosenblatt</a:t>
            </a: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1950</a:t>
            </a: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年代發明</a:t>
            </a:r>
            <a:endParaRPr lang="en-US" altLang="zh-TW" sz="32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輸入值也是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1(binary)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首度引入了權重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(weights)</a:t>
            </a: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的概念</a:t>
            </a:r>
            <a:endParaRPr lang="en-US" altLang="zh-TW" sz="32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首度引入了門檻值的概念</a:t>
            </a:r>
            <a:endParaRPr lang="en-US" altLang="zh-TW" sz="3200" b="1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感知器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b="1" dirty="0" err="1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Perceptrons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5840" y="1796820"/>
            <a:ext cx="2889250" cy="18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9696" y="4197086"/>
            <a:ext cx="5540250" cy="182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感知器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b="1" dirty="0" err="1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Perceptrons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5722" y="1316767"/>
            <a:ext cx="5677767" cy="329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5720" y="4965172"/>
            <a:ext cx="5169354" cy="163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5760" y="2276872"/>
            <a:ext cx="4896544" cy="4101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Google Shape;227;p48"/>
          <p:cNvSpPr txBox="1">
            <a:spLocks noGrp="1"/>
          </p:cNvSpPr>
          <p:nvPr>
            <p:ph type="title"/>
          </p:nvPr>
        </p:nvSpPr>
        <p:spPr>
          <a:xfrm>
            <a:off x="2063552" y="164637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感知器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b="1" dirty="0" err="1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Perceptrons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181953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7688" y="2180863"/>
            <a:ext cx="6192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天氣好不好？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女友或男友陪不陪？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(x2)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是不是在小巨蛋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才有捷運坐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？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(x3)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9858" y="4485118"/>
            <a:ext cx="2933379" cy="153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8;p43"/>
          <p:cNvSpPr txBox="1">
            <a:spLocks/>
          </p:cNvSpPr>
          <p:nvPr/>
        </p:nvSpPr>
        <p:spPr>
          <a:xfrm>
            <a:off x="1955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3400" kern="0" dirty="0"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Draw a line</a:t>
            </a:r>
            <a:endParaRPr lang="en-US" sz="3200" kern="0" cap="all" dirty="0"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buClr>
                <a:srgbClr val="004C7F"/>
              </a:buClr>
              <a:defRPr/>
            </a:pPr>
            <a:r>
              <a:rPr lang="en-US" sz="3000" i="1" kern="0" dirty="0"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Find the line that best fits the </a:t>
            </a:r>
            <a:r>
              <a:rPr lang="en-US" sz="3000" i="1" kern="0" dirty="0" err="1"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distributoion</a:t>
            </a:r>
            <a:endParaRPr lang="en-US" sz="3200" kern="0" cap="all" dirty="0"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Google Shape;220;p43"/>
          <p:cNvGraphicFramePr/>
          <p:nvPr/>
        </p:nvGraphicFramePr>
        <p:xfrm>
          <a:off x="2057400" y="289560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/>
                        <a:t>2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/>
                        <a:t>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/>
                        <a:t>?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Google Shape;221;p43"/>
          <p:cNvSpPr txBox="1"/>
          <p:nvPr/>
        </p:nvSpPr>
        <p:spPr>
          <a:xfrm>
            <a:off x="5917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2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590800"/>
            <a:ext cx="4992694" cy="275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181953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7688" y="2564906"/>
            <a:ext cx="61926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天氣好不好？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女友或男友陪不陪？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(x2)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是不是在小巨蛋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才有捷運坐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？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(x3)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天氣好壞都可以，反正室內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一定要人陪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(w2)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最好有捷運到，我沒車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(w3)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6162" y="1604798"/>
            <a:ext cx="2933379" cy="153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181953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9696" y="2180862"/>
            <a:ext cx="6192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天氣好不好？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女友或男友陪不陪？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(x2)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是不是在小巨蛋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才有捷運坐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？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(x3)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天氣好壞都可以，反正室內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一定要人陪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(w2)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最好有捷運到，我沒車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(w3)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(b)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6162" y="1604798"/>
            <a:ext cx="2933379" cy="153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181953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9696" y="2180863"/>
            <a:ext cx="61926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晴天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(x1=1)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女友或男友陪？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(x2=3)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在小巨蛋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(x3=2)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天氣好壞都可以，反正室內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(w1=1)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一定要人陪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(w2=3)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最好有捷運到，我沒車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(w3=2)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(b)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x1w1+x2w2+x3w3 = 1+9+4 = 14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去！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4623" y="1508788"/>
            <a:ext cx="2933379" cy="153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181953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9696" y="1988842"/>
            <a:ext cx="61926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晴天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(x1=1)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蔡依林陪我去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(x2=10)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在殯儀館舉辦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(x3=-10)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天氣好壞都可以，反正室內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(w1=1)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一定要人陪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(w2=3)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最好有捷運到，我沒車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(w3=2)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(b)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x1w1+x2w2+x3w3 = 1+30+-20 = 11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去！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4623" y="1316766"/>
            <a:ext cx="2933379" cy="153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1991544" y="181953"/>
            <a:ext cx="8280900" cy="16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100" tIns="20100" rIns="20100" bIns="20100" rtlCol="0" anchor="ctr" anchorCtr="0">
            <a:no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3672" y="1810466"/>
            <a:ext cx="64087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晴天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(x1=1)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兩個女友都說要陪我去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(x2=-50)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在馬爾地夫免費機票招待我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(x3=+30)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天氣好壞都可以，反正室內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(w1=1)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一定要人陪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(w2=3)</a:t>
            </a: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最好有捷運到，我沒車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(w3=2)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(b)</a:t>
            </a: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x1w1+x2w2+x3w3 = 1-150+60 = -89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當然不能去！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4623" y="1508788"/>
            <a:ext cx="2933379" cy="153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447800"/>
            <a:ext cx="6705600" cy="507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版面配置區 2"/>
          <p:cNvSpPr txBox="1">
            <a:spLocks/>
          </p:cNvSpPr>
          <p:nvPr/>
        </p:nvSpPr>
        <p:spPr>
          <a:xfrm>
            <a:off x="2743200" y="228600"/>
            <a:ext cx="7086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Regression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24000"/>
            <a:ext cx="738954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版面配置區 2"/>
          <p:cNvSpPr txBox="1">
            <a:spLocks/>
          </p:cNvSpPr>
          <p:nvPr/>
        </p:nvSpPr>
        <p:spPr>
          <a:xfrm>
            <a:off x="2743200" y="228600"/>
            <a:ext cx="7086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Neuron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2743200"/>
            <a:ext cx="7086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邏輯回歸</a:t>
            </a:r>
          </a:p>
        </p:txBody>
      </p:sp>
    </p:spTree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joshhu\Desktop\1_GHVJ6jGVsxbuoJj5d3cvz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447800"/>
            <a:ext cx="7315200" cy="5120640"/>
          </a:xfrm>
          <a:prstGeom prst="rect">
            <a:avLst/>
          </a:prstGeom>
          <a:noFill/>
        </p:spPr>
      </p:pic>
      <p:sp>
        <p:nvSpPr>
          <p:cNvPr id="5" name="文字版面配置區 2"/>
          <p:cNvSpPr txBox="1">
            <a:spLocks/>
          </p:cNvSpPr>
          <p:nvPr/>
        </p:nvSpPr>
        <p:spPr>
          <a:xfrm>
            <a:off x="2743200" y="228600"/>
            <a:ext cx="7086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二元非線性分類</a:t>
            </a:r>
          </a:p>
        </p:txBody>
      </p:sp>
    </p:spTree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1905000"/>
            <a:ext cx="81975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8415</Words>
  <Application>Microsoft Office PowerPoint</Application>
  <PresentationFormat>寬螢幕</PresentationFormat>
  <Paragraphs>1344</Paragraphs>
  <Slides>101</Slides>
  <Notes>66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101</vt:i4>
      </vt:variant>
    </vt:vector>
  </HeadingPairs>
  <TitlesOfParts>
    <vt:vector size="109" baseType="lpstr">
      <vt:lpstr>Gill Sans</vt:lpstr>
      <vt:lpstr>Helvetica Neue</vt:lpstr>
      <vt:lpstr>微軟正黑體</vt:lpstr>
      <vt:lpstr>Arial</vt:lpstr>
      <vt:lpstr>Calibri</vt:lpstr>
      <vt:lpstr>Calibri Light</vt:lpstr>
      <vt:lpstr>Merriweather Sans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Linear Regression Find the line that best fits the distributoion</vt:lpstr>
      <vt:lpstr>Linear Regression  For simplication, get rid of b</vt:lpstr>
      <vt:lpstr>Linear Regression error?  </vt:lpstr>
      <vt:lpstr>Linear Regression error? Find the red line that all the ‘y’ distances are minimal </vt:lpstr>
      <vt:lpstr>Training Loss (error)</vt:lpstr>
      <vt:lpstr>Loss graph</vt:lpstr>
      <vt:lpstr>Loss graph</vt:lpstr>
      <vt:lpstr>PowerPoint 簡報</vt:lpstr>
      <vt:lpstr>PowerPoint 簡報</vt:lpstr>
      <vt:lpstr>PowerPoint 簡報</vt:lpstr>
      <vt:lpstr>神經細胞</vt:lpstr>
      <vt:lpstr>模擬神經細胞</vt:lpstr>
      <vt:lpstr>模擬神經細胞</vt:lpstr>
      <vt:lpstr>神經元(模擬神經細胞)</vt:lpstr>
      <vt:lpstr>神經元的作用</vt:lpstr>
      <vt:lpstr>Activation Function (啟動/激活/傳遞函數)</vt:lpstr>
      <vt:lpstr>Activation Function的期望特色 </vt:lpstr>
      <vt:lpstr>PowerPoint 簡報</vt:lpstr>
      <vt:lpstr>類神經網路(Neural Network)</vt:lpstr>
      <vt:lpstr>類神經網路(Neural Network)</vt:lpstr>
      <vt:lpstr>Neural network</vt:lpstr>
      <vt:lpstr>Structure of a deep nn or feedforward neural network</vt:lpstr>
      <vt:lpstr>多重感知器Multi-layer Perceptrons (MLP)</vt:lpstr>
      <vt:lpstr>For every neuron</vt:lpstr>
      <vt:lpstr>感知器(Perceptrons)</vt:lpstr>
      <vt:lpstr>感知器(Perceptrons)</vt:lpstr>
      <vt:lpstr>感知器(Perceptrons)</vt:lpstr>
      <vt:lpstr>感知器(Perceptrons)</vt:lpstr>
      <vt:lpstr>週六的五月天演唱會</vt:lpstr>
      <vt:lpstr>週六的五月天演唱會</vt:lpstr>
      <vt:lpstr>週六的五月天演唱會</vt:lpstr>
      <vt:lpstr>週六的五月天演唱會</vt:lpstr>
      <vt:lpstr>週六的五月天演唱會</vt:lpstr>
      <vt:lpstr>週六的五月天演唱會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Linear Regression Find the line that best fits the distributoion</vt:lpstr>
      <vt:lpstr>Linear Regression  For simplication, get rid of b</vt:lpstr>
      <vt:lpstr>Linear Regression error?  </vt:lpstr>
      <vt:lpstr>Linear Regression error? Find the red line that all the ‘y’ distances are minimal </vt:lpstr>
      <vt:lpstr>Training Loss (error)</vt:lpstr>
      <vt:lpstr>Loss graph</vt:lpstr>
      <vt:lpstr>Loss graph</vt:lpstr>
      <vt:lpstr>PowerPoint 簡報</vt:lpstr>
      <vt:lpstr>PowerPoint 簡報</vt:lpstr>
      <vt:lpstr>PowerPoint 簡報</vt:lpstr>
      <vt:lpstr>神經細胞</vt:lpstr>
      <vt:lpstr>模擬神經細胞</vt:lpstr>
      <vt:lpstr>模擬神經細胞</vt:lpstr>
      <vt:lpstr>神經元(模擬神經細胞)</vt:lpstr>
      <vt:lpstr>神經元的作用</vt:lpstr>
      <vt:lpstr>Activation Function (啟動/激活/傳遞函數)</vt:lpstr>
      <vt:lpstr>Activation Function的期望特色 </vt:lpstr>
      <vt:lpstr>PowerPoint 簡報</vt:lpstr>
      <vt:lpstr>類神經網路(Neural Network)</vt:lpstr>
      <vt:lpstr>類神經網路(Neural Network)</vt:lpstr>
      <vt:lpstr>Neural network</vt:lpstr>
      <vt:lpstr>Structure of a deep nn or feedforward neural network</vt:lpstr>
      <vt:lpstr>多重感知器Multi-layer Perceptrons (MLP)</vt:lpstr>
      <vt:lpstr>For every neuron</vt:lpstr>
      <vt:lpstr>感知器(Perceptrons)</vt:lpstr>
      <vt:lpstr>感知器(Perceptrons)</vt:lpstr>
      <vt:lpstr>感知器(Perceptrons)</vt:lpstr>
      <vt:lpstr>感知器(Perceptrons)</vt:lpstr>
      <vt:lpstr>週六的五月天演唱會</vt:lpstr>
      <vt:lpstr>週六的五月天演唱會</vt:lpstr>
      <vt:lpstr>週六的五月天演唱會</vt:lpstr>
      <vt:lpstr>週六的五月天演唱會</vt:lpstr>
      <vt:lpstr>週六的五月天演唱會</vt:lpstr>
      <vt:lpstr>週六的五月天演唱會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3</cp:revision>
  <dcterms:created xsi:type="dcterms:W3CDTF">2022-11-16T17:41:13Z</dcterms:created>
  <dcterms:modified xsi:type="dcterms:W3CDTF">2022-11-17T16:42:20Z</dcterms:modified>
</cp:coreProperties>
</file>