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6"/>
  </p:notesMasterIdLst>
  <p:handoutMasterIdLst>
    <p:handoutMasterId r:id="rId57"/>
  </p:handoutMasterIdLst>
  <p:sldIdLst>
    <p:sldId id="600" r:id="rId2"/>
    <p:sldId id="628" r:id="rId3"/>
    <p:sldId id="737" r:id="rId4"/>
    <p:sldId id="748" r:id="rId5"/>
    <p:sldId id="656" r:id="rId6"/>
    <p:sldId id="657" r:id="rId7"/>
    <p:sldId id="655" r:id="rId8"/>
    <p:sldId id="658" r:id="rId9"/>
    <p:sldId id="659" r:id="rId10"/>
    <p:sldId id="660" r:id="rId11"/>
    <p:sldId id="661" r:id="rId12"/>
    <p:sldId id="662" r:id="rId13"/>
    <p:sldId id="664" r:id="rId14"/>
    <p:sldId id="601" r:id="rId15"/>
    <p:sldId id="734" r:id="rId16"/>
    <p:sldId id="735" r:id="rId17"/>
    <p:sldId id="736" r:id="rId18"/>
    <p:sldId id="739" r:id="rId19"/>
    <p:sldId id="741" r:id="rId20"/>
    <p:sldId id="740" r:id="rId21"/>
    <p:sldId id="665" r:id="rId22"/>
    <p:sldId id="629" r:id="rId23"/>
    <p:sldId id="604" r:id="rId24"/>
    <p:sldId id="666" r:id="rId25"/>
    <p:sldId id="667" r:id="rId26"/>
    <p:sldId id="668" r:id="rId27"/>
    <p:sldId id="669" r:id="rId28"/>
    <p:sldId id="670" r:id="rId29"/>
    <p:sldId id="671" r:id="rId30"/>
    <p:sldId id="689" r:id="rId31"/>
    <p:sldId id="690" r:id="rId32"/>
    <p:sldId id="691" r:id="rId33"/>
    <p:sldId id="703" r:id="rId34"/>
    <p:sldId id="673" r:id="rId35"/>
    <p:sldId id="693" r:id="rId36"/>
    <p:sldId id="694" r:id="rId37"/>
    <p:sldId id="695" r:id="rId38"/>
    <p:sldId id="696" r:id="rId39"/>
    <p:sldId id="697" r:id="rId40"/>
    <p:sldId id="674" r:id="rId41"/>
    <p:sldId id="675" r:id="rId42"/>
    <p:sldId id="676" r:id="rId43"/>
    <p:sldId id="679" r:id="rId44"/>
    <p:sldId id="698" r:id="rId45"/>
    <p:sldId id="700" r:id="rId46"/>
    <p:sldId id="701" r:id="rId47"/>
    <p:sldId id="702" r:id="rId48"/>
    <p:sldId id="680" r:id="rId49"/>
    <p:sldId id="681" r:id="rId50"/>
    <p:sldId id="682" r:id="rId51"/>
    <p:sldId id="683" r:id="rId52"/>
    <p:sldId id="684" r:id="rId53"/>
    <p:sldId id="685" r:id="rId54"/>
    <p:sldId id="686" r:id="rId5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3BE05"/>
    <a:srgbClr val="FF99FF"/>
    <a:srgbClr val="008000"/>
    <a:srgbClr val="CC00FF"/>
    <a:srgbClr val="FF3300"/>
    <a:srgbClr val="726E89"/>
    <a:srgbClr val="A00028"/>
    <a:srgbClr val="2A2A2E"/>
    <a:srgbClr val="00005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5" autoAdjust="0"/>
    <p:restoredTop sz="75837" autoAdjust="0"/>
  </p:normalViewPr>
  <p:slideViewPr>
    <p:cSldViewPr>
      <p:cViewPr varScale="1">
        <p:scale>
          <a:sx n="57" d="100"/>
          <a:sy n="57" d="100"/>
        </p:scale>
        <p:origin x="-1493" y="-8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8"/>
    </p:cViewPr>
  </p:sorterViewPr>
  <p:notesViewPr>
    <p:cSldViewPr>
      <p:cViewPr varScale="1">
        <p:scale>
          <a:sx n="62" d="100"/>
          <a:sy n="62" d="100"/>
        </p:scale>
        <p:origin x="-2410" y="-7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6/14/2020</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xmlns="" val="2345123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6/14/2020</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xmlns="" val="6237874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smtClean="0">
                <a:solidFill>
                  <a:schemeClr val="tx1"/>
                </a:solidFill>
                <a:latin typeface="+mn-lt"/>
                <a:ea typeface="+mn-ea"/>
                <a:cs typeface="+mn-cs"/>
              </a:rPr>
              <a:t>語音合成</a:t>
            </a:r>
            <a:r>
              <a:rPr lang="zh-TW" altLang="en-US" sz="1200" b="0" i="0" kern="1200" dirty="0" smtClean="0">
                <a:solidFill>
                  <a:schemeClr val="tx1"/>
                </a:solidFill>
                <a:latin typeface="+mn-lt"/>
                <a:ea typeface="+mn-ea"/>
                <a:cs typeface="+mn-cs"/>
              </a:rPr>
              <a:t>是將人類語音用人工的方式所產生。若是將電腦系統用在語音合成上，則稱為語音合成器，而語音合成器可以用軟</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硬體所實現。文字轉語音（</a:t>
            </a:r>
            <a:r>
              <a:rPr lang="en-US" altLang="zh-TW" sz="1200" b="0" i="0" kern="1200" dirty="0" smtClean="0">
                <a:solidFill>
                  <a:schemeClr val="tx1"/>
                </a:solidFill>
                <a:latin typeface="+mn-lt"/>
                <a:ea typeface="+mn-ea"/>
                <a:cs typeface="+mn-cs"/>
              </a:rPr>
              <a:t>Text-To-Speech</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TTS</a:t>
            </a:r>
            <a:r>
              <a:rPr lang="zh-TW" altLang="en-US" sz="1200" b="0" i="0" kern="1200" dirty="0" smtClean="0">
                <a:solidFill>
                  <a:schemeClr val="tx1"/>
                </a:solidFill>
                <a:latin typeface="+mn-lt"/>
                <a:ea typeface="+mn-ea"/>
                <a:cs typeface="+mn-cs"/>
              </a:rPr>
              <a:t>）系統則是將一般語言的文字轉換為語音，其他的系統可以描繪語言符號的表示方式，就像音標轉換至語音一樣。</a:t>
            </a:r>
          </a:p>
          <a:p>
            <a:r>
              <a:rPr lang="zh-TW" altLang="en-US" sz="1200" b="0" i="0" kern="1200" dirty="0" smtClean="0">
                <a:solidFill>
                  <a:schemeClr val="tx1"/>
                </a:solidFill>
                <a:latin typeface="+mn-lt"/>
                <a:ea typeface="+mn-ea"/>
                <a:cs typeface="+mn-cs"/>
              </a:rPr>
              <a:t>而合成後的語音則是利用在資料庫內的許多已錄好的語音連接起來。系統則因為儲存的語音單元大小不同而有所差異，若是要儲存</a:t>
            </a:r>
            <a:r>
              <a:rPr lang="en-US" altLang="zh-TW" sz="1200" b="0" i="0" kern="1200" dirty="0" smtClean="0">
                <a:solidFill>
                  <a:schemeClr val="tx1"/>
                </a:solidFill>
                <a:latin typeface="+mn-lt"/>
                <a:ea typeface="+mn-ea"/>
                <a:cs typeface="+mn-cs"/>
              </a:rPr>
              <a:t>phone</a:t>
            </a:r>
            <a:r>
              <a:rPr lang="zh-TW" altLang="en-US" sz="1200" b="0" i="0" kern="1200" dirty="0" smtClean="0">
                <a:solidFill>
                  <a:schemeClr val="tx1"/>
                </a:solidFill>
                <a:latin typeface="+mn-lt"/>
                <a:ea typeface="+mn-ea"/>
                <a:cs typeface="+mn-cs"/>
              </a:rPr>
              <a:t>以及</a:t>
            </a:r>
            <a:r>
              <a:rPr lang="en-US" altLang="zh-TW" sz="1200" b="0" i="0" kern="1200" dirty="0" err="1" smtClean="0">
                <a:solidFill>
                  <a:schemeClr val="tx1"/>
                </a:solidFill>
                <a:latin typeface="+mn-lt"/>
                <a:ea typeface="+mn-ea"/>
                <a:cs typeface="+mn-cs"/>
              </a:rPr>
              <a:t>diphone</a:t>
            </a:r>
            <a:r>
              <a:rPr lang="zh-TW" altLang="en-US" sz="1200" b="0" i="0" kern="1200" dirty="0" smtClean="0">
                <a:solidFill>
                  <a:schemeClr val="tx1"/>
                </a:solidFill>
                <a:latin typeface="+mn-lt"/>
                <a:ea typeface="+mn-ea"/>
                <a:cs typeface="+mn-cs"/>
              </a:rPr>
              <a:t>的話，系統必須提供大量的儲存空間，但是在語意上或許會不清楚。而用在特定的使用領域上，儲存整字或整句的方式可以達到高品質的語音輸出。另外，包含了聲道模型以及其他的人類聲音特徵參數的合成器則可以創造出完整的合成聲音輸出。</a:t>
            </a:r>
          </a:p>
          <a:p>
            <a:r>
              <a:rPr lang="zh-TW" altLang="en-US" sz="1200" b="0" i="0" kern="1200" dirty="0" smtClean="0">
                <a:solidFill>
                  <a:schemeClr val="tx1"/>
                </a:solidFill>
                <a:latin typeface="+mn-lt"/>
                <a:ea typeface="+mn-ea"/>
                <a:cs typeface="+mn-cs"/>
              </a:rPr>
              <a:t>一個語音合成器的品質通常是決定於人聲的相似度以及語意是否能被了解。一個清晰的文字轉語音程式應該提供人類在視覺受到傷害或是得到失讀症時，能夠聽到並且在個人電腦上完成工作。從</a:t>
            </a:r>
            <a:r>
              <a:rPr lang="en-US" altLang="zh-TW" sz="1200" b="0" i="0" kern="1200" dirty="0" smtClean="0">
                <a:solidFill>
                  <a:schemeClr val="tx1"/>
                </a:solidFill>
                <a:latin typeface="+mn-lt"/>
                <a:ea typeface="+mn-ea"/>
                <a:cs typeface="+mn-cs"/>
              </a:rPr>
              <a:t>80</a:t>
            </a:r>
            <a:r>
              <a:rPr lang="zh-TW" altLang="en-US" sz="1200" b="0" i="0" kern="1200" dirty="0" smtClean="0">
                <a:solidFill>
                  <a:schemeClr val="tx1"/>
                </a:solidFill>
                <a:latin typeface="+mn-lt"/>
                <a:ea typeface="+mn-ea"/>
                <a:cs typeface="+mn-cs"/>
              </a:rPr>
              <a:t>年代早期開始，許多的電腦作業系統已經包含了語音合成器了。</a:t>
            </a:r>
          </a:p>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6/14/2020</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6/14/2020</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6/14/2020</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llenai.org/aristo/"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zh.wikipedia.org/w/index.php?title=T-%E5%88%86%E5%B8%83%E9%82%BB%E5%9F%9F%E5%B5%8C%E5%85%A5%E7%AE%97%E6%B3%95&amp;action=edit&amp;redlink=1" TargetMode="External"/><Relationship Id="rId3" Type="http://schemas.openxmlformats.org/officeDocument/2006/relationships/hyperlink" Target="https://zh.wikipedia.org/wiki/Word2vec" TargetMode="External"/><Relationship Id="rId7" Type="http://schemas.openxmlformats.org/officeDocument/2006/relationships/hyperlink" Target="https://zh.wikipedia.org/wiki/%E4%B8%BB%E6%88%90%E5%88%86%E5%88%86%E6%9E%90"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zh.wikipedia.org/wiki/Deeplearning4j" TargetMode="External"/><Relationship Id="rId5" Type="http://schemas.openxmlformats.org/officeDocument/2006/relationships/hyperlink" Target="https://zh.wikipedia.org/w/index.php?title=GloVe&amp;action=edit&amp;redlink=1" TargetMode="External"/><Relationship Id="rId4" Type="http://schemas.openxmlformats.org/officeDocument/2006/relationships/hyperlink" Target="https://zh.wikipedia.org/wiki/%E6%96%AF%E5%9D%A6%E7%A6%8F%E5%A4%A7%E5%AD%A6"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ndex.php?title=Georges_Artsrouni&amp;action=edit&amp;redlink=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819400"/>
            <a:ext cx="5410200" cy="990600"/>
          </a:xfrm>
        </p:spPr>
        <p:txBody>
          <a:bodyPr/>
          <a:lstStyle/>
          <a:p>
            <a:pPr algn="just"/>
            <a:r>
              <a:rPr lang="zh-TW" altLang="en-US" sz="48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自然語言處理簡介</a:t>
            </a:r>
            <a:endParaRPr lang="en-US" altLang="zh-TW" sz="48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en-US" altLang="zh-TW" sz="2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Natural Language Processing</a:t>
            </a:r>
            <a:endParaRPr lang="zh-TW" altLang="en-US" sz="4800" b="1" dirty="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09600" y="1600200"/>
            <a:ext cx="8305800" cy="2431435"/>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文字朗讀（</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Text to speech</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語音合成（</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Speech synthesis</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語音識別（</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Speech recognition)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，就是</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Speech to text</a:t>
            </a:r>
            <a:endParaRPr lang="en-US" altLang="zh-TW" sz="2800" dirty="0" smtClean="0"/>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4384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的應用</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語音</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09600" y="1600200"/>
            <a:ext cx="8305800" cy="2677656"/>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斷詞</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分詞（</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Text segmentation/Word tokenization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中文自動分詞（</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Chinese word segmentation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語法分析</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剖析（</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Syntactic analysis/Parsing</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漢語自動句法分析</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詞彙標示框架</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(Lexical Markup Framework)</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4384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的應用</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文字</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09600" y="1600200"/>
            <a:ext cx="8305800" cy="3539430"/>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元語法 </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(n-gram</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詞嵌入 </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(Word2vec)</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詞性標註（</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Part-of-speech tagging</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文件分類 </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(Document classification)</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自然語言生成（</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Natural language generation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文字分類（</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Text categorization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資訊檢索（</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Information retrieval</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資訊抽取（</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Information extraction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endParaRPr kumimoji="1"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905000" y="304800"/>
            <a:ext cx="5943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的在</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AI</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上的項目</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09600" y="1600200"/>
            <a:ext cx="8305800" cy="3970318"/>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文字校對（</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Text-proofing</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問答系統（</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Question answering</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聊天機器人 </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r>
              <a:rPr kumimoji="1" lang="en-US" altLang="zh-TW" sz="28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ChatBot</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對話系統 </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(Dialogue system)</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機器翻譯（</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Machine translation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自動摘要（</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Automatic summarization</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文字蘊涵（</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Textual entailment</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p>
          <a:p>
            <a:pPr marL="361950" indent="-361950">
              <a:buFont typeface="Arial" panose="020B0604020202020204" pitchFamily="34" charset="0"/>
              <a:buChar char="•"/>
            </a:pP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命名實體辨識（</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Named entity recognition, NER</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endParaRPr kumimoji="1"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905000" y="304800"/>
            <a:ext cx="5943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在的應用</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371600"/>
            <a:ext cx="7924800" cy="5509200"/>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資料清理</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標點符號</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分詞</a:t>
            </a:r>
          </a:p>
          <a:p>
            <a:pPr marL="361950" indent="-361950">
              <a:buFont typeface="Arial" panose="020B0604020202020204" pitchFamily="34" charset="0"/>
              <a:buChar char="•"/>
            </a:pPr>
            <a:r>
              <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Stop Words</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相似</a:t>
            </a: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詞整理</a:t>
            </a: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詞義的消歧</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句法的模糊性</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有瑕疵的或不規範的輸入</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語言行為與</a:t>
            </a: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計劃</a:t>
            </a: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指代消解</a:t>
            </a: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知識、人性、感情</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276600" y="381000"/>
            <a:ext cx="3657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的挑戰</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76400"/>
            <a:ext cx="7924800" cy="3046988"/>
          </a:xfrm>
          <a:prstGeom prst="rect">
            <a:avLst/>
          </a:prstGeom>
          <a:noFill/>
        </p:spPr>
        <p:txBody>
          <a:bodyPr wrap="square" rtlCol="0">
            <a:spAutoFit/>
          </a:bodyPr>
          <a:lstStyle/>
          <a:p>
            <a:pPr marL="361950" indent="-361950">
              <a:buFont typeface="Arial" panose="020B0604020202020204" pitchFamily="34" charset="0"/>
              <a:buChar char="•"/>
            </a:pPr>
            <a:r>
              <a:rPr lang="zh-TW" altLang="en-US" sz="3200" dirty="0" smtClean="0"/>
              <a:t>在人工智慧的發展中，說、聽、寫和理解人類語言可說是劃時代的里程碑</a:t>
            </a:r>
            <a:endParaRPr lang="en-US" altLang="zh-TW" sz="3200" dirty="0" smtClean="0"/>
          </a:p>
          <a:p>
            <a:pPr marL="361950" indent="-361950">
              <a:buFont typeface="Arial" panose="020B0604020202020204" pitchFamily="34" charset="0"/>
              <a:buChar char="•"/>
            </a:pPr>
            <a:r>
              <a:rPr lang="zh-TW" altLang="en-US" sz="3200" dirty="0" smtClean="0"/>
              <a:t>讓</a:t>
            </a:r>
            <a:r>
              <a:rPr lang="en-US" altLang="zh-TW" sz="3200" dirty="0" smtClean="0"/>
              <a:t>AI</a:t>
            </a:r>
            <a:r>
              <a:rPr lang="zh-TW" altLang="en-US" sz="3200" dirty="0" smtClean="0"/>
              <a:t>成為法務人員的三頭六臂</a:t>
            </a:r>
            <a:endParaRPr lang="en-US" altLang="zh-TW" sz="3200" dirty="0" smtClean="0"/>
          </a:p>
          <a:p>
            <a:pPr marL="361950" indent="-361950">
              <a:buFont typeface="Arial" panose="020B0604020202020204" pitchFamily="34" charset="0"/>
              <a:buChar char="•"/>
            </a:pPr>
            <a:r>
              <a:rPr lang="zh-TW" altLang="en-US" sz="3200" dirty="0" smtClean="0"/>
              <a:t>在</a:t>
            </a:r>
            <a:r>
              <a:rPr lang="en-US" altLang="zh-TW" sz="3200" dirty="0" smtClean="0"/>
              <a:t>BFSI</a:t>
            </a:r>
            <a:r>
              <a:rPr lang="zh-TW" altLang="en-US" sz="3200" dirty="0" smtClean="0"/>
              <a:t>金融領域大顯身手</a:t>
            </a:r>
            <a:endParaRPr lang="en-US" altLang="zh-TW" sz="3200" dirty="0" smtClean="0"/>
          </a:p>
          <a:p>
            <a:pPr marL="361950" indent="-361950">
              <a:buFont typeface="Arial" panose="020B0604020202020204" pitchFamily="34" charset="0"/>
              <a:buChar char="•"/>
            </a:pPr>
            <a:r>
              <a:rPr lang="zh-TW" altLang="en-US" sz="3200" dirty="0" smtClean="0"/>
              <a:t>處理的非結構資料</a:t>
            </a:r>
            <a:endParaRPr lang="en-US" altLang="zh-TW" sz="3200" dirty="0" smtClean="0"/>
          </a:p>
          <a:p>
            <a:pPr marL="361950" indent="-361950">
              <a:buFont typeface="Arial" panose="020B0604020202020204" pitchFamily="34" charset="0"/>
              <a:buChar char="•"/>
            </a:pPr>
            <a:r>
              <a:rPr lang="zh-TW" altLang="en-US" sz="3200" dirty="0" smtClean="0"/>
              <a:t>提升數據變現的商用價值</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524000" y="381000"/>
            <a:ext cx="6705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在管理方面的使用</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76400"/>
            <a:ext cx="7924800" cy="3046988"/>
          </a:xfrm>
          <a:prstGeom prst="rect">
            <a:avLst/>
          </a:prstGeom>
          <a:noFill/>
        </p:spPr>
        <p:txBody>
          <a:bodyPr wrap="square" rtlCol="0">
            <a:spAutoFit/>
          </a:bodyPr>
          <a:lstStyle/>
          <a:p>
            <a:pPr marL="361950" indent="-361950">
              <a:buFont typeface="Arial" panose="020B0604020202020204" pitchFamily="34" charset="0"/>
              <a:buChar char="•"/>
            </a:pPr>
            <a:r>
              <a:rPr lang="en-US" altLang="zh-TW" sz="3200" dirty="0" smtClean="0"/>
              <a:t>2019</a:t>
            </a:r>
            <a:r>
              <a:rPr lang="zh-TW" altLang="en-US" sz="3200" dirty="0" smtClean="0"/>
              <a:t>年</a:t>
            </a:r>
            <a:r>
              <a:rPr lang="en-US" altLang="zh-TW" sz="3200" dirty="0" smtClean="0"/>
              <a:t>9</a:t>
            </a:r>
            <a:r>
              <a:rPr lang="zh-TW" altLang="en-US" sz="3200" dirty="0" smtClean="0"/>
              <a:t>月，</a:t>
            </a:r>
            <a:r>
              <a:rPr lang="en-US" altLang="zh-TW" sz="3200" dirty="0" smtClean="0"/>
              <a:t>Allen Institute for Artificial Intelligence</a:t>
            </a:r>
            <a:r>
              <a:rPr lang="zh-TW" altLang="en-US" sz="3200" dirty="0" smtClean="0"/>
              <a:t>（</a:t>
            </a:r>
            <a:r>
              <a:rPr lang="en-US" altLang="zh-TW" sz="3200" dirty="0" smtClean="0"/>
              <a:t>AI2</a:t>
            </a:r>
            <a:r>
              <a:rPr lang="zh-TW" altLang="en-US" sz="3200" dirty="0" smtClean="0"/>
              <a:t>）</a:t>
            </a:r>
            <a:endParaRPr lang="en-US" altLang="zh-TW" sz="3200" dirty="0" smtClean="0"/>
          </a:p>
          <a:p>
            <a:pPr marL="361950" indent="-361950">
              <a:buFont typeface="Arial" panose="020B0604020202020204" pitchFamily="34" charset="0"/>
              <a:buChar char="•"/>
            </a:pPr>
            <a:r>
              <a:rPr lang="en-US" altLang="zh-TW" sz="3200" b="1" dirty="0" err="1" smtClean="0">
                <a:hlinkClick r:id="rId3"/>
              </a:rPr>
              <a:t>Aristo</a:t>
            </a:r>
            <a:r>
              <a:rPr lang="zh-TW" altLang="en-US" sz="3200" dirty="0" smtClean="0"/>
              <a:t>的人工智慧系統通過美國八年級的科學檢測</a:t>
            </a:r>
            <a:endParaRPr lang="en-US" altLang="zh-TW" sz="3200" dirty="0" smtClean="0"/>
          </a:p>
          <a:p>
            <a:pPr marL="361950" indent="-361950">
              <a:buFont typeface="Arial" panose="020B0604020202020204" pitchFamily="34" charset="0"/>
              <a:buChar char="•"/>
            </a:pPr>
            <a:r>
              <a:rPr lang="zh-TW" altLang="en-US" sz="3200" dirty="0" smtClean="0"/>
              <a:t>選擇題上的正確率達到</a:t>
            </a:r>
            <a:r>
              <a:rPr lang="en-US" altLang="zh-TW" sz="3200" dirty="0" smtClean="0"/>
              <a:t>90</a:t>
            </a:r>
            <a:r>
              <a:rPr lang="zh-TW" altLang="en-US" sz="3200" dirty="0" smtClean="0"/>
              <a:t>％</a:t>
            </a:r>
            <a:endParaRPr lang="en-US" altLang="zh-TW" sz="3200" dirty="0" smtClean="0"/>
          </a:p>
          <a:p>
            <a:pPr marL="361950" indent="-361950">
              <a:buFont typeface="Arial" panose="020B0604020202020204" pitchFamily="34" charset="0"/>
              <a:buChar char="•"/>
            </a:pPr>
            <a:r>
              <a:rPr lang="zh-TW" altLang="en-US" sz="3200" dirty="0" smtClean="0"/>
              <a:t>在</a:t>
            </a:r>
            <a:r>
              <a:rPr lang="en-US" altLang="zh-TW" sz="3200" dirty="0" smtClean="0"/>
              <a:t>12</a:t>
            </a:r>
            <a:r>
              <a:rPr lang="zh-TW" altLang="en-US" sz="3200" dirty="0" smtClean="0"/>
              <a:t>年級測驗中的得分則超過</a:t>
            </a:r>
            <a:r>
              <a:rPr lang="en-US" altLang="zh-TW" sz="3200" dirty="0" smtClean="0"/>
              <a:t>80</a:t>
            </a:r>
            <a:r>
              <a:rPr lang="zh-TW" altLang="en-US" sz="3200" dirty="0" smtClean="0"/>
              <a:t>％</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524000" y="381000"/>
            <a:ext cx="6705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在管理方面的使用</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76400"/>
            <a:ext cx="7924800" cy="2062103"/>
          </a:xfrm>
          <a:prstGeom prst="rect">
            <a:avLst/>
          </a:prstGeom>
          <a:noFill/>
        </p:spPr>
        <p:txBody>
          <a:bodyPr wrap="square" rtlCol="0">
            <a:spAutoFit/>
          </a:bodyPr>
          <a:lstStyle/>
          <a:p>
            <a:pPr marL="361950" indent="-361950">
              <a:buFont typeface="Arial" panose="020B0604020202020204" pitchFamily="34" charset="0"/>
              <a:buChar char="•"/>
            </a:pPr>
            <a:r>
              <a:rPr lang="en-US" altLang="zh-TW" sz="3200" dirty="0" smtClean="0"/>
              <a:t>Word2Vec</a:t>
            </a:r>
            <a:r>
              <a:rPr lang="zh-TW" altLang="en-US" sz="3200" dirty="0" smtClean="0"/>
              <a:t>並不是真正「理解」文本</a:t>
            </a:r>
            <a:endParaRPr lang="en-US" altLang="zh-TW" sz="3200" dirty="0" smtClean="0"/>
          </a:p>
          <a:p>
            <a:pPr marL="361950" indent="-361950">
              <a:buFont typeface="Arial" panose="020B0604020202020204" pitchFamily="34" charset="0"/>
              <a:buChar char="•"/>
            </a:pPr>
            <a:r>
              <a:rPr lang="zh-TW" altLang="en-US" sz="3200" dirty="0" smtClean="0"/>
              <a:t>而是在單詞間尋找關聯性</a:t>
            </a:r>
            <a:endParaRPr lang="en-US" altLang="zh-TW" sz="3200" dirty="0" smtClean="0"/>
          </a:p>
          <a:p>
            <a:pPr marL="361950" indent="-361950">
              <a:buFont typeface="Arial" panose="020B0604020202020204" pitchFamily="34" charset="0"/>
              <a:buChar char="•"/>
            </a:pPr>
            <a:r>
              <a:rPr lang="zh-TW" altLang="en-US" sz="3200" dirty="0" smtClean="0"/>
              <a:t>在機器翻譯、問題解答和情感分析上提供較為準確的結果</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524000" y="381000"/>
            <a:ext cx="6705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在管理方面的使用</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2514600"/>
            <a:ext cx="7924800" cy="2062103"/>
          </a:xfrm>
          <a:prstGeom prst="rect">
            <a:avLst/>
          </a:prstGeom>
          <a:noFill/>
        </p:spPr>
        <p:txBody>
          <a:bodyPr wrap="square" rtlCol="0">
            <a:spAutoFit/>
          </a:bodyPr>
          <a:lstStyle/>
          <a:p>
            <a:pPr marL="361950" indent="-361950">
              <a:buFont typeface="Arial" panose="020B0604020202020204" pitchFamily="34" charset="0"/>
              <a:buChar char="•"/>
            </a:pPr>
            <a:r>
              <a:rPr lang="zh-TW" altLang="en-US" sz="3200" dirty="0" smtClean="0"/>
              <a:t>自然語言處理技術能幫助律師事務所更快速地處理文件，並非取代律師，而是提供高達數百頁或數千頁的情報和分析，增加效率並節省成本。</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895600" y="304800"/>
            <a:ext cx="6705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文件檢視</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600200"/>
            <a:ext cx="7924800" cy="3970318"/>
          </a:xfrm>
          <a:prstGeom prst="rect">
            <a:avLst/>
          </a:prstGeom>
          <a:noFill/>
        </p:spPr>
        <p:txBody>
          <a:bodyPr wrap="square" rtlCol="0">
            <a:spAutoFit/>
          </a:bodyPr>
          <a:lstStyle/>
          <a:p>
            <a:pPr marL="361950" indent="-361950">
              <a:buFont typeface="Arial" panose="020B0604020202020204" pitchFamily="34" charset="0"/>
              <a:buChar char="•"/>
            </a:pPr>
            <a:r>
              <a:rPr lang="zh-TW" altLang="en-US" sz="2800" dirty="0" smtClean="0"/>
              <a:t>只需輸入夫妻雙方有利與不利的條件，就可預測在離婚官司中，誰能取得小孩的監護權，準確率居然高達九成以上</a:t>
            </a:r>
            <a:endParaRPr lang="en-US" altLang="zh-TW" sz="2800" dirty="0" smtClean="0"/>
          </a:p>
          <a:p>
            <a:pPr marL="361950" indent="-361950">
              <a:buFont typeface="Arial" panose="020B0604020202020204" pitchFamily="34" charset="0"/>
              <a:buChar char="•"/>
            </a:pPr>
            <a:r>
              <a:rPr lang="zh-TW" altLang="en-US" sz="2800" dirty="0" smtClean="0"/>
              <a:t>利用相關判例的語料和先例的輸入做為「特定事實模型」，作為預測未決案例的依據</a:t>
            </a:r>
            <a:endParaRPr lang="en-US" altLang="zh-TW" sz="2800" dirty="0" smtClean="0"/>
          </a:p>
          <a:p>
            <a:pPr marL="361950" indent="-361950">
              <a:buFont typeface="Arial" panose="020B0604020202020204" pitchFamily="34" charset="0"/>
              <a:buChar char="•"/>
            </a:pPr>
            <a:r>
              <a:rPr lang="zh-TW" altLang="en-US" sz="2800" dirty="0" smtClean="0"/>
              <a:t>機器學習讓這些預測越加準確，企業或律師事務所開始使用這類預測系統來主動規劃訴訟策略，找出可以快速進行或和解談判的案子，能有效的減少實際需要審理的案件數量</a:t>
            </a:r>
            <a:endParaRPr kumimoji="1"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057400" y="228600"/>
            <a:ext cx="6705600" cy="990600"/>
          </a:xfrm>
          <a:prstGeom prst="rect">
            <a:avLst/>
          </a:prstGeom>
        </p:spPr>
        <p:txBody>
          <a:bodyPr tIns="91440" bIns="91440" anchor="b" anchorCtr="0">
            <a:noAutofit/>
          </a:bodyPr>
          <a:lstStyle/>
          <a:p>
            <a:r>
              <a:rPr lang="zh-TW" altLang="en-US" sz="4800" b="1" dirty="0" smtClean="0">
                <a:solidFill>
                  <a:srgbClr val="00B0F0"/>
                </a:solidFill>
              </a:rPr>
              <a:t>訴訟預測</a:t>
            </a:r>
            <a:endParaRPr lang="zh-TW" altLang="en-US" sz="4800" dirty="0">
              <a:solidFill>
                <a:srgbClr val="00B0F0"/>
              </a:solidFill>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914400" y="1905001"/>
            <a:ext cx="7924800" cy="4401205"/>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自然語言處理：電腦處理人類的語言</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語言學</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資訊科學</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資訊工程</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人工智慧</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統計學</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590800" y="4572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什麼是</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676400"/>
            <a:ext cx="7924800" cy="4401205"/>
          </a:xfrm>
          <a:prstGeom prst="rect">
            <a:avLst/>
          </a:prstGeom>
          <a:noFill/>
        </p:spPr>
        <p:txBody>
          <a:bodyPr wrap="square" rtlCol="0">
            <a:spAutoFit/>
          </a:bodyPr>
          <a:lstStyle/>
          <a:p>
            <a:pPr marL="361950" indent="-361950">
              <a:buFont typeface="Arial" panose="020B0604020202020204" pitchFamily="34" charset="0"/>
              <a:buChar char="•"/>
            </a:pPr>
            <a:r>
              <a:rPr lang="zh-TW" altLang="en-US" sz="2800" dirty="0" smtClean="0"/>
              <a:t>法律團隊透過手工來審閱、編輯和交換標註紅色記號的書面合約已然不合時宜</a:t>
            </a:r>
            <a:endParaRPr lang="en-US" altLang="zh-TW" sz="2800" dirty="0" smtClean="0"/>
          </a:p>
          <a:p>
            <a:pPr marL="361950" indent="-361950">
              <a:buFont typeface="Arial" panose="020B0604020202020204" pitchFamily="34" charset="0"/>
              <a:buChar char="•"/>
            </a:pPr>
            <a:r>
              <a:rPr lang="zh-TW" altLang="en-US" sz="2800" dirty="0" smtClean="0"/>
              <a:t>容易發生人為錯誤，也讓企業的競爭力葬送在曠日廢時又繁瑣的合約流程中</a:t>
            </a:r>
            <a:endParaRPr lang="en-US" altLang="zh-TW" sz="2800" dirty="0" smtClean="0"/>
          </a:p>
          <a:p>
            <a:pPr marL="361950" indent="-361950">
              <a:buFont typeface="Arial" panose="020B0604020202020204" pitchFamily="34" charset="0"/>
              <a:buChar char="•"/>
            </a:pPr>
            <a:r>
              <a:rPr lang="zh-TW" altLang="en-US" sz="2800" dirty="0" smtClean="0"/>
              <a:t>在美國不少新創公司開發出自動擬議合約的</a:t>
            </a:r>
            <a:r>
              <a:rPr lang="en-US" altLang="zh-TW" sz="2800" dirty="0" smtClean="0"/>
              <a:t>AI</a:t>
            </a:r>
            <a:r>
              <a:rPr lang="zh-TW" altLang="en-US" sz="2800" dirty="0" smtClean="0"/>
              <a:t>系統，並透過</a:t>
            </a:r>
            <a:r>
              <a:rPr lang="en-US" altLang="zh-TW" sz="2800" dirty="0" smtClean="0"/>
              <a:t>NLP</a:t>
            </a:r>
            <a:r>
              <a:rPr lang="zh-TW" altLang="en-US" sz="2800" dirty="0" smtClean="0"/>
              <a:t>技術來確認合約中哪些部分是可以接受的，哪些是有問題需要修改的</a:t>
            </a:r>
            <a:endParaRPr lang="en-US" altLang="zh-TW" sz="2800" dirty="0" smtClean="0"/>
          </a:p>
          <a:p>
            <a:pPr marL="361950" indent="-361950">
              <a:buFont typeface="Arial" panose="020B0604020202020204" pitchFamily="34" charset="0"/>
              <a:buChar char="•"/>
            </a:pPr>
            <a:r>
              <a:rPr lang="zh-TW" altLang="en-US" sz="2800" b="1" dirty="0" smtClean="0"/>
              <a:t>包括</a:t>
            </a:r>
            <a:r>
              <a:rPr lang="en-US" altLang="zh-TW" sz="2800" b="1" dirty="0" err="1" smtClean="0"/>
              <a:t>Salesforce</a:t>
            </a:r>
            <a:r>
              <a:rPr lang="zh-TW" altLang="en-US" sz="2800" b="1" dirty="0" smtClean="0"/>
              <a:t>、</a:t>
            </a:r>
            <a:r>
              <a:rPr lang="en-US" altLang="zh-TW" sz="2800" b="1" dirty="0" smtClean="0"/>
              <a:t>eBay</a:t>
            </a:r>
            <a:r>
              <a:rPr lang="zh-TW" altLang="en-US" sz="2800" b="1" dirty="0" smtClean="0"/>
              <a:t>和</a:t>
            </a:r>
            <a:r>
              <a:rPr lang="en-US" altLang="zh-TW" sz="2800" b="1" dirty="0" smtClean="0"/>
              <a:t>Home Depot</a:t>
            </a:r>
            <a:r>
              <a:rPr lang="zh-TW" altLang="en-US" sz="2800" b="1" dirty="0" smtClean="0"/>
              <a:t>等這類大型企業將</a:t>
            </a:r>
            <a:r>
              <a:rPr lang="en-US" altLang="zh-TW" sz="2800" b="1" dirty="0" smtClean="0"/>
              <a:t>AI</a:t>
            </a:r>
            <a:r>
              <a:rPr lang="zh-TW" altLang="en-US" sz="2800" b="1" dirty="0" smtClean="0"/>
              <a:t>驅動的合約審查服務，納入日常營運中。</a:t>
            </a:r>
            <a:endParaRPr kumimoji="1"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895600" y="304800"/>
            <a:ext cx="6705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合約審查</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76400"/>
            <a:ext cx="7924800" cy="4524315"/>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傳統基於句法</a:t>
            </a:r>
            <a:r>
              <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a:t>
            </a: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語意規則的理性主義方法</a:t>
            </a: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隨著語料庫建設和語料庫語言學的崛起，大規模真實文字的機器學習</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統計數學方法，使用機器自動學習的方法來取得語言知識。</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混合式的系統，統計與規則方法並重</a:t>
            </a: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詞彙主義：詞彙知識庫的建造成為了普遍關注的問題</a:t>
            </a: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深度</a:t>
            </a:r>
            <a:r>
              <a:rPr kumimoji="1"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學習神經網路</a:t>
            </a:r>
            <a:endParaRPr kumimoji="1" lang="en-US" altLang="zh-TW"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105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的實作方法</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295400" y="2971800"/>
            <a:ext cx="6934200" cy="990600"/>
          </a:xfrm>
        </p:spPr>
        <p:txBody>
          <a:bodyPr/>
          <a:lstStyle/>
          <a:p>
            <a:pPr algn="ctr"/>
            <a:r>
              <a:rPr lang="zh-TW" altLang="en-US" sz="48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什麼是</a:t>
            </a:r>
            <a:r>
              <a:rPr lang="zh-TW" altLang="en-US" sz="48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詞映射</a:t>
            </a:r>
            <a:endParaRPr lang="zh-TW" altLang="en-US" sz="4800" b="1" dirty="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2057400"/>
            <a:ext cx="8077200" cy="3170099"/>
          </a:xfrm>
          <a:prstGeom prst="rect">
            <a:avLst/>
          </a:prstGeom>
          <a:noFill/>
        </p:spPr>
        <p:txBody>
          <a:bodyPr wrap="square" rtlCol="0">
            <a:spAutoFit/>
          </a:bodyPr>
          <a:lstStyle/>
          <a:p>
            <a:pPr marL="361950" indent="-361950">
              <a:buFont typeface="Arial" panose="020B0604020202020204" pitchFamily="34" charset="0"/>
              <a:buChar char="•"/>
            </a:pPr>
            <a:r>
              <a:rPr lang="en-US" altLang="zh-TW" sz="4000" dirty="0" smtClean="0"/>
              <a:t>NLP </a:t>
            </a:r>
            <a:r>
              <a:rPr lang="zh-TW" altLang="en-US" sz="4000" dirty="0" smtClean="0"/>
              <a:t>裡面，最細粒度的是詞</a:t>
            </a:r>
            <a:r>
              <a:rPr lang="en-US" altLang="zh-TW" sz="4000" dirty="0" smtClean="0"/>
              <a:t>(</a:t>
            </a:r>
            <a:r>
              <a:rPr lang="zh-TW" altLang="en-US" sz="4000" dirty="0" smtClean="0"/>
              <a:t>也可以是字或字母</a:t>
            </a:r>
            <a:r>
              <a:rPr lang="en-US" altLang="zh-TW" sz="4000" dirty="0" smtClean="0"/>
              <a:t>)</a:t>
            </a:r>
            <a:r>
              <a:rPr lang="zh-TW" altLang="en-US" sz="4000" dirty="0" smtClean="0"/>
              <a:t>，詞組成句子，句子再組成段落、篇章、文檔。所以處理</a:t>
            </a:r>
            <a:r>
              <a:rPr lang="en-US" altLang="zh-TW" sz="4000" dirty="0" smtClean="0"/>
              <a:t>NLP </a:t>
            </a:r>
            <a:r>
              <a:rPr lang="zh-TW" altLang="en-US" sz="4000" dirty="0" smtClean="0"/>
              <a:t>的問題，首先就要拿詞開刀</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8288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文字先轉換成數字</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905000"/>
            <a:ext cx="8077200" cy="3785652"/>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判斷一個詞的詞性，是動詞還是名詞</a:t>
            </a:r>
            <a:endParaRPr lang="en-US" altLang="zh-TW" sz="4000" dirty="0" smtClean="0"/>
          </a:p>
          <a:p>
            <a:pPr marL="361950" indent="-361950">
              <a:buFont typeface="Arial" panose="020B0604020202020204" pitchFamily="34" charset="0"/>
              <a:buChar char="•"/>
            </a:pPr>
            <a:r>
              <a:rPr lang="zh-TW" altLang="en-US" sz="4000" dirty="0" smtClean="0"/>
              <a:t>用機器學習的思路</a:t>
            </a:r>
            <a:endParaRPr lang="en-US" altLang="zh-TW" sz="4000" dirty="0" smtClean="0"/>
          </a:p>
          <a:p>
            <a:pPr marL="361950" indent="-361950">
              <a:buFont typeface="Arial" panose="020B0604020202020204" pitchFamily="34" charset="0"/>
              <a:buChar char="•"/>
            </a:pPr>
            <a:r>
              <a:rPr lang="zh-TW" altLang="en-US" sz="4000" dirty="0" smtClean="0"/>
              <a:t>有一系列樣本</a:t>
            </a:r>
            <a:r>
              <a:rPr lang="en-US" altLang="zh-TW" sz="4000" dirty="0" smtClean="0"/>
              <a:t>(</a:t>
            </a:r>
            <a:r>
              <a:rPr lang="en-US" altLang="zh-TW" sz="4000" dirty="0" err="1" smtClean="0"/>
              <a:t>x,y</a:t>
            </a:r>
            <a:r>
              <a:rPr lang="en-US" altLang="zh-TW" sz="4000" dirty="0" smtClean="0"/>
              <a:t>)</a:t>
            </a:r>
          </a:p>
          <a:p>
            <a:pPr marL="361950" indent="-361950">
              <a:buFont typeface="Arial" panose="020B0604020202020204" pitchFamily="34" charset="0"/>
              <a:buChar char="•"/>
            </a:pPr>
            <a:r>
              <a:rPr lang="en-US" altLang="zh-TW" sz="4000" dirty="0" smtClean="0"/>
              <a:t>x </a:t>
            </a:r>
            <a:r>
              <a:rPr lang="zh-TW" altLang="en-US" sz="4000" dirty="0" smtClean="0"/>
              <a:t>是詞，</a:t>
            </a:r>
            <a:r>
              <a:rPr lang="en-US" altLang="zh-TW" sz="4000" dirty="0" smtClean="0"/>
              <a:t>y </a:t>
            </a:r>
            <a:r>
              <a:rPr lang="zh-TW" altLang="en-US" sz="4000" dirty="0" smtClean="0"/>
              <a:t>是它們的詞性</a:t>
            </a:r>
            <a:endParaRPr lang="en-US" altLang="zh-TW" sz="4000" dirty="0" smtClean="0"/>
          </a:p>
          <a:p>
            <a:pPr marL="361950" indent="-361950">
              <a:buFont typeface="Arial" panose="020B0604020202020204" pitchFamily="34" charset="0"/>
              <a:buChar char="•"/>
            </a:pPr>
            <a:r>
              <a:rPr lang="zh-TW" altLang="en-US" sz="4000" dirty="0" smtClean="0"/>
              <a:t>要構建</a:t>
            </a:r>
            <a:r>
              <a:rPr lang="en-US" altLang="zh-TW" sz="4000" dirty="0" smtClean="0"/>
              <a:t>f(x)-&gt;y </a:t>
            </a:r>
            <a:r>
              <a:rPr lang="zh-TW" altLang="en-US" sz="4000" dirty="0" smtClean="0"/>
              <a:t>的映射</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1242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判斷詞性</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2057400"/>
            <a:ext cx="8077200" cy="3785652"/>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數學模型</a:t>
            </a:r>
            <a:r>
              <a:rPr lang="en-US" altLang="zh-TW" sz="4000" dirty="0" smtClean="0"/>
              <a:t>f</a:t>
            </a:r>
            <a:r>
              <a:rPr lang="zh-TW" altLang="en-US" sz="4000" dirty="0" smtClean="0"/>
              <a:t>（比如神經網絡、</a:t>
            </a:r>
            <a:r>
              <a:rPr lang="en-US" altLang="zh-TW" sz="4000" dirty="0" smtClean="0"/>
              <a:t>SVM</a:t>
            </a:r>
            <a:r>
              <a:rPr lang="zh-TW" altLang="en-US" sz="4000" dirty="0" smtClean="0"/>
              <a:t>）只接受數值型輸入</a:t>
            </a:r>
            <a:endParaRPr lang="en-US" altLang="zh-TW" sz="4000" dirty="0" smtClean="0"/>
          </a:p>
          <a:p>
            <a:pPr marL="361950" indent="-361950">
              <a:buFont typeface="Arial" panose="020B0604020202020204" pitchFamily="34" charset="0"/>
              <a:buChar char="•"/>
            </a:pPr>
            <a:r>
              <a:rPr lang="en-US" altLang="zh-TW" sz="4000" dirty="0" smtClean="0"/>
              <a:t>NLP </a:t>
            </a:r>
            <a:r>
              <a:rPr lang="zh-TW" altLang="en-US" sz="4000" dirty="0" smtClean="0"/>
              <a:t>裡的詞語，是人類抽象總結</a:t>
            </a:r>
            <a:endParaRPr lang="en-US" altLang="zh-TW" sz="4000" dirty="0" smtClean="0"/>
          </a:p>
          <a:p>
            <a:pPr marL="361950" indent="-361950">
              <a:buFont typeface="Arial" panose="020B0604020202020204" pitchFamily="34" charset="0"/>
              <a:buChar char="•"/>
            </a:pPr>
            <a:r>
              <a:rPr lang="zh-TW" altLang="en-US" sz="4000" dirty="0" smtClean="0"/>
              <a:t>是符號形式的（比如中文、英文、拉丁文等等）</a:t>
            </a:r>
            <a:endParaRPr lang="en-US" altLang="zh-TW" sz="4000" dirty="0" smtClean="0"/>
          </a:p>
          <a:p>
            <a:pPr marL="361950" indent="-361950">
              <a:buFont typeface="Arial" panose="020B0604020202020204" pitchFamily="34" charset="0"/>
              <a:buChar char="•"/>
            </a:pPr>
            <a:r>
              <a:rPr lang="zh-TW" altLang="en-US" sz="4000" dirty="0" smtClean="0"/>
              <a:t>需要把他們轉換成數值</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1242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判斷詞性</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2057400"/>
            <a:ext cx="8077200" cy="3170099"/>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嵌入到一個數學空間裡</a:t>
            </a:r>
            <a:endParaRPr lang="en-US" altLang="zh-TW" sz="4000" dirty="0" smtClean="0"/>
          </a:p>
          <a:p>
            <a:pPr marL="361950" indent="-361950">
              <a:buFont typeface="Arial" panose="020B0604020202020204" pitchFamily="34" charset="0"/>
              <a:buChar char="•"/>
            </a:pPr>
            <a:r>
              <a:rPr lang="zh-TW" altLang="en-US" sz="4000" dirty="0" smtClean="0"/>
              <a:t>嵌入方式，就叫詞嵌入（</a:t>
            </a:r>
            <a:r>
              <a:rPr lang="en-US" altLang="zh-TW" sz="4000" dirty="0" smtClean="0"/>
              <a:t>word embedding)</a:t>
            </a:r>
          </a:p>
          <a:p>
            <a:pPr marL="361950" indent="-361950">
              <a:buFont typeface="Arial" panose="020B0604020202020204" pitchFamily="34" charset="0"/>
              <a:buChar char="•"/>
            </a:pPr>
            <a:r>
              <a:rPr lang="zh-TW" altLang="en-US" sz="4000" dirty="0" smtClean="0"/>
              <a:t>監督機器學習模型，都可以歸結為：</a:t>
            </a:r>
            <a:r>
              <a:rPr lang="en-US" altLang="zh-TW" sz="4000" dirty="0" smtClean="0"/>
              <a:t>f(x)-&gt;y</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1242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判斷詞性</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2057400"/>
            <a:ext cx="8077200" cy="2554545"/>
          </a:xfrm>
          <a:prstGeom prst="rect">
            <a:avLst/>
          </a:prstGeom>
          <a:noFill/>
        </p:spPr>
        <p:txBody>
          <a:bodyPr wrap="square" rtlCol="0">
            <a:spAutoFit/>
          </a:bodyPr>
          <a:lstStyle/>
          <a:p>
            <a:pPr marL="361950" indent="-361950">
              <a:buFont typeface="Arial" panose="020B0604020202020204" pitchFamily="34" charset="0"/>
              <a:buChar char="•"/>
            </a:pPr>
            <a:r>
              <a:rPr lang="en-US" altLang="zh-TW" sz="4000" dirty="0" smtClean="0"/>
              <a:t>x </a:t>
            </a:r>
            <a:r>
              <a:rPr lang="zh-TW" altLang="en-US" sz="4000" dirty="0" smtClean="0"/>
              <a:t>看做一個句子裡的一個詞</a:t>
            </a:r>
            <a:endParaRPr lang="en-US" altLang="zh-TW" sz="4000" dirty="0" smtClean="0"/>
          </a:p>
          <a:p>
            <a:pPr marL="361950" indent="-361950">
              <a:buFont typeface="Arial" panose="020B0604020202020204" pitchFamily="34" charset="0"/>
              <a:buChar char="•"/>
            </a:pPr>
            <a:r>
              <a:rPr lang="en-US" altLang="zh-TW" sz="4000" dirty="0" smtClean="0"/>
              <a:t>y </a:t>
            </a:r>
            <a:r>
              <a:rPr lang="zh-TW" altLang="en-US" sz="4000" dirty="0" smtClean="0"/>
              <a:t>是這個詞的上下文詞</a:t>
            </a:r>
            <a:endParaRPr lang="en-US" altLang="zh-TW" sz="4000" dirty="0" smtClean="0"/>
          </a:p>
          <a:p>
            <a:pPr marL="361950" indent="-361950">
              <a:buFont typeface="Arial" panose="020B0604020202020204" pitchFamily="34" charset="0"/>
              <a:buChar char="•"/>
            </a:pPr>
            <a:r>
              <a:rPr lang="en-US" altLang="zh-TW" sz="4000" dirty="0" smtClean="0"/>
              <a:t>f</a:t>
            </a:r>
            <a:r>
              <a:rPr lang="zh-TW" altLang="en-US" sz="4000" dirty="0" smtClean="0"/>
              <a:t>，便是</a:t>
            </a:r>
            <a:r>
              <a:rPr lang="en-US" altLang="zh-TW" sz="4000" dirty="0" smtClean="0"/>
              <a:t>NLP </a:t>
            </a:r>
            <a:r>
              <a:rPr lang="zh-TW" altLang="en-US" sz="4000" dirty="0" smtClean="0"/>
              <a:t>中的語言模型（</a:t>
            </a:r>
            <a:r>
              <a:rPr lang="en-US" altLang="zh-TW" sz="4000" dirty="0" smtClean="0"/>
              <a:t>language model</a:t>
            </a:r>
            <a:r>
              <a:rPr lang="zh-TW" altLang="en-US" sz="4000" dirty="0" smtClean="0"/>
              <a:t>）</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1242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語言模型</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5016758"/>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判斷</a:t>
            </a:r>
            <a:r>
              <a:rPr lang="en-US" altLang="zh-TW" sz="4000" dirty="0" smtClean="0"/>
              <a:t>(</a:t>
            </a:r>
            <a:r>
              <a:rPr lang="en-US" altLang="zh-TW" sz="4000" dirty="0" err="1" smtClean="0"/>
              <a:t>x,y</a:t>
            </a:r>
            <a:r>
              <a:rPr lang="en-US" altLang="zh-TW" sz="4000" dirty="0" smtClean="0"/>
              <a:t>) </a:t>
            </a:r>
            <a:r>
              <a:rPr lang="zh-TW" altLang="en-US" sz="4000" dirty="0" smtClean="0"/>
              <a:t>這個樣本，是否符合自然語言的法則</a:t>
            </a:r>
            <a:endParaRPr lang="en-US" altLang="zh-TW" sz="4000" dirty="0" smtClean="0"/>
          </a:p>
          <a:p>
            <a:pPr marL="361950" indent="-361950">
              <a:buFont typeface="Arial" panose="020B0604020202020204" pitchFamily="34" charset="0"/>
              <a:buChar char="•"/>
            </a:pPr>
            <a:r>
              <a:rPr lang="zh-TW" altLang="en-US" sz="4000" dirty="0" smtClean="0"/>
              <a:t>詞語</a:t>
            </a:r>
            <a:r>
              <a:rPr lang="en-US" altLang="zh-TW" sz="4000" dirty="0" smtClean="0"/>
              <a:t>x</a:t>
            </a:r>
            <a:r>
              <a:rPr lang="zh-TW" altLang="en-US" sz="4000" dirty="0" smtClean="0"/>
              <a:t>和詞語</a:t>
            </a:r>
            <a:r>
              <a:rPr lang="en-US" altLang="zh-TW" sz="4000" dirty="0" smtClean="0"/>
              <a:t>y</a:t>
            </a:r>
            <a:r>
              <a:rPr lang="zh-TW" altLang="en-US" sz="4000" dirty="0" smtClean="0"/>
              <a:t>放在一起，是說人話還是鬼話</a:t>
            </a:r>
            <a:endParaRPr lang="en-US" altLang="zh-TW" sz="4000" dirty="0" smtClean="0"/>
          </a:p>
          <a:p>
            <a:pPr marL="361950" indent="-361950">
              <a:buFont typeface="Arial" panose="020B0604020202020204" pitchFamily="34" charset="0"/>
              <a:buChar char="•"/>
            </a:pPr>
            <a:r>
              <a:rPr lang="zh-TW" altLang="en-US" sz="4000" dirty="0" smtClean="0"/>
              <a:t>不是要把</a:t>
            </a:r>
            <a:r>
              <a:rPr lang="en-US" altLang="zh-TW" sz="4000" dirty="0" smtClean="0"/>
              <a:t>f </a:t>
            </a:r>
            <a:r>
              <a:rPr lang="zh-TW" altLang="en-US" sz="4000" dirty="0" smtClean="0"/>
              <a:t>訓練得多麼完美</a:t>
            </a:r>
            <a:endParaRPr lang="en-US" altLang="zh-TW" sz="4000" dirty="0" smtClean="0"/>
          </a:p>
          <a:p>
            <a:pPr marL="361950" indent="-361950">
              <a:buFont typeface="Arial" panose="020B0604020202020204" pitchFamily="34" charset="0"/>
              <a:buChar char="•"/>
            </a:pPr>
            <a:r>
              <a:rPr lang="zh-TW" altLang="en-US" sz="4000" dirty="0" smtClean="0"/>
              <a:t>只關心模型訓練完後的副產物</a:t>
            </a:r>
            <a:r>
              <a:rPr lang="en-US" altLang="zh-TW" sz="4000" dirty="0" smtClean="0"/>
              <a:t>——</a:t>
            </a:r>
            <a:r>
              <a:rPr lang="zh-TW" altLang="en-US" sz="4000" dirty="0" smtClean="0"/>
              <a:t>模型參數</a:t>
            </a:r>
            <a:endParaRPr lang="en-US" altLang="zh-TW" sz="4000" dirty="0" smtClean="0"/>
          </a:p>
          <a:p>
            <a:pPr marL="361950" indent="-361950">
              <a:buFont typeface="Arial" panose="020B0604020202020204" pitchFamily="34" charset="0"/>
              <a:buChar char="•"/>
            </a:pPr>
            <a:r>
              <a:rPr lang="zh-TW" altLang="en-US" sz="4000" dirty="0" smtClean="0"/>
              <a:t>指神經網絡的權重</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語言模型的目的</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4401205"/>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將這些參數，作為輸入</a:t>
            </a:r>
            <a:r>
              <a:rPr lang="en-US" altLang="zh-TW" sz="4000" dirty="0" smtClean="0"/>
              <a:t>x </a:t>
            </a:r>
            <a:r>
              <a:rPr lang="zh-TW" altLang="en-US" sz="4000" b="1" dirty="0" smtClean="0">
                <a:solidFill>
                  <a:srgbClr val="FF0000"/>
                </a:solidFill>
              </a:rPr>
              <a:t>向量化</a:t>
            </a:r>
            <a:r>
              <a:rPr lang="zh-TW" altLang="en-US" sz="4000" dirty="0" smtClean="0"/>
              <a:t>的表示</a:t>
            </a:r>
            <a:endParaRPr lang="en-US" altLang="zh-TW" sz="4000" dirty="0" smtClean="0"/>
          </a:p>
          <a:p>
            <a:pPr marL="361950" indent="-361950">
              <a:buFont typeface="Arial" panose="020B0604020202020204" pitchFamily="34" charset="0"/>
              <a:buChar char="•"/>
            </a:pPr>
            <a:r>
              <a:rPr lang="zh-TW" altLang="en-US" sz="4000" dirty="0" smtClean="0"/>
              <a:t>這個向量便叫做</a:t>
            </a:r>
            <a:r>
              <a:rPr lang="en-US" altLang="zh-TW" sz="4000" dirty="0" smtClean="0"/>
              <a:t>——</a:t>
            </a:r>
            <a:r>
              <a:rPr lang="zh-TW" altLang="en-US" sz="4000" b="1" dirty="0" smtClean="0">
                <a:solidFill>
                  <a:srgbClr val="FF0000"/>
                </a:solidFill>
              </a:rPr>
              <a:t>詞向量</a:t>
            </a:r>
            <a:endParaRPr lang="en-US" altLang="zh-TW" sz="4000" b="1" dirty="0" smtClean="0">
              <a:solidFill>
                <a:srgbClr val="FF0000"/>
              </a:solidFill>
            </a:endParaRPr>
          </a:p>
          <a:p>
            <a:pPr marL="361950" indent="-361950">
              <a:buFont typeface="Arial" panose="020B0604020202020204" pitchFamily="34" charset="0"/>
              <a:buChar char="•"/>
            </a:pPr>
            <a:r>
              <a:rPr lang="zh-TW" altLang="en-US" sz="4000" dirty="0" smtClean="0"/>
              <a:t>「她們誇彭于晏帥到沒朋友」</a:t>
            </a:r>
            <a:endParaRPr lang="en-US" altLang="zh-TW" sz="4000" dirty="0" smtClean="0"/>
          </a:p>
          <a:p>
            <a:pPr marL="361950" indent="-361950">
              <a:buFont typeface="Arial" panose="020B0604020202020204" pitchFamily="34" charset="0"/>
              <a:buChar char="•"/>
            </a:pPr>
            <a:r>
              <a:rPr lang="en-US" altLang="zh-TW" sz="4000" dirty="0" smtClean="0"/>
              <a:t>x </a:t>
            </a:r>
            <a:r>
              <a:rPr lang="zh-TW" altLang="en-US" sz="4000" dirty="0" smtClean="0"/>
              <a:t>是</a:t>
            </a:r>
            <a:r>
              <a:rPr lang="en-US" altLang="zh-TW" sz="4000" dirty="0" smtClean="0"/>
              <a:t>『</a:t>
            </a:r>
            <a:r>
              <a:rPr lang="zh-TW" altLang="en-US" sz="4000" dirty="0" smtClean="0"/>
              <a:t>彭于晏</a:t>
            </a:r>
            <a:r>
              <a:rPr lang="en-US" altLang="zh-TW" sz="4000" dirty="0" smtClean="0"/>
              <a:t>』</a:t>
            </a:r>
          </a:p>
          <a:p>
            <a:pPr marL="361950" indent="-361950">
              <a:buFont typeface="Arial" panose="020B0604020202020204" pitchFamily="34" charset="0"/>
              <a:buChar char="•"/>
            </a:pPr>
            <a:r>
              <a:rPr lang="en-US" altLang="zh-TW" sz="4000" dirty="0" smtClean="0"/>
              <a:t>y </a:t>
            </a:r>
            <a:r>
              <a:rPr lang="zh-TW" altLang="en-US" sz="4000" dirty="0" smtClean="0"/>
              <a:t>可以是</a:t>
            </a:r>
            <a:r>
              <a:rPr lang="en-US" altLang="zh-TW" sz="4000" dirty="0" smtClean="0"/>
              <a:t>『</a:t>
            </a:r>
            <a:r>
              <a:rPr lang="zh-TW" altLang="en-US" sz="4000" dirty="0" smtClean="0"/>
              <a:t>她們</a:t>
            </a:r>
            <a:r>
              <a:rPr lang="en-US" altLang="zh-TW" sz="4000" dirty="0" smtClean="0"/>
              <a:t>』</a:t>
            </a:r>
            <a:r>
              <a:rPr lang="zh-TW" altLang="en-US" sz="4000" dirty="0" smtClean="0"/>
              <a:t>、</a:t>
            </a:r>
            <a:r>
              <a:rPr lang="en-US" altLang="zh-TW" sz="4000" dirty="0" smtClean="0"/>
              <a:t>『</a:t>
            </a:r>
            <a:r>
              <a:rPr lang="zh-TW" altLang="en-US" sz="4000" dirty="0" smtClean="0"/>
              <a:t>誇</a:t>
            </a:r>
            <a:r>
              <a:rPr lang="en-US" altLang="zh-TW" sz="4000" dirty="0" smtClean="0"/>
              <a:t>』</a:t>
            </a:r>
            <a:r>
              <a:rPr lang="zh-TW" altLang="en-US" sz="4000" dirty="0" smtClean="0"/>
              <a:t>、</a:t>
            </a:r>
            <a:r>
              <a:rPr lang="en-US" altLang="zh-TW" sz="4000" dirty="0" smtClean="0"/>
              <a:t>『</a:t>
            </a:r>
            <a:r>
              <a:rPr lang="zh-TW" altLang="en-US" sz="4000" dirty="0" smtClean="0"/>
              <a:t>帥</a:t>
            </a:r>
            <a:r>
              <a:rPr lang="en-US" altLang="zh-TW" sz="4000" dirty="0" smtClean="0"/>
              <a:t>』</a:t>
            </a:r>
            <a:r>
              <a:rPr lang="zh-TW" altLang="en-US" sz="4000" dirty="0" smtClean="0"/>
              <a:t>、</a:t>
            </a:r>
            <a:r>
              <a:rPr lang="en-US" altLang="zh-TW" sz="4000" dirty="0" smtClean="0"/>
              <a:t>『</a:t>
            </a:r>
            <a:r>
              <a:rPr lang="zh-TW" altLang="en-US" sz="4000" dirty="0" smtClean="0"/>
              <a:t>沒朋友</a:t>
            </a:r>
            <a:r>
              <a:rPr lang="en-US" altLang="zh-TW" sz="4000" dirty="0" smtClean="0"/>
              <a:t>』</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語言模型的產物</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905001"/>
            <a:ext cx="8305800" cy="4647426"/>
          </a:xfrm>
          <a:prstGeom prst="rect">
            <a:avLst/>
          </a:prstGeom>
          <a:noFill/>
        </p:spPr>
        <p:txBody>
          <a:bodyPr wrap="square" rtlCol="0">
            <a:spAutoFit/>
          </a:bodyPr>
          <a:lstStyle/>
          <a:p>
            <a:pPr>
              <a:buFont typeface="Arial" pitchFamily="34" charset="0"/>
              <a:buChar char="•"/>
            </a:pPr>
            <a:r>
              <a:rPr lang="zh-TW" altLang="en-US" sz="3200" b="1" dirty="0" smtClean="0"/>
              <a:t>市場規模達</a:t>
            </a:r>
            <a:r>
              <a:rPr lang="en-US" altLang="zh-TW" sz="3200" b="1" dirty="0" smtClean="0"/>
              <a:t>229</a:t>
            </a:r>
            <a:r>
              <a:rPr lang="zh-TW" altLang="en-US" sz="3200" b="1" dirty="0" smtClean="0"/>
              <a:t>億美元</a:t>
            </a:r>
          </a:p>
          <a:p>
            <a:pPr>
              <a:buFont typeface="Arial" pitchFamily="34" charset="0"/>
              <a:buChar char="•"/>
            </a:pPr>
            <a:r>
              <a:rPr lang="zh-TW" altLang="en-US" sz="3200" dirty="0" smtClean="0"/>
              <a:t>每天早上</a:t>
            </a:r>
            <a:r>
              <a:rPr lang="en-US" altLang="zh-TW" sz="3200" dirty="0" err="1" smtClean="0"/>
              <a:t>Alexa</a:t>
            </a:r>
            <a:r>
              <a:rPr lang="zh-TW" altLang="en-US" sz="3200" dirty="0" smtClean="0"/>
              <a:t>或</a:t>
            </a:r>
            <a:r>
              <a:rPr lang="en-US" altLang="zh-TW" sz="3200" dirty="0" err="1" smtClean="0"/>
              <a:t>Siri</a:t>
            </a:r>
            <a:r>
              <a:rPr lang="zh-TW" altLang="en-US" sz="3200" dirty="0" smtClean="0"/>
              <a:t>準時喚醒我們</a:t>
            </a:r>
            <a:endParaRPr lang="en-US" altLang="zh-TW" sz="3200" dirty="0" smtClean="0"/>
          </a:p>
          <a:p>
            <a:pPr>
              <a:buFont typeface="Arial" pitchFamily="34" charset="0"/>
              <a:buChar char="•"/>
            </a:pPr>
            <a:r>
              <a:rPr lang="zh-TW" altLang="en-US" sz="3200" dirty="0" smtClean="0"/>
              <a:t>提醒你當天的待辦事項</a:t>
            </a:r>
            <a:endParaRPr lang="en-US" altLang="zh-TW" sz="3200" dirty="0" smtClean="0"/>
          </a:p>
          <a:p>
            <a:pPr>
              <a:buFont typeface="Arial" pitchFamily="34" charset="0"/>
              <a:buChar char="•"/>
            </a:pPr>
            <a:r>
              <a:rPr lang="zh-TW" altLang="en-US" sz="3200" dirty="0" smtClean="0"/>
              <a:t>線上客服窗口幾乎都是由聊天機器人來回答</a:t>
            </a:r>
            <a:endParaRPr lang="en-US" altLang="zh-TW" sz="3200" dirty="0" smtClean="0"/>
          </a:p>
          <a:p>
            <a:pPr>
              <a:buFont typeface="Arial" pitchFamily="34" charset="0"/>
              <a:buChar char="•"/>
            </a:pPr>
            <a:r>
              <a:rPr lang="en-US" altLang="zh-TW" sz="3200" dirty="0" smtClean="0"/>
              <a:t>Google</a:t>
            </a:r>
            <a:r>
              <a:rPr lang="zh-TW" altLang="en-US" sz="3200" dirty="0" smtClean="0"/>
              <a:t>翻譯能夠協助你理解超過</a:t>
            </a:r>
            <a:r>
              <a:rPr lang="en-US" altLang="zh-TW" sz="3200" dirty="0" smtClean="0"/>
              <a:t>100</a:t>
            </a:r>
            <a:r>
              <a:rPr lang="zh-TW" altLang="en-US" sz="3200" dirty="0" smtClean="0"/>
              <a:t>種的世界語言</a:t>
            </a:r>
            <a:endParaRPr lang="en-US" altLang="zh-TW" sz="3200" dirty="0" smtClean="0"/>
          </a:p>
          <a:p>
            <a:pPr>
              <a:buFont typeface="Arial" pitchFamily="34" charset="0"/>
              <a:buChar char="•"/>
            </a:pPr>
            <a:r>
              <a:rPr lang="zh-TW" altLang="en-US" sz="3200" dirty="0" smtClean="0"/>
              <a:t>垃圾郵件的辨識篩選</a:t>
            </a:r>
            <a:endParaRPr lang="en-US" altLang="zh-TW" sz="3200" dirty="0" smtClean="0"/>
          </a:p>
          <a:p>
            <a:pPr>
              <a:buFont typeface="Arial" pitchFamily="34" charset="0"/>
              <a:buChar char="•"/>
            </a:pPr>
            <a:r>
              <a:rPr lang="zh-TW" altLang="en-US" sz="3200" dirty="0" smtClean="0"/>
              <a:t>郵件發送前的拼字檢查等等</a:t>
            </a:r>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590800" y="4572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什麼是</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170099"/>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詞嵌入的方法包括</a:t>
            </a:r>
            <a:endParaRPr lang="en-US" altLang="zh-TW" sz="4000" dirty="0" smtClean="0"/>
          </a:p>
          <a:p>
            <a:pPr marL="361950" indent="-361950">
              <a:buFont typeface="Arial" panose="020B0604020202020204" pitchFamily="34" charset="0"/>
              <a:buChar char="•"/>
            </a:pPr>
            <a:r>
              <a:rPr lang="zh-TW" altLang="en-US" sz="4000" dirty="0" smtClean="0"/>
              <a:t>人工神經網絡</a:t>
            </a:r>
            <a:endParaRPr lang="en-US" altLang="zh-TW" sz="4000" baseline="30000" dirty="0" smtClean="0"/>
          </a:p>
          <a:p>
            <a:pPr marL="361950" indent="-361950">
              <a:buFont typeface="Arial" panose="020B0604020202020204" pitchFamily="34" charset="0"/>
              <a:buChar char="•"/>
            </a:pPr>
            <a:r>
              <a:rPr lang="zh-TW" altLang="en-US" sz="4000" dirty="0" smtClean="0"/>
              <a:t>對詞語同現矩陣降維</a:t>
            </a:r>
            <a:endParaRPr lang="en-US" altLang="zh-TW" sz="4000" dirty="0" smtClean="0"/>
          </a:p>
          <a:p>
            <a:pPr marL="361950" indent="-361950">
              <a:buFont typeface="Arial" panose="020B0604020202020204" pitchFamily="34" charset="0"/>
              <a:buChar char="•"/>
            </a:pPr>
            <a:r>
              <a:rPr lang="zh-TW" altLang="en-US" sz="4000" dirty="0" smtClean="0"/>
              <a:t>概率模型</a:t>
            </a:r>
            <a:endParaRPr lang="en-US" altLang="zh-TW" sz="4000" baseline="30000" dirty="0" smtClean="0"/>
          </a:p>
          <a:p>
            <a:pPr marL="361950" indent="-361950">
              <a:buFont typeface="Arial" panose="020B0604020202020204" pitchFamily="34" charset="0"/>
              <a:buChar char="•"/>
            </a:pPr>
            <a:r>
              <a:rPr lang="zh-TW" altLang="en-US" sz="4000" dirty="0" smtClean="0"/>
              <a:t>單詞所在上下文的顯式表示等</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詞嵌入模型</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4401205"/>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是自然語言處理（</a:t>
            </a:r>
            <a:r>
              <a:rPr lang="en-US" altLang="zh-TW" sz="4000" dirty="0" smtClean="0"/>
              <a:t>NLP</a:t>
            </a:r>
            <a:r>
              <a:rPr lang="zh-TW" altLang="en-US" sz="4000" dirty="0" smtClean="0"/>
              <a:t>）中語言模型與表徵學習技術的統稱</a:t>
            </a:r>
            <a:endParaRPr lang="en-US" altLang="zh-TW" sz="4000" dirty="0" smtClean="0"/>
          </a:p>
          <a:p>
            <a:pPr marL="361950" indent="-361950">
              <a:buFont typeface="Arial" panose="020B0604020202020204" pitchFamily="34" charset="0"/>
              <a:buChar char="•"/>
            </a:pPr>
            <a:r>
              <a:rPr lang="zh-TW" altLang="en-US" sz="4000" dirty="0" smtClean="0"/>
              <a:t>概念上是指把一個維數為所有詞的數量的高維空間嵌入到一個維數低得多的連續向量空間中</a:t>
            </a:r>
            <a:endParaRPr lang="en-US" altLang="zh-TW" sz="4000" dirty="0" smtClean="0"/>
          </a:p>
          <a:p>
            <a:pPr marL="361950" indent="-361950">
              <a:buFont typeface="Arial" panose="020B0604020202020204" pitchFamily="34" charset="0"/>
              <a:buChar char="•"/>
            </a:pPr>
            <a:r>
              <a:rPr lang="zh-TW" altLang="en-US" sz="4000" dirty="0" smtClean="0"/>
              <a:t>每個單詞或詞組被映射為實數域上的向量</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詞嵌入模型</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4401205"/>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托馬斯</a:t>
            </a:r>
            <a:r>
              <a:rPr lang="en-US" altLang="zh-TW" sz="4000" dirty="0" smtClean="0"/>
              <a:t>·</a:t>
            </a:r>
            <a:r>
              <a:rPr lang="zh-TW" altLang="en-US" sz="4000" dirty="0" smtClean="0"/>
              <a:t>米科洛維的</a:t>
            </a:r>
            <a:r>
              <a:rPr lang="en-US" altLang="zh-TW" sz="4000" dirty="0" smtClean="0">
                <a:hlinkClick r:id="rId3" tooltip="Word2vec"/>
              </a:rPr>
              <a:t>Word2vec</a:t>
            </a:r>
            <a:endParaRPr lang="en-US" altLang="zh-TW" sz="4000" dirty="0" smtClean="0"/>
          </a:p>
          <a:p>
            <a:pPr marL="361950" indent="-361950">
              <a:buFont typeface="Arial" panose="020B0604020202020204" pitchFamily="34" charset="0"/>
              <a:buChar char="•"/>
            </a:pPr>
            <a:r>
              <a:rPr lang="zh-TW" altLang="en-US" sz="4000" dirty="0" smtClean="0">
                <a:hlinkClick r:id="rId4" tooltip="史丹福大學"/>
              </a:rPr>
              <a:t>史丹福大學</a:t>
            </a:r>
            <a:r>
              <a:rPr lang="zh-TW" altLang="en-US" sz="4000" dirty="0" smtClean="0"/>
              <a:t>的</a:t>
            </a:r>
            <a:r>
              <a:rPr lang="en-US" altLang="zh-TW" sz="4000" dirty="0" err="1" smtClean="0">
                <a:hlinkClick r:id="rId5"/>
              </a:rPr>
              <a:t>GloVe</a:t>
            </a:r>
            <a:r>
              <a:rPr lang="en-US" altLang="zh-TW" sz="4000" baseline="30000" dirty="0" smtClean="0"/>
              <a:t>[</a:t>
            </a:r>
          </a:p>
          <a:p>
            <a:pPr marL="361950" indent="-361950">
              <a:buFont typeface="Arial" panose="020B0604020202020204" pitchFamily="34" charset="0"/>
              <a:buChar char="•"/>
            </a:pPr>
            <a:r>
              <a:rPr lang="en-US" altLang="zh-TW" sz="4000" dirty="0" smtClean="0">
                <a:hlinkClick r:id="rId6" tooltip="Deeplearning4j"/>
              </a:rPr>
              <a:t>Deeplearning4j</a:t>
            </a:r>
            <a:endParaRPr lang="en-US" altLang="zh-TW" sz="4000" dirty="0" smtClean="0"/>
          </a:p>
          <a:p>
            <a:pPr marL="361950" indent="-361950">
              <a:buFont typeface="Arial" panose="020B0604020202020204" pitchFamily="34" charset="0"/>
              <a:buChar char="•"/>
            </a:pPr>
            <a:r>
              <a:rPr lang="zh-TW" altLang="en-US" sz="4000" dirty="0" smtClean="0">
                <a:hlinkClick r:id="rId7" tooltip="主成分分析"/>
              </a:rPr>
              <a:t>主成分分析</a:t>
            </a:r>
            <a:r>
              <a:rPr lang="zh-TW" altLang="en-US" sz="4000" dirty="0" smtClean="0"/>
              <a:t>（</a:t>
            </a:r>
            <a:r>
              <a:rPr lang="en-US" altLang="zh-TW" sz="4000" dirty="0" smtClean="0"/>
              <a:t>PCA</a:t>
            </a:r>
            <a:r>
              <a:rPr lang="zh-TW" altLang="en-US" sz="4000" dirty="0" smtClean="0"/>
              <a:t>）</a:t>
            </a:r>
            <a:endParaRPr lang="en-US" altLang="zh-TW" sz="4000" dirty="0" smtClean="0"/>
          </a:p>
          <a:p>
            <a:pPr marL="361950" indent="-361950">
              <a:buFont typeface="Arial" panose="020B0604020202020204" pitchFamily="34" charset="0"/>
              <a:buChar char="•"/>
            </a:pPr>
            <a:r>
              <a:rPr lang="en-US" altLang="zh-TW" sz="4000" dirty="0" smtClean="0">
                <a:hlinkClick r:id="rId8"/>
              </a:rPr>
              <a:t>t-</a:t>
            </a:r>
            <a:r>
              <a:rPr lang="zh-TW" altLang="en-US" sz="4000" dirty="0" smtClean="0">
                <a:hlinkClick r:id="rId8"/>
              </a:rPr>
              <a:t>分布鄰域嵌入算法</a:t>
            </a:r>
            <a:r>
              <a:rPr lang="zh-TW" altLang="en-US" sz="4000" dirty="0" smtClean="0"/>
              <a:t>（</a:t>
            </a:r>
            <a:r>
              <a:rPr lang="en-US" altLang="zh-TW" sz="4000" dirty="0" smtClean="0"/>
              <a:t>t-SNE</a:t>
            </a:r>
            <a:r>
              <a:rPr lang="zh-TW" altLang="en-US" sz="4000" dirty="0" smtClean="0"/>
              <a:t>）</a:t>
            </a:r>
            <a:endParaRPr lang="en-US" altLang="zh-TW" sz="4000" dirty="0" smtClean="0"/>
          </a:p>
          <a:p>
            <a:pPr marL="361950" indent="-361950">
              <a:buFont typeface="Arial" panose="020B0604020202020204" pitchFamily="34" charset="0"/>
              <a:buChar char="•"/>
            </a:pPr>
            <a:r>
              <a:rPr lang="en-US" altLang="zh-TW" sz="4000" dirty="0" err="1" smtClean="0"/>
              <a:t>gluonNLP</a:t>
            </a:r>
            <a:endParaRPr lang="en-US" altLang="zh-TW" sz="4000" dirty="0" smtClean="0"/>
          </a:p>
          <a:p>
            <a:pPr marL="361950" indent="-361950">
              <a:buFont typeface="Arial" panose="020B0604020202020204" pitchFamily="34" charset="0"/>
              <a:buChar char="•"/>
            </a:pP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詞嵌入模型</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524000"/>
            <a:ext cx="8077200" cy="5632311"/>
          </a:xfrm>
          <a:prstGeom prst="rect">
            <a:avLst/>
          </a:prstGeom>
          <a:noFill/>
        </p:spPr>
        <p:txBody>
          <a:bodyPr wrap="square" rtlCol="0">
            <a:spAutoFit/>
          </a:bodyPr>
          <a:lstStyle/>
          <a:p>
            <a:pPr>
              <a:buFont typeface="Arial" pitchFamily="34" charset="0"/>
              <a:buChar char="•"/>
            </a:pPr>
            <a:r>
              <a:rPr lang="en-US" altLang="zh-TW" sz="4000" dirty="0" smtClean="0"/>
              <a:t>One-hot encoding</a:t>
            </a:r>
          </a:p>
          <a:p>
            <a:pPr>
              <a:buFont typeface="Arial" pitchFamily="34" charset="0"/>
              <a:buChar char="•"/>
            </a:pPr>
            <a:r>
              <a:rPr lang="en-US" altLang="zh-TW" sz="4000" dirty="0" smtClean="0"/>
              <a:t>Word2Vec</a:t>
            </a:r>
          </a:p>
          <a:p>
            <a:pPr>
              <a:buFont typeface="Arial" pitchFamily="34" charset="0"/>
              <a:buChar char="•"/>
            </a:pPr>
            <a:r>
              <a:rPr lang="en-US" altLang="zh-TW" sz="4000" dirty="0" smtClean="0"/>
              <a:t>Doc2Vec</a:t>
            </a:r>
          </a:p>
          <a:p>
            <a:pPr>
              <a:buFont typeface="Arial" pitchFamily="34" charset="0"/>
              <a:buChar char="•"/>
            </a:pPr>
            <a:r>
              <a:rPr lang="en-US" altLang="zh-TW" sz="4000" dirty="0" smtClean="0"/>
              <a:t>Glove</a:t>
            </a:r>
          </a:p>
          <a:p>
            <a:pPr>
              <a:buFont typeface="Arial" pitchFamily="34" charset="0"/>
              <a:buChar char="•"/>
            </a:pPr>
            <a:r>
              <a:rPr lang="en-US" altLang="zh-TW" sz="4000" dirty="0" err="1" smtClean="0"/>
              <a:t>FastText</a:t>
            </a:r>
            <a:endParaRPr lang="en-US" altLang="zh-TW" sz="4000" dirty="0" smtClean="0"/>
          </a:p>
          <a:p>
            <a:pPr>
              <a:buFont typeface="Arial" pitchFamily="34" charset="0"/>
              <a:buChar char="•"/>
            </a:pPr>
            <a:r>
              <a:rPr lang="en-US" altLang="zh-TW" sz="4000" dirty="0" smtClean="0"/>
              <a:t>ELMO</a:t>
            </a:r>
          </a:p>
          <a:p>
            <a:pPr>
              <a:buFont typeface="Arial" pitchFamily="34" charset="0"/>
              <a:buChar char="•"/>
            </a:pPr>
            <a:r>
              <a:rPr lang="en-US" altLang="zh-TW" sz="4000" dirty="0" smtClean="0"/>
              <a:t>GPT</a:t>
            </a:r>
          </a:p>
          <a:p>
            <a:pPr>
              <a:buFont typeface="Arial" pitchFamily="34" charset="0"/>
              <a:buChar char="•"/>
            </a:pPr>
            <a:r>
              <a:rPr lang="en-US" altLang="zh-TW" sz="4000" dirty="0" smtClean="0"/>
              <a:t>BERT</a:t>
            </a:r>
          </a:p>
          <a:p>
            <a:pPr marL="361950" indent="-361950">
              <a:buFont typeface="Arial" panose="020B0604020202020204" pitchFamily="34" charset="0"/>
              <a:buChar char="•"/>
            </a:pP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286000" y="381000"/>
            <a:ext cx="5791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詞嵌入</a:t>
            </a:r>
            <a:r>
              <a:rPr lang="zh-TW" altLang="en-US" sz="4800" b="1" kern="0" noProof="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實作介紹</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170099"/>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詞作為輸入預測它周圍的上下文，</a:t>
            </a:r>
            <a:r>
              <a:rPr lang="en-US" altLang="zh-TW" sz="4000" dirty="0" smtClean="0"/>
              <a:t>Skip-gram </a:t>
            </a:r>
            <a:r>
              <a:rPr lang="zh-TW" altLang="en-US" sz="4000" dirty="0" smtClean="0"/>
              <a:t>模型</a:t>
            </a:r>
            <a:endParaRPr lang="en-US" altLang="zh-TW" sz="4000" dirty="0" smtClean="0"/>
          </a:p>
          <a:p>
            <a:pPr marL="361950" indent="-361950">
              <a:buFont typeface="Arial" panose="020B0604020202020204" pitchFamily="34" charset="0"/>
              <a:buChar char="•"/>
            </a:pPr>
            <a:endParaRPr kumimoji="1" lang="en-US" altLang="zh-TW" sz="4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lang="zh-TW" altLang="en-US" sz="4000" dirty="0" smtClean="0"/>
              <a:t>詞語的上下文作為輸入，來預測這個詞語本身，</a:t>
            </a:r>
            <a:r>
              <a:rPr lang="en-US" altLang="zh-TW" sz="4000" dirty="0" smtClean="0"/>
              <a:t>CBOW </a:t>
            </a:r>
            <a:r>
              <a:rPr lang="zh-TW" altLang="en-US" sz="4000" dirty="0" smtClean="0"/>
              <a:t>模型</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0242" name="Picture 2"/>
          <p:cNvPicPr>
            <a:picLocks noChangeAspect="1" noChangeArrowheads="1"/>
          </p:cNvPicPr>
          <p:nvPr/>
        </p:nvPicPr>
        <p:blipFill>
          <a:blip r:embed="rId3" cstate="print"/>
          <a:srcRect/>
          <a:stretch>
            <a:fillRect/>
          </a:stretch>
        </p:blipFill>
        <p:spPr bwMode="auto">
          <a:xfrm>
            <a:off x="1066800" y="1828800"/>
            <a:ext cx="7391400" cy="4547572"/>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
        <p:nvSpPr>
          <p:cNvPr id="5" name="矩形 4"/>
          <p:cNvSpPr/>
          <p:nvPr/>
        </p:nvSpPr>
        <p:spPr>
          <a:xfrm>
            <a:off x="838200" y="1828800"/>
            <a:ext cx="7620000" cy="4832092"/>
          </a:xfrm>
          <a:prstGeom prst="rect">
            <a:avLst/>
          </a:prstGeom>
        </p:spPr>
        <p:txBody>
          <a:bodyPr wrap="square">
            <a:spAutoFit/>
          </a:bodyPr>
          <a:lstStyle/>
          <a:p>
            <a:pPr marL="265113" indent="-265113">
              <a:buFont typeface="Arial" pitchFamily="34" charset="0"/>
              <a:buChar char="•"/>
            </a:pPr>
            <a:r>
              <a:rPr lang="zh-TW" altLang="en-US" sz="2800" b="1" dirty="0" smtClean="0"/>
              <a:t>從一個字詞，到產生這個字詞的詞向量，再到預測其他可能會在那個字詞附近出現的詞彙的機率</a:t>
            </a:r>
            <a:endParaRPr lang="en-US" altLang="zh-TW" sz="2800" b="1" dirty="0" smtClean="0"/>
          </a:p>
          <a:p>
            <a:pPr marL="265113" indent="-265113">
              <a:buFont typeface="Arial" pitchFamily="34" charset="0"/>
              <a:buChar char="•"/>
            </a:pPr>
            <a:r>
              <a:rPr lang="zh-TW" altLang="en-US" sz="2800" dirty="0" smtClean="0"/>
              <a:t>輸入一個詞彙 “</a:t>
            </a:r>
            <a:r>
              <a:rPr lang="en-US" altLang="zh-TW" sz="2800" dirty="0" smtClean="0"/>
              <a:t>wine”</a:t>
            </a:r>
            <a:r>
              <a:rPr lang="zh-TW" altLang="en-US" sz="2800" dirty="0" smtClean="0"/>
              <a:t>，則模型訓練產生的結果，可能會預測在 “</a:t>
            </a:r>
            <a:r>
              <a:rPr lang="en-US" altLang="zh-TW" sz="2800" dirty="0" smtClean="0"/>
              <a:t>wine” </a:t>
            </a:r>
            <a:r>
              <a:rPr lang="zh-TW" altLang="en-US" sz="2800" dirty="0" smtClean="0"/>
              <a:t>附近有較高機率出現的字是 “</a:t>
            </a:r>
            <a:r>
              <a:rPr lang="en-US" altLang="zh-TW" sz="2800" dirty="0" smtClean="0"/>
              <a:t>grape”, “Bordeaux”</a:t>
            </a:r>
            <a:r>
              <a:rPr lang="zh-TW" altLang="en-US" sz="2800" dirty="0" smtClean="0"/>
              <a:t>，而一些字詞像是 “</a:t>
            </a:r>
            <a:r>
              <a:rPr lang="en-US" altLang="zh-TW" sz="2800" dirty="0" smtClean="0"/>
              <a:t>NLP”, “AI” </a:t>
            </a:r>
            <a:r>
              <a:rPr lang="zh-TW" altLang="en-US" sz="2800" dirty="0" smtClean="0"/>
              <a:t>可能出現的機率就比較小</a:t>
            </a:r>
            <a:endParaRPr lang="en-US" altLang="zh-TW" sz="2800" dirty="0" smtClean="0"/>
          </a:p>
          <a:p>
            <a:pPr marL="265113" indent="-265113">
              <a:buFont typeface="Arial" pitchFamily="34" charset="0"/>
              <a:buChar char="•"/>
            </a:pPr>
            <a:r>
              <a:rPr lang="zh-TW" altLang="en-US" sz="2800" dirty="0" smtClean="0"/>
              <a:t>「附近」我們則可在訓練模型時定義一個範圍，比如說在一句話中，”</a:t>
            </a:r>
            <a:r>
              <a:rPr lang="en-US" altLang="zh-TW" sz="2800" dirty="0" smtClean="0"/>
              <a:t>Wine” </a:t>
            </a:r>
            <a:r>
              <a:rPr lang="zh-TW" altLang="en-US" sz="2800" dirty="0" smtClean="0"/>
              <a:t>的前後 </a:t>
            </a:r>
            <a:r>
              <a:rPr lang="en-US" altLang="zh-TW" sz="2800" dirty="0" smtClean="0"/>
              <a:t>5 </a:t>
            </a:r>
            <a:r>
              <a:rPr lang="zh-TW" altLang="en-US" sz="2800" dirty="0" smtClean="0"/>
              <a:t>個字都算是她的附近，這個範圍，我們稱為 “</a:t>
            </a:r>
            <a:r>
              <a:rPr lang="en-US" altLang="zh-TW" sz="2800" dirty="0" smtClean="0"/>
              <a:t>window size”</a:t>
            </a:r>
            <a:endParaRPr lang="zh-TW" altLang="en-US" sz="2800" b="1"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
        <p:nvSpPr>
          <p:cNvPr id="5" name="矩形 4"/>
          <p:cNvSpPr/>
          <p:nvPr/>
        </p:nvSpPr>
        <p:spPr>
          <a:xfrm>
            <a:off x="838200" y="1828800"/>
            <a:ext cx="7620000" cy="1815882"/>
          </a:xfrm>
          <a:prstGeom prst="rect">
            <a:avLst/>
          </a:prstGeom>
        </p:spPr>
        <p:txBody>
          <a:bodyPr wrap="square">
            <a:spAutoFit/>
          </a:bodyPr>
          <a:lstStyle/>
          <a:p>
            <a:pPr marL="265113" indent="-265113">
              <a:buFont typeface="Arial" pitchFamily="34" charset="0"/>
              <a:buChar char="•"/>
            </a:pPr>
            <a:r>
              <a:rPr lang="zh-TW" altLang="en-US" sz="2800" dirty="0" smtClean="0"/>
              <a:t>訓練一個神經網路，可以在給定一段句子中的一個字詞</a:t>
            </a:r>
            <a:endParaRPr lang="en-US" altLang="zh-TW" sz="2800" dirty="0" smtClean="0"/>
          </a:p>
          <a:p>
            <a:pPr marL="265113" indent="-265113">
              <a:buFont typeface="Arial" pitchFamily="34" charset="0"/>
              <a:buChar char="•"/>
            </a:pPr>
            <a:r>
              <a:rPr lang="zh-TW" altLang="en-US" sz="2800" dirty="0" smtClean="0"/>
              <a:t>告訴我們其他字詞出現在那個字附近的機率是多少</a:t>
            </a:r>
            <a:endParaRPr lang="zh-TW" altLang="en-US" sz="2800" b="1" dirty="0"/>
          </a:p>
        </p:txBody>
      </p:sp>
      <p:pic>
        <p:nvPicPr>
          <p:cNvPr id="11266" name="Picture 2"/>
          <p:cNvPicPr>
            <a:picLocks noChangeAspect="1" noChangeArrowheads="1"/>
          </p:cNvPicPr>
          <p:nvPr/>
        </p:nvPicPr>
        <p:blipFill>
          <a:blip r:embed="rId3" cstate="print"/>
          <a:srcRect/>
          <a:stretch>
            <a:fillRect/>
          </a:stretch>
        </p:blipFill>
        <p:spPr bwMode="auto">
          <a:xfrm>
            <a:off x="228600" y="4648200"/>
            <a:ext cx="8610600" cy="81232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
        <p:nvSpPr>
          <p:cNvPr id="5" name="矩形 4"/>
          <p:cNvSpPr/>
          <p:nvPr/>
        </p:nvSpPr>
        <p:spPr>
          <a:xfrm>
            <a:off x="838200" y="1371600"/>
            <a:ext cx="7620000" cy="523220"/>
          </a:xfrm>
          <a:prstGeom prst="rect">
            <a:avLst/>
          </a:prstGeom>
        </p:spPr>
        <p:txBody>
          <a:bodyPr wrap="square">
            <a:spAutoFit/>
          </a:bodyPr>
          <a:lstStyle/>
          <a:p>
            <a:pPr marL="265113" indent="-265113">
              <a:buFont typeface="Arial" pitchFamily="34" charset="0"/>
              <a:buChar char="•"/>
            </a:pPr>
            <a:r>
              <a:rPr lang="en-US" altLang="zh-TW" sz="2800" dirty="0" smtClean="0"/>
              <a:t>window size </a:t>
            </a:r>
            <a:r>
              <a:rPr lang="zh-TW" altLang="en-US" sz="2800" dirty="0" smtClean="0"/>
              <a:t>設定為 </a:t>
            </a:r>
            <a:r>
              <a:rPr lang="en-US" altLang="zh-TW" sz="2800" dirty="0" smtClean="0"/>
              <a:t>2</a:t>
            </a:r>
            <a:endParaRPr lang="zh-TW" altLang="en-US" sz="2800" b="1" dirty="0"/>
          </a:p>
        </p:txBody>
      </p:sp>
      <p:pic>
        <p:nvPicPr>
          <p:cNvPr id="12290" name="Picture 2"/>
          <p:cNvPicPr>
            <a:picLocks noChangeAspect="1" noChangeArrowheads="1"/>
          </p:cNvPicPr>
          <p:nvPr/>
        </p:nvPicPr>
        <p:blipFill>
          <a:blip r:embed="rId3" cstate="print"/>
          <a:srcRect/>
          <a:stretch>
            <a:fillRect/>
          </a:stretch>
        </p:blipFill>
        <p:spPr bwMode="auto">
          <a:xfrm>
            <a:off x="762000" y="2286000"/>
            <a:ext cx="8170567" cy="762000"/>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762001" y="3200400"/>
            <a:ext cx="8077200" cy="962310"/>
          </a:xfrm>
          <a:prstGeom prst="rect">
            <a:avLst/>
          </a:prstGeom>
          <a:noFill/>
          <a:ln w="9525">
            <a:noFill/>
            <a:miter lim="800000"/>
            <a:headEnd/>
            <a:tailEnd/>
          </a:ln>
        </p:spPr>
      </p:pic>
      <p:pic>
        <p:nvPicPr>
          <p:cNvPr id="12292" name="Picture 4"/>
          <p:cNvPicPr>
            <a:picLocks noChangeAspect="1" noChangeArrowheads="1"/>
          </p:cNvPicPr>
          <p:nvPr/>
        </p:nvPicPr>
        <p:blipFill>
          <a:blip r:embed="rId5" cstate="print"/>
          <a:srcRect/>
          <a:stretch>
            <a:fillRect/>
          </a:stretch>
        </p:blipFill>
        <p:spPr bwMode="auto">
          <a:xfrm>
            <a:off x="762000" y="4191000"/>
            <a:ext cx="8077200" cy="1218187"/>
          </a:xfrm>
          <a:prstGeom prst="rect">
            <a:avLst/>
          </a:prstGeom>
          <a:noFill/>
          <a:ln w="9525">
            <a:noFill/>
            <a:miter lim="800000"/>
            <a:headEnd/>
            <a:tailEnd/>
          </a:ln>
        </p:spPr>
      </p:pic>
      <p:pic>
        <p:nvPicPr>
          <p:cNvPr id="12293" name="Picture 5"/>
          <p:cNvPicPr>
            <a:picLocks noChangeAspect="1" noChangeArrowheads="1"/>
          </p:cNvPicPr>
          <p:nvPr/>
        </p:nvPicPr>
        <p:blipFill>
          <a:blip r:embed="rId6" cstate="print"/>
          <a:srcRect/>
          <a:stretch>
            <a:fillRect/>
          </a:stretch>
        </p:blipFill>
        <p:spPr bwMode="auto">
          <a:xfrm>
            <a:off x="762000" y="5548313"/>
            <a:ext cx="8077200" cy="126747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81000"/>
            <a:ext cx="6629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Skip-gram &amp; CBOW</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
        <p:nvSpPr>
          <p:cNvPr id="5" name="矩形 4"/>
          <p:cNvSpPr/>
          <p:nvPr/>
        </p:nvSpPr>
        <p:spPr>
          <a:xfrm>
            <a:off x="838200" y="1820882"/>
            <a:ext cx="7620000" cy="3970318"/>
          </a:xfrm>
          <a:prstGeom prst="rect">
            <a:avLst/>
          </a:prstGeom>
        </p:spPr>
        <p:txBody>
          <a:bodyPr wrap="square">
            <a:spAutoFit/>
          </a:bodyPr>
          <a:lstStyle/>
          <a:p>
            <a:pPr marL="265113" indent="-265113">
              <a:buFont typeface="Arial" pitchFamily="34" charset="0"/>
              <a:buChar char="•"/>
            </a:pPr>
            <a:r>
              <a:rPr lang="zh-TW" altLang="en-US" sz="2800" dirty="0" smtClean="0"/>
              <a:t>神經網路就會開始去統計每個成對的詞彙出現的次數。</a:t>
            </a:r>
            <a:endParaRPr lang="en-US" altLang="zh-TW" sz="2800" dirty="0" smtClean="0"/>
          </a:p>
          <a:p>
            <a:pPr marL="265113" indent="-265113">
              <a:buFont typeface="Arial" pitchFamily="34" charset="0"/>
              <a:buChar char="•"/>
            </a:pPr>
            <a:r>
              <a:rPr lang="zh-TW" altLang="en-US" sz="2800" dirty="0" smtClean="0"/>
              <a:t>舉例來說，比起 </a:t>
            </a:r>
            <a:r>
              <a:rPr lang="en-US" altLang="zh-TW" sz="2800" dirty="0" smtClean="0"/>
              <a:t>(wine, NLP)</a:t>
            </a:r>
            <a:r>
              <a:rPr lang="zh-TW" altLang="en-US" sz="2800" dirty="0" smtClean="0"/>
              <a:t>，可能會有較多的 </a:t>
            </a:r>
            <a:r>
              <a:rPr lang="en-US" altLang="zh-TW" sz="2800" dirty="0" smtClean="0"/>
              <a:t>(wine, grape) </a:t>
            </a:r>
            <a:r>
              <a:rPr lang="zh-TW" altLang="en-US" sz="2800" dirty="0" smtClean="0"/>
              <a:t>或 </a:t>
            </a:r>
            <a:r>
              <a:rPr lang="en-US" altLang="zh-TW" sz="2800" dirty="0" smtClean="0"/>
              <a:t>(wine, Bordeaux) </a:t>
            </a:r>
            <a:r>
              <a:rPr lang="zh-TW" altLang="en-US" sz="2800" dirty="0" smtClean="0"/>
              <a:t>這樣的詞組</a:t>
            </a:r>
            <a:endParaRPr lang="en-US" altLang="zh-TW" sz="2800" dirty="0" smtClean="0"/>
          </a:p>
          <a:p>
            <a:pPr marL="265113" indent="-265113">
              <a:buFont typeface="Arial" pitchFamily="34" charset="0"/>
              <a:buChar char="•"/>
            </a:pPr>
            <a:r>
              <a:rPr lang="zh-TW" altLang="en-US" sz="2800" dirty="0" smtClean="0"/>
              <a:t>當神經網路訓練完後，給定一個輸入字詞 “</a:t>
            </a:r>
            <a:r>
              <a:rPr lang="en-US" altLang="zh-TW" sz="2800" dirty="0" smtClean="0"/>
              <a:t>wine”</a:t>
            </a:r>
            <a:r>
              <a:rPr lang="zh-TW" altLang="en-US" sz="2800" dirty="0" smtClean="0"/>
              <a:t>，</a:t>
            </a:r>
            <a:endParaRPr lang="en-US" altLang="zh-TW" sz="2800" dirty="0" smtClean="0"/>
          </a:p>
          <a:p>
            <a:pPr marL="265113" indent="-265113">
              <a:buFont typeface="Arial" pitchFamily="34" charset="0"/>
              <a:buChar char="•"/>
            </a:pPr>
            <a:r>
              <a:rPr lang="zh-TW" altLang="en-US" sz="2800" dirty="0" smtClean="0"/>
              <a:t>比起 “</a:t>
            </a:r>
            <a:r>
              <a:rPr lang="en-US" altLang="zh-TW" sz="2800" dirty="0" smtClean="0"/>
              <a:t>NLP”</a:t>
            </a:r>
            <a:r>
              <a:rPr lang="zh-TW" altLang="en-US" sz="2800" dirty="0" smtClean="0"/>
              <a:t>，”</a:t>
            </a:r>
            <a:r>
              <a:rPr lang="en-US" altLang="zh-TW" sz="2800" dirty="0" smtClean="0"/>
              <a:t>grape” </a:t>
            </a:r>
            <a:r>
              <a:rPr lang="zh-TW" altLang="en-US" sz="2800" dirty="0" smtClean="0"/>
              <a:t>或 “</a:t>
            </a:r>
            <a:r>
              <a:rPr lang="en-US" altLang="zh-TW" sz="2800" dirty="0" smtClean="0"/>
              <a:t>Bordeaux” </a:t>
            </a:r>
            <a:r>
              <a:rPr lang="zh-TW" altLang="en-US" sz="2800" dirty="0" smtClean="0"/>
              <a:t>可能會有更高的機率出現在他附近</a:t>
            </a:r>
            <a:endParaRPr lang="zh-TW" altLang="en-US" sz="2800" b="1"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048000" y="3810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的場景</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381000" y="1828800"/>
            <a:ext cx="8428037" cy="4529137"/>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170099"/>
          </a:xfrm>
          <a:prstGeom prst="rect">
            <a:avLst/>
          </a:prstGeom>
          <a:noFill/>
        </p:spPr>
        <p:txBody>
          <a:bodyPr wrap="square" rtlCol="0">
            <a:spAutoFit/>
          </a:bodyPr>
          <a:lstStyle/>
          <a:p>
            <a:pPr marL="361950" indent="-361950">
              <a:buFont typeface="Arial" panose="020B0604020202020204" pitchFamily="34" charset="0"/>
              <a:buChar char="•"/>
            </a:pPr>
            <a:r>
              <a:rPr lang="en-US" altLang="zh-TW" sz="4000" dirty="0" smtClean="0"/>
              <a:t>y </a:t>
            </a:r>
            <a:r>
              <a:rPr lang="zh-TW" altLang="en-US" sz="4000" dirty="0" smtClean="0"/>
              <a:t>是</a:t>
            </a:r>
            <a:r>
              <a:rPr lang="en-US" altLang="zh-TW" sz="4000" dirty="0" smtClean="0"/>
              <a:t>x </a:t>
            </a:r>
            <a:r>
              <a:rPr lang="zh-TW" altLang="en-US" sz="4000" dirty="0" smtClean="0"/>
              <a:t>的上下文，所以</a:t>
            </a:r>
            <a:r>
              <a:rPr lang="en-US" altLang="zh-TW" sz="4000" dirty="0" smtClean="0"/>
              <a:t>y </a:t>
            </a:r>
            <a:r>
              <a:rPr lang="zh-TW" altLang="en-US" sz="4000" dirty="0" smtClean="0"/>
              <a:t>只取上下文裡一個詞</a:t>
            </a:r>
            <a:endParaRPr kumimoji="1" lang="en-US" altLang="zh-TW" sz="4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lang="zh-TW" altLang="en-US" sz="4000" dirty="0" smtClean="0"/>
              <a:t>用當前詞</a:t>
            </a:r>
            <a:r>
              <a:rPr lang="en-US" altLang="zh-TW" sz="4000" dirty="0" smtClean="0"/>
              <a:t>x </a:t>
            </a:r>
            <a:r>
              <a:rPr lang="zh-TW" altLang="en-US" sz="4000" dirty="0" smtClean="0"/>
              <a:t>預測它的下一個詞 </a:t>
            </a:r>
            <a:r>
              <a:rPr lang="en-US" altLang="zh-TW" sz="4000" dirty="0" smtClean="0"/>
              <a:t>y</a:t>
            </a:r>
          </a:p>
          <a:p>
            <a:pPr marL="361950" indent="-361950">
              <a:buFont typeface="Arial" panose="020B0604020202020204" pitchFamily="34" charset="0"/>
              <a:buChar char="•"/>
            </a:pPr>
            <a:r>
              <a:rPr lang="zh-TW" altLang="en-US" sz="4000" dirty="0" smtClean="0"/>
              <a:t>數學模型只接受數值型輸入，這裡的</a:t>
            </a:r>
            <a:r>
              <a:rPr lang="en-US" altLang="zh-TW" sz="4000" dirty="0" smtClean="0"/>
              <a:t>x </a:t>
            </a:r>
            <a:r>
              <a:rPr lang="zh-TW" altLang="en-US" sz="4000" dirty="0" smtClean="0"/>
              <a:t>該怎麼表示呢</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124200" y="381000"/>
            <a:ext cx="32004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簡單情況</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4401205"/>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是用一個只含一個</a:t>
            </a:r>
            <a:r>
              <a:rPr lang="en-US" altLang="zh-TW" sz="4000" dirty="0" smtClean="0"/>
              <a:t>1</a:t>
            </a:r>
            <a:r>
              <a:rPr lang="zh-TW" altLang="en-US" sz="4000" dirty="0" smtClean="0"/>
              <a:t>、其他都是</a:t>
            </a:r>
            <a:r>
              <a:rPr lang="en-US" altLang="zh-TW" sz="4000" dirty="0" smtClean="0"/>
              <a:t>0 </a:t>
            </a:r>
            <a:r>
              <a:rPr lang="zh-TW" altLang="en-US" sz="4000" dirty="0" smtClean="0"/>
              <a:t>的向量來唯一表示詞語</a:t>
            </a:r>
            <a:endParaRPr lang="en-US" altLang="zh-TW" sz="4000" dirty="0" smtClean="0"/>
          </a:p>
          <a:p>
            <a:pPr marL="361950" indent="-361950">
              <a:buFont typeface="Arial" panose="020B0604020202020204" pitchFamily="34" charset="0"/>
              <a:buChar char="•"/>
            </a:pPr>
            <a:endParaRPr kumimoji="1" lang="en-US" altLang="zh-TW" sz="40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lang="zh-TW" altLang="en-US" sz="4000" dirty="0" smtClean="0"/>
              <a:t>全世界所有的詞語總共有</a:t>
            </a:r>
            <a:r>
              <a:rPr lang="en-US" altLang="zh-TW" sz="4000" dirty="0" smtClean="0"/>
              <a:t>V </a:t>
            </a:r>
            <a:r>
              <a:rPr lang="zh-TW" altLang="en-US" sz="4000" dirty="0" smtClean="0"/>
              <a:t>個，這</a:t>
            </a:r>
            <a:r>
              <a:rPr lang="en-US" altLang="zh-TW" sz="4000" dirty="0" smtClean="0"/>
              <a:t>V </a:t>
            </a:r>
            <a:r>
              <a:rPr lang="zh-TW" altLang="en-US" sz="4000" dirty="0" smtClean="0"/>
              <a:t>個詞語有自己的先後順序，</a:t>
            </a:r>
            <a:endParaRPr lang="en-US" altLang="zh-TW" sz="4000" dirty="0" smtClean="0"/>
          </a:p>
          <a:p>
            <a:pPr marL="361950" indent="-361950">
              <a:buFont typeface="Arial" panose="020B0604020202020204" pitchFamily="34" charset="0"/>
              <a:buChar char="•"/>
            </a:pPr>
            <a:r>
              <a:rPr lang="zh-TW" altLang="en-US" sz="4000" dirty="0" smtClean="0"/>
              <a:t>假設</a:t>
            </a:r>
            <a:r>
              <a:rPr lang="en-US" altLang="zh-TW" sz="4000" dirty="0" smtClean="0"/>
              <a:t>『</a:t>
            </a:r>
            <a:r>
              <a:rPr lang="zh-TW" altLang="en-US" sz="4000" dirty="0" smtClean="0"/>
              <a:t>你</a:t>
            </a:r>
            <a:r>
              <a:rPr lang="en-US" altLang="zh-TW" sz="4000" dirty="0" smtClean="0"/>
              <a:t>』</a:t>
            </a:r>
            <a:r>
              <a:rPr lang="zh-TW" altLang="en-US" sz="4000" dirty="0" smtClean="0"/>
              <a:t>這個詞是第</a:t>
            </a:r>
            <a:r>
              <a:rPr lang="en-US" altLang="zh-TW" sz="4000" dirty="0" smtClean="0"/>
              <a:t>1</a:t>
            </a:r>
            <a:r>
              <a:rPr lang="zh-TW" altLang="en-US" sz="4000" dirty="0" smtClean="0"/>
              <a:t>個詞，</a:t>
            </a:r>
            <a:r>
              <a:rPr lang="en-US" altLang="zh-TW" sz="4000" dirty="0" smtClean="0"/>
              <a:t>『</a:t>
            </a:r>
            <a:r>
              <a:rPr lang="zh-TW" altLang="en-US" sz="4000" dirty="0" smtClean="0"/>
              <a:t>我</a:t>
            </a:r>
            <a:r>
              <a:rPr lang="en-US" altLang="zh-TW" sz="4000" dirty="0" smtClean="0"/>
              <a:t>』</a:t>
            </a:r>
            <a:r>
              <a:rPr lang="zh-TW" altLang="en-US" sz="4000" dirty="0" smtClean="0"/>
              <a:t>這個單詞是第</a:t>
            </a:r>
            <a:r>
              <a:rPr lang="en-US" altLang="zh-TW" sz="4000" dirty="0" smtClean="0"/>
              <a:t>2</a:t>
            </a:r>
            <a:r>
              <a:rPr lang="zh-TW" altLang="en-US" sz="4000" dirty="0" smtClean="0"/>
              <a:t>個詞</a:t>
            </a:r>
            <a:endParaRPr lang="en-US" altLang="zh-TW" sz="4000" dirty="0" smtClean="0"/>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785652"/>
          </a:xfrm>
          <a:prstGeom prst="rect">
            <a:avLst/>
          </a:prstGeom>
          <a:noFill/>
        </p:spPr>
        <p:txBody>
          <a:bodyPr wrap="square" rtlCol="0">
            <a:spAutoFit/>
          </a:bodyPr>
          <a:lstStyle/>
          <a:p>
            <a:pPr marL="361950" indent="-361950">
              <a:buFont typeface="Arial" panose="020B0604020202020204" pitchFamily="34" charset="0"/>
              <a:buChar char="•"/>
            </a:pPr>
            <a:r>
              <a:rPr lang="en-US" altLang="zh-TW" sz="4000" dirty="0" smtClean="0"/>
              <a:t>『</a:t>
            </a:r>
            <a:r>
              <a:rPr lang="zh-TW" altLang="en-US" sz="4000" dirty="0" smtClean="0"/>
              <a:t>你</a:t>
            </a:r>
            <a:r>
              <a:rPr lang="en-US" altLang="zh-TW" sz="4000" dirty="0" smtClean="0"/>
              <a:t>』</a:t>
            </a:r>
            <a:r>
              <a:rPr lang="zh-TW" altLang="en-US" sz="4000" dirty="0" smtClean="0"/>
              <a:t>就可以表示為一個</a:t>
            </a:r>
            <a:r>
              <a:rPr lang="en-US" altLang="zh-TW" sz="4000" dirty="0" smtClean="0"/>
              <a:t>V </a:t>
            </a:r>
            <a:r>
              <a:rPr lang="zh-TW" altLang="en-US" sz="4000" dirty="0" smtClean="0"/>
              <a:t>維全零向量、把第</a:t>
            </a:r>
            <a:r>
              <a:rPr lang="en-US" altLang="zh-TW" sz="4000" dirty="0" smtClean="0"/>
              <a:t>1</a:t>
            </a:r>
            <a:r>
              <a:rPr lang="zh-TW" altLang="en-US" sz="4000" dirty="0" smtClean="0"/>
              <a:t>個位置的</a:t>
            </a:r>
            <a:r>
              <a:rPr lang="en-US" altLang="zh-TW" sz="4000" dirty="0" smtClean="0"/>
              <a:t>0</a:t>
            </a:r>
            <a:r>
              <a:rPr lang="zh-TW" altLang="en-US" sz="4000" dirty="0" smtClean="0"/>
              <a:t>變成</a:t>
            </a:r>
            <a:r>
              <a:rPr lang="en-US" altLang="zh-TW" sz="4000" dirty="0" smtClean="0"/>
              <a:t>1</a:t>
            </a:r>
          </a:p>
          <a:p>
            <a:pPr marL="361950" indent="-361950">
              <a:buFont typeface="Arial" panose="020B0604020202020204" pitchFamily="34" charset="0"/>
              <a:buChar char="•"/>
            </a:pPr>
            <a:r>
              <a:rPr lang="en-US" altLang="zh-TW" sz="4000" dirty="0" smtClean="0"/>
              <a:t>『</a:t>
            </a:r>
            <a:r>
              <a:rPr lang="zh-TW" altLang="en-US" sz="4000" dirty="0" smtClean="0"/>
              <a:t>我</a:t>
            </a:r>
            <a:r>
              <a:rPr lang="en-US" altLang="zh-TW" sz="4000" dirty="0" smtClean="0"/>
              <a:t>』</a:t>
            </a:r>
            <a:r>
              <a:rPr lang="zh-TW" altLang="en-US" sz="4000" dirty="0" smtClean="0"/>
              <a:t>同樣表示為</a:t>
            </a:r>
            <a:r>
              <a:rPr lang="en-US" altLang="zh-TW" sz="4000" dirty="0" smtClean="0"/>
              <a:t>V </a:t>
            </a:r>
            <a:r>
              <a:rPr lang="zh-TW" altLang="en-US" sz="4000" dirty="0" smtClean="0"/>
              <a:t>維全零向量、把第</a:t>
            </a:r>
            <a:r>
              <a:rPr lang="en-US" altLang="zh-TW" sz="4000" dirty="0" smtClean="0"/>
              <a:t>2</a:t>
            </a:r>
            <a:r>
              <a:rPr lang="zh-TW" altLang="en-US" sz="4000" dirty="0" smtClean="0"/>
              <a:t>個位置的</a:t>
            </a:r>
            <a:r>
              <a:rPr lang="en-US" altLang="zh-TW" sz="4000" dirty="0" smtClean="0"/>
              <a:t>0</a:t>
            </a:r>
            <a:r>
              <a:rPr lang="zh-TW" altLang="en-US" sz="4000" dirty="0" smtClean="0"/>
              <a:t>變成</a:t>
            </a:r>
            <a:r>
              <a:rPr lang="en-US" altLang="zh-TW" sz="4000" dirty="0" smtClean="0"/>
              <a:t>1</a:t>
            </a:r>
            <a:r>
              <a:rPr lang="zh-TW" altLang="en-US" sz="4000" dirty="0" smtClean="0"/>
              <a:t>。</a:t>
            </a:r>
            <a:endParaRPr lang="en-US" altLang="zh-TW" sz="4000" dirty="0" smtClean="0"/>
          </a:p>
          <a:p>
            <a:pPr marL="361950" indent="-361950">
              <a:buFont typeface="Arial" panose="020B0604020202020204" pitchFamily="34" charset="0"/>
              <a:buChar char="•"/>
            </a:pPr>
            <a:r>
              <a:rPr lang="zh-TW" altLang="en-US" sz="4000" dirty="0" smtClean="0"/>
              <a:t>這樣，每個詞語都可以找到屬於自己的唯一表示。</a:t>
            </a:r>
            <a:endParaRPr kumimoji="1" lang="en-US" altLang="zh-TW" sz="40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170099"/>
          </a:xfrm>
          <a:prstGeom prst="rect">
            <a:avLst/>
          </a:prstGeom>
          <a:noFill/>
        </p:spPr>
        <p:txBody>
          <a:bodyPr wrap="square" rtlCol="0">
            <a:spAutoFit/>
          </a:bodyPr>
          <a:lstStyle/>
          <a:p>
            <a:pPr marL="361950" indent="-361950">
              <a:buFont typeface="Arial" panose="020B0604020202020204" pitchFamily="34" charset="0"/>
              <a:buChar char="•"/>
            </a:pPr>
            <a:r>
              <a:rPr kumimoji="1" lang="zh-TW" altLang="en-US" sz="40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每個詞都是互相垂直，表示之間完全沒有任何關聯</a:t>
            </a:r>
            <a:endParaRPr kumimoji="1" lang="en-US" altLang="zh-TW" sz="40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這個假設是錯誤的，因為詞和詞之間很可能會有關聯性</a:t>
            </a:r>
            <a:endParaRPr kumimoji="1" lang="en-US" altLang="zh-TW" sz="40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稱之為語義的向量空間</a:t>
            </a: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785652"/>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a:t>
            </a:r>
            <a:r>
              <a:rPr lang="en-US" altLang="zh-TW" sz="4000" dirty="0" smtClean="0"/>
              <a:t>ants” </a:t>
            </a:r>
            <a:r>
              <a:rPr lang="zh-TW" altLang="en-US" sz="4000" dirty="0" smtClean="0"/>
              <a:t>這個字在詞彙表中出現的位置是在第 </a:t>
            </a:r>
            <a:r>
              <a:rPr lang="en-US" altLang="zh-TW" sz="4000" dirty="0" smtClean="0"/>
              <a:t>3 </a:t>
            </a:r>
            <a:r>
              <a:rPr lang="zh-TW" altLang="en-US" sz="4000" dirty="0" smtClean="0"/>
              <a:t>個位置</a:t>
            </a:r>
            <a:endParaRPr lang="en-US" altLang="zh-TW" sz="4000" dirty="0" smtClean="0"/>
          </a:p>
          <a:p>
            <a:pPr marL="361950" indent="-361950">
              <a:buFont typeface="Arial" panose="020B0604020202020204" pitchFamily="34" charset="0"/>
              <a:buChar char="•"/>
            </a:pPr>
            <a:r>
              <a:rPr lang="zh-TW" altLang="en-US" sz="4000" dirty="0" smtClean="0"/>
              <a:t>將 “</a:t>
            </a:r>
            <a:r>
              <a:rPr lang="en-US" altLang="zh-TW" sz="4000" dirty="0" smtClean="0"/>
              <a:t>ants” </a:t>
            </a:r>
            <a:r>
              <a:rPr lang="zh-TW" altLang="en-US" sz="4000" dirty="0" smtClean="0"/>
              <a:t>用 </a:t>
            </a:r>
            <a:r>
              <a:rPr lang="en-US" altLang="zh-TW" sz="4000" dirty="0" smtClean="0"/>
              <a:t>one-hot </a:t>
            </a:r>
            <a:r>
              <a:rPr lang="zh-TW" altLang="en-US" sz="4000" dirty="0" smtClean="0"/>
              <a:t>向量編碼表示後，他就會是一個第三個維度為 </a:t>
            </a:r>
            <a:r>
              <a:rPr lang="en-US" altLang="zh-TW" sz="4000" dirty="0" smtClean="0"/>
              <a:t>1</a:t>
            </a:r>
            <a:r>
              <a:rPr lang="zh-TW" altLang="en-US" sz="4000" dirty="0" smtClean="0"/>
              <a:t>，其他維度為 </a:t>
            </a:r>
            <a:r>
              <a:rPr lang="en-US" altLang="zh-TW" sz="4000" dirty="0" smtClean="0"/>
              <a:t>0 </a:t>
            </a:r>
            <a:r>
              <a:rPr lang="zh-TW" altLang="en-US" sz="4000" dirty="0" smtClean="0"/>
              <a:t>的一個 </a:t>
            </a:r>
            <a:r>
              <a:rPr lang="en-US" altLang="zh-TW" sz="4000" dirty="0" smtClean="0"/>
              <a:t>1 x 10,000 </a:t>
            </a:r>
            <a:r>
              <a:rPr lang="zh-TW" altLang="en-US" sz="4000" dirty="0" smtClean="0"/>
              <a:t>的向量。</a:t>
            </a: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828800" y="5791200"/>
            <a:ext cx="4980748" cy="685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2554545"/>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神經網路的輸出層也會是一個 </a:t>
            </a:r>
            <a:r>
              <a:rPr lang="en-US" altLang="zh-TW" sz="4000" dirty="0" smtClean="0"/>
              <a:t>1 x 10,000 </a:t>
            </a:r>
            <a:r>
              <a:rPr lang="zh-TW" altLang="en-US" sz="4000" dirty="0" smtClean="0"/>
              <a:t>的向量，包含我們詞彙表中的每一個字詞，以及這個字詞出現的機率。</a:t>
            </a: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4338" name="Picture 2"/>
          <p:cNvPicPr>
            <a:picLocks noChangeAspect="1" noChangeArrowheads="1"/>
          </p:cNvPicPr>
          <p:nvPr/>
        </p:nvPicPr>
        <p:blipFill>
          <a:blip r:embed="rId3" cstate="print"/>
          <a:srcRect/>
          <a:stretch>
            <a:fillRect/>
          </a:stretch>
        </p:blipFill>
        <p:spPr bwMode="auto">
          <a:xfrm>
            <a:off x="838200" y="1600200"/>
            <a:ext cx="7985857" cy="4876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108543"/>
          </a:xfrm>
          <a:prstGeom prst="rect">
            <a:avLst/>
          </a:prstGeom>
          <a:noFill/>
        </p:spPr>
        <p:txBody>
          <a:bodyPr wrap="square" rtlCol="0">
            <a:spAutoFit/>
          </a:bodyPr>
          <a:lstStyle/>
          <a:p>
            <a:pPr marL="361950" indent="-361950">
              <a:buFont typeface="Arial" panose="020B0604020202020204" pitchFamily="34" charset="0"/>
              <a:buChar char="•"/>
            </a:pPr>
            <a:r>
              <a:rPr lang="zh-TW" altLang="en-US" sz="2800" dirty="0" smtClean="0"/>
              <a:t>神經網路來訓練成對字詞出現的模型</a:t>
            </a:r>
            <a:endParaRPr lang="en-US" altLang="zh-TW" sz="2800" dirty="0" smtClean="0"/>
          </a:p>
          <a:p>
            <a:pPr marL="361950" indent="-361950">
              <a:buFont typeface="Arial" panose="020B0604020202020204" pitchFamily="34" charset="0"/>
              <a:buChar char="•"/>
            </a:pPr>
            <a:r>
              <a:rPr lang="zh-TW" altLang="en-US" sz="2800" dirty="0" smtClean="0"/>
              <a:t>輸入層是一個 </a:t>
            </a:r>
            <a:r>
              <a:rPr lang="en-US" altLang="zh-TW" sz="2800" dirty="0" smtClean="0"/>
              <a:t>one-hot </a:t>
            </a:r>
            <a:r>
              <a:rPr lang="zh-TW" altLang="en-US" sz="2800" dirty="0" smtClean="0"/>
              <a:t>編碼表示的 </a:t>
            </a:r>
            <a:r>
              <a:rPr lang="en-US" altLang="zh-TW" sz="2800" dirty="0" smtClean="0"/>
              <a:t>1x10,000 </a:t>
            </a:r>
            <a:r>
              <a:rPr lang="zh-TW" altLang="en-US" sz="2800" dirty="0" smtClean="0"/>
              <a:t>的向量</a:t>
            </a:r>
            <a:endParaRPr lang="en-US" altLang="zh-TW" sz="2800" dirty="0" smtClean="0"/>
          </a:p>
          <a:p>
            <a:pPr marL="361950" indent="-361950">
              <a:buFont typeface="Arial" panose="020B0604020202020204" pitchFamily="34" charset="0"/>
              <a:buChar char="•"/>
            </a:pPr>
            <a:r>
              <a:rPr lang="zh-TW" altLang="en-US" sz="2800" dirty="0" smtClean="0"/>
              <a:t>輸出層也會是一個相同維度，用 </a:t>
            </a:r>
            <a:r>
              <a:rPr lang="en-US" altLang="zh-TW" sz="2800" dirty="0" smtClean="0"/>
              <a:t>one-hot </a:t>
            </a:r>
            <a:r>
              <a:rPr lang="zh-TW" altLang="en-US" sz="2800" dirty="0" smtClean="0"/>
              <a:t>編碼來表示的 </a:t>
            </a:r>
            <a:r>
              <a:rPr lang="en-US" altLang="zh-TW" sz="2800" dirty="0" smtClean="0"/>
              <a:t>1x10,000 </a:t>
            </a:r>
            <a:r>
              <a:rPr lang="zh-TW" altLang="en-US" sz="2800" dirty="0" smtClean="0"/>
              <a:t>的向量</a:t>
            </a:r>
            <a:endParaRPr lang="en-US" altLang="zh-TW" sz="2800" dirty="0" smtClean="0"/>
          </a:p>
          <a:p>
            <a:pPr marL="361950" indent="-361950">
              <a:buFont typeface="Arial" panose="020B0604020202020204" pitchFamily="34" charset="0"/>
              <a:buChar char="•"/>
            </a:pPr>
            <a:r>
              <a:rPr lang="zh-TW" altLang="en-US" sz="2800" dirty="0" smtClean="0"/>
              <a:t>用輸入字詞來評出模型時，他會轉換成機率分佈，用來表示每個字詞出現在輸入詞附近的機率</a:t>
            </a:r>
            <a:endParaRPr kumimoji="1" lang="en-US" altLang="zh-TW" sz="28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獨熱碼</a:t>
            </a:r>
            <a:r>
              <a:rPr kumimoji="0" lang="en-US" altLang="zh-TW"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one-hot</a:t>
            </a:r>
            <a:r>
              <a:rPr kumimoji="0" lang="en-US" altLang="zh-TW" sz="4800" b="1" i="0" u="none" strike="noStrike" kern="0" cap="none" spc="0" normalizeH="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 encoding</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1323439"/>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要判斷某個字的語意，可以用它鄰近的字來判斷</a:t>
            </a: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語義的向量空間</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810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語義的向量空間</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6146" name="Picture 2"/>
          <p:cNvPicPr>
            <a:picLocks noChangeAspect="1" noChangeArrowheads="1"/>
          </p:cNvPicPr>
          <p:nvPr/>
        </p:nvPicPr>
        <p:blipFill>
          <a:blip r:embed="rId3" cstate="print"/>
          <a:srcRect/>
          <a:stretch>
            <a:fillRect/>
          </a:stretch>
        </p:blipFill>
        <p:spPr bwMode="auto">
          <a:xfrm>
            <a:off x="228600" y="1981200"/>
            <a:ext cx="8716791" cy="3581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752600"/>
            <a:ext cx="8382000" cy="2062103"/>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1930</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年代：</a:t>
            </a:r>
            <a:r>
              <a:rPr lang="en-US" altLang="zh-TW" sz="2800" dirty="0" smtClean="0">
                <a:hlinkClick r:id="rId3" tooltip="Georges Artsrouni (page does not exist)"/>
              </a:rPr>
              <a:t> Georges </a:t>
            </a:r>
            <a:r>
              <a:rPr lang="en-US" altLang="zh-TW" sz="2800" dirty="0" err="1" smtClean="0">
                <a:hlinkClick r:id="rId3" tooltip="Georges Artsrouni (page does not exist)"/>
              </a:rPr>
              <a:t>Artsrouni</a:t>
            </a:r>
            <a:r>
              <a:rPr lang="zh-TW" altLang="en-US" sz="2800" dirty="0" smtClean="0"/>
              <a:t>使用打孔機翻譯</a:t>
            </a:r>
            <a:endParaRPr lang="en-US" altLang="zh-TW" sz="2800" dirty="0" smtClean="0"/>
          </a:p>
          <a:p>
            <a:pPr marL="361950" indent="-361950">
              <a:buFont typeface="Arial" panose="020B0604020202020204" pitchFamily="34" charset="0"/>
              <a:buChar char="•"/>
            </a:pPr>
            <a:endParaRPr lang="en-US" altLang="zh-TW" sz="2800" dirty="0" smtClean="0"/>
          </a:p>
          <a:p>
            <a:pPr marL="361950" indent="-361950">
              <a:buFont typeface="Arial" panose="020B0604020202020204" pitchFamily="34" charset="0"/>
              <a:buChar char="•"/>
            </a:pP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048000" y="3810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的歷史</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1219200" y="2667000"/>
            <a:ext cx="6553200" cy="350470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5943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語義的向量空間</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7170" name="Picture 2"/>
          <p:cNvPicPr>
            <a:picLocks noChangeAspect="1" noChangeArrowheads="1"/>
          </p:cNvPicPr>
          <p:nvPr/>
        </p:nvPicPr>
        <p:blipFill>
          <a:blip r:embed="rId3" cstate="print"/>
          <a:srcRect/>
          <a:stretch>
            <a:fillRect/>
          </a:stretch>
        </p:blipFill>
        <p:spPr bwMode="auto">
          <a:xfrm>
            <a:off x="1066800" y="1752600"/>
            <a:ext cx="7168012" cy="1447800"/>
          </a:xfrm>
          <a:prstGeom prst="rect">
            <a:avLst/>
          </a:prstGeom>
          <a:noFill/>
          <a:ln w="9525">
            <a:noFill/>
            <a:miter lim="800000"/>
            <a:headEnd/>
            <a:tailEnd/>
          </a:ln>
        </p:spPr>
      </p:pic>
      <p:sp>
        <p:nvSpPr>
          <p:cNvPr id="6" name="矩形 5"/>
          <p:cNvSpPr/>
          <p:nvPr/>
        </p:nvSpPr>
        <p:spPr>
          <a:xfrm>
            <a:off x="1219200" y="3962400"/>
            <a:ext cx="6858000" cy="1815882"/>
          </a:xfrm>
          <a:prstGeom prst="rect">
            <a:avLst/>
          </a:prstGeom>
        </p:spPr>
        <p:txBody>
          <a:bodyPr wrap="square">
            <a:spAutoFit/>
          </a:bodyPr>
          <a:lstStyle/>
          <a:p>
            <a:r>
              <a:rPr lang="zh-TW" altLang="en-US" sz="2800" dirty="0" smtClean="0"/>
              <a:t>其中， </a:t>
            </a:r>
            <a:r>
              <a:rPr lang="en-US" altLang="zh-TW" sz="2800" i="1" dirty="0" smtClean="0"/>
              <a:t>dog</a:t>
            </a:r>
            <a:r>
              <a:rPr lang="zh-TW" altLang="en-US" sz="2800" dirty="0" smtClean="0"/>
              <a:t> 的向量為 </a:t>
            </a:r>
            <a:r>
              <a:rPr lang="en-US" altLang="zh-TW" sz="2800" dirty="0" smtClean="0"/>
              <a:t>( 2, 1, 0, 0, 0, 0, 0, 1, 1, 1 ) </a:t>
            </a:r>
            <a:r>
              <a:rPr lang="zh-TW" altLang="en-US" sz="2800" dirty="0" smtClean="0"/>
              <a:t>，第一個維度表示 </a:t>
            </a:r>
            <a:r>
              <a:rPr lang="en-US" altLang="zh-TW" sz="2800" i="1" dirty="0" smtClean="0"/>
              <a:t>dog</a:t>
            </a:r>
            <a:r>
              <a:rPr lang="zh-TW" altLang="en-US" sz="2800" dirty="0" smtClean="0"/>
              <a:t> 在 </a:t>
            </a:r>
            <a:r>
              <a:rPr lang="en-US" altLang="zh-TW" sz="2800" i="1" dirty="0" smtClean="0"/>
              <a:t>a</a:t>
            </a:r>
            <a:r>
              <a:rPr lang="zh-TW" altLang="en-US" sz="2800" dirty="0" smtClean="0"/>
              <a:t> 旁邊的次數有 </a:t>
            </a:r>
            <a:r>
              <a:rPr lang="en-US" altLang="zh-TW" sz="2800" dirty="0" smtClean="0"/>
              <a:t>2 </a:t>
            </a:r>
            <a:r>
              <a:rPr lang="zh-TW" altLang="en-US" sz="2800" dirty="0" smtClean="0"/>
              <a:t>次，第二個維度表示在 </a:t>
            </a:r>
            <a:r>
              <a:rPr lang="en-US" altLang="zh-TW" sz="2800" i="1" dirty="0" smtClean="0"/>
              <a:t>bark</a:t>
            </a:r>
            <a:r>
              <a:rPr lang="zh-TW" altLang="en-US" sz="2800" dirty="0" smtClean="0"/>
              <a:t> 旁邊的次數有 </a:t>
            </a:r>
            <a:r>
              <a:rPr lang="en-US" altLang="zh-TW" sz="2800" dirty="0" smtClean="0"/>
              <a:t>1 </a:t>
            </a:r>
            <a:r>
              <a:rPr lang="zh-TW" altLang="en-US" sz="2800" dirty="0" smtClean="0"/>
              <a:t>次，以此類推。</a:t>
            </a:r>
            <a:endParaRPr lang="zh-TW" altLang="en-US" sz="2800"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59436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計算兩者夾角</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
        <p:nvSpPr>
          <p:cNvPr id="6" name="矩形 5"/>
          <p:cNvSpPr/>
          <p:nvPr/>
        </p:nvSpPr>
        <p:spPr>
          <a:xfrm>
            <a:off x="990600" y="1828800"/>
            <a:ext cx="6858000" cy="954107"/>
          </a:xfrm>
          <a:prstGeom prst="rect">
            <a:avLst/>
          </a:prstGeom>
        </p:spPr>
        <p:txBody>
          <a:bodyPr wrap="square">
            <a:spAutoFit/>
          </a:bodyPr>
          <a:lstStyle/>
          <a:p>
            <a:r>
              <a:rPr lang="zh-TW" altLang="en-US" sz="2800" dirty="0" smtClean="0"/>
              <a:t>有了向量就可以用 </a:t>
            </a:r>
            <a:r>
              <a:rPr lang="en-US" altLang="zh-TW" sz="2800" i="1" dirty="0" smtClean="0"/>
              <a:t>cosine similarity</a:t>
            </a:r>
            <a:r>
              <a:rPr lang="en-US" altLang="zh-TW" sz="2800" dirty="0" smtClean="0"/>
              <a:t> </a:t>
            </a:r>
            <a:r>
              <a:rPr lang="zh-TW" altLang="en-US" sz="2800" dirty="0" smtClean="0"/>
              <a:t>來計算語意相近程度。</a:t>
            </a:r>
            <a:endParaRPr lang="zh-TW" altLang="en-US" sz="2800" dirty="0"/>
          </a:p>
        </p:txBody>
      </p:sp>
      <p:pic>
        <p:nvPicPr>
          <p:cNvPr id="8194" name="Picture 2"/>
          <p:cNvPicPr>
            <a:picLocks noChangeAspect="1" noChangeArrowheads="1"/>
          </p:cNvPicPr>
          <p:nvPr/>
        </p:nvPicPr>
        <p:blipFill>
          <a:blip r:embed="rId3" cstate="print"/>
          <a:srcRect/>
          <a:stretch>
            <a:fillRect/>
          </a:stretch>
        </p:blipFill>
        <p:spPr bwMode="auto">
          <a:xfrm>
            <a:off x="364435" y="3200400"/>
            <a:ext cx="8779565" cy="3810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828800" y="4191000"/>
            <a:ext cx="5392351" cy="1828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2400" y="609600"/>
            <a:ext cx="8832736" cy="5334000"/>
          </a:xfrm>
          <a:prstGeom prst="rect">
            <a:avLst/>
          </a:prstGeom>
          <a:noFill/>
          <a:ln w="9525">
            <a:noFill/>
            <a:miter lim="800000"/>
            <a:headEnd/>
            <a:tailEnd/>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785652"/>
          </a:xfrm>
          <a:prstGeom prst="rect">
            <a:avLst/>
          </a:prstGeom>
          <a:noFill/>
        </p:spPr>
        <p:txBody>
          <a:bodyPr wrap="square" rtlCol="0">
            <a:spAutoFit/>
          </a:bodyPr>
          <a:lstStyle/>
          <a:p>
            <a:pPr marL="361950" indent="-361950">
              <a:buFont typeface="Arial" panose="020B0604020202020204" pitchFamily="34" charset="0"/>
              <a:buChar char="•"/>
            </a:pPr>
            <a:r>
              <a:rPr lang="zh-TW" altLang="en-US" sz="4000" dirty="0" smtClean="0"/>
              <a:t>向量的維度等於總字彙量</a:t>
            </a:r>
            <a:endParaRPr lang="en-US" altLang="zh-TW" sz="4000" dirty="0" smtClean="0"/>
          </a:p>
          <a:p>
            <a:pPr marL="361950" indent="-361950">
              <a:buFont typeface="Arial" panose="020B0604020202020204" pitchFamily="34" charset="0"/>
              <a:buChar char="•"/>
            </a:pPr>
            <a:r>
              <a:rPr lang="zh-TW" altLang="en-US" sz="4000" smtClean="0"/>
              <a:t>英文單字就有</a:t>
            </a:r>
            <a:r>
              <a:rPr lang="zh-TW" altLang="en-US" sz="4000" dirty="0" smtClean="0"/>
              <a:t>好幾萬個</a:t>
            </a:r>
            <a:endParaRPr lang="en-US" altLang="zh-TW" sz="4000" dirty="0" smtClean="0"/>
          </a:p>
          <a:p>
            <a:pPr marL="361950" indent="-361950">
              <a:buFont typeface="Arial" panose="020B0604020202020204" pitchFamily="34" charset="0"/>
              <a:buChar char="•"/>
            </a:pPr>
            <a:r>
              <a:rPr lang="zh-TW" altLang="en-US" sz="4000" dirty="0" smtClean="0"/>
              <a:t>向量就有好幾萬個維度</a:t>
            </a:r>
            <a:endParaRPr lang="en-US" altLang="zh-TW" sz="4000" dirty="0" smtClean="0"/>
          </a:p>
          <a:p>
            <a:pPr marL="361950" indent="-361950">
              <a:buFont typeface="Arial" panose="020B0604020202020204" pitchFamily="34" charset="0"/>
              <a:buChar char="•"/>
            </a:pPr>
            <a:r>
              <a:rPr lang="zh-TW" altLang="en-US" sz="4000" dirty="0" smtClean="0"/>
              <a:t>向量維度過大的缺點會造成資料過度稀疏</a:t>
            </a:r>
            <a:endParaRPr lang="en-US" altLang="zh-TW" sz="4000" dirty="0" smtClean="0"/>
          </a:p>
          <a:p>
            <a:pPr marL="361950" indent="-361950">
              <a:buFont typeface="Arial" panose="020B0604020202020204" pitchFamily="34" charset="0"/>
              <a:buChar char="•"/>
            </a:pPr>
            <a:r>
              <a:rPr lang="zh-TW" altLang="en-US" sz="4000" dirty="0" smtClean="0"/>
              <a:t>佔記憶體的空間。</a:t>
            </a: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1600200" y="304800"/>
            <a:ext cx="7696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語義的向量空間缺點</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85800" y="1841242"/>
            <a:ext cx="8077200" cy="3785652"/>
          </a:xfrm>
          <a:prstGeom prst="rect">
            <a:avLst/>
          </a:prstGeom>
          <a:noFill/>
        </p:spPr>
        <p:txBody>
          <a:bodyPr wrap="square" rtlCol="0">
            <a:spAutoFit/>
          </a:bodyPr>
          <a:lstStyle/>
          <a:p>
            <a:pPr fontAlgn="base"/>
            <a:r>
              <a:rPr lang="zh-TW" altLang="en-US" sz="4000" dirty="0" smtClean="0"/>
              <a:t>降低向量維度的方式，有兩種方法，分別是：</a:t>
            </a:r>
          </a:p>
          <a:p>
            <a:pPr marL="742950" indent="-742950" fontAlgn="base">
              <a:buFont typeface="+mj-lt"/>
              <a:buAutoNum type="arabicPeriod"/>
            </a:pPr>
            <a:r>
              <a:rPr lang="en-US" altLang="zh-TW" sz="4000" dirty="0" smtClean="0"/>
              <a:t>singular value </a:t>
            </a:r>
            <a:r>
              <a:rPr lang="en-US" altLang="zh-TW" sz="4000" dirty="0" err="1" smtClean="0"/>
              <a:t>decompisition</a:t>
            </a:r>
            <a:r>
              <a:rPr lang="en-US" altLang="zh-TW" sz="4000" dirty="0" smtClean="0"/>
              <a:t> (SVD)</a:t>
            </a:r>
          </a:p>
          <a:p>
            <a:pPr marL="742950" indent="-742950" fontAlgn="base">
              <a:buFont typeface="+mj-lt"/>
              <a:buAutoNum type="arabicPeriod"/>
            </a:pPr>
            <a:r>
              <a:rPr lang="en-US" altLang="zh-TW" sz="4000" dirty="0" smtClean="0"/>
              <a:t>word2vec</a:t>
            </a:r>
          </a:p>
          <a:p>
            <a:pPr marL="361950" indent="-361950">
              <a:buFont typeface="Arial" panose="020B0604020202020204" pitchFamily="34" charset="0"/>
              <a:buChar char="•"/>
            </a:pPr>
            <a:endParaRPr kumimoji="1" lang="en-US" altLang="zh-TW" sz="40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438400" y="304800"/>
            <a:ext cx="38100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zh-TW" altLang="en-US" sz="4800" b="1" i="0" u="none" strike="noStrike" kern="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rPr>
              <a:t>解決方法</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752600"/>
            <a:ext cx="8382000" cy="2062103"/>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1950</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年代：圖靈建立了「圖靈測試」</a:t>
            </a:r>
            <a:endPar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endParaRPr lang="en-US" altLang="zh-TW" sz="2800" dirty="0" smtClean="0"/>
          </a:p>
          <a:p>
            <a:pPr marL="361950" indent="-361950">
              <a:buFont typeface="Arial" panose="020B0604020202020204" pitchFamily="34" charset="0"/>
              <a:buChar char="•"/>
            </a:pPr>
            <a:endParaRPr kumimoji="1" lang="en-US" altLang="zh-TW"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048000" y="3810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的歷史</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1600200" y="2590800"/>
            <a:ext cx="5715000" cy="3866815"/>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752600"/>
            <a:ext cx="8382000" cy="1569660"/>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1960</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年代：</a:t>
            </a:r>
            <a:r>
              <a:rPr lang="en-US" altLang="zh-TW" sz="2800" dirty="0" smtClean="0"/>
              <a:t>Noam Chomsky</a:t>
            </a:r>
            <a:r>
              <a:rPr lang="zh-TW" altLang="en-US" sz="2800" dirty="0" smtClean="0"/>
              <a:t>建立萬用文法</a:t>
            </a:r>
            <a:endParaRPr lang="en-US" altLang="zh-TW" sz="2800" dirty="0" smtClean="0"/>
          </a:p>
          <a:p>
            <a:pPr marL="361950" indent="-361950">
              <a:buFont typeface="Arial" panose="020B0604020202020204" pitchFamily="34" charset="0"/>
              <a:buChar char="•"/>
            </a:pPr>
            <a:endParaRPr lang="en-US" altLang="zh-TW" sz="2800" dirty="0" smtClean="0"/>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048000" y="3810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的歷史</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3048000" y="2590800"/>
            <a:ext cx="3276600" cy="392396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533400" y="1752600"/>
            <a:ext cx="8382000" cy="2000548"/>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1954</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年代：喬治城實驗，由</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IBM</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和喬治城大學建立的實驗，可將</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60</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句俄文翻譯成英文</a:t>
            </a:r>
            <a:endParaRPr lang="en-US" altLang="zh-TW" sz="2800" dirty="0" smtClean="0"/>
          </a:p>
          <a:p>
            <a:pPr marL="361950" indent="-361950">
              <a:buFont typeface="Arial" panose="020B0604020202020204" pitchFamily="34" charset="0"/>
              <a:buChar char="•"/>
            </a:pPr>
            <a:endParaRPr lang="en-US" altLang="zh-TW" sz="2800" dirty="0" smtClean="0"/>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3048000" y="3810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的歷史</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3074" name="Picture 2"/>
          <p:cNvPicPr>
            <a:picLocks noChangeAspect="1" noChangeArrowheads="1"/>
          </p:cNvPicPr>
          <p:nvPr/>
        </p:nvPicPr>
        <p:blipFill>
          <a:blip r:embed="rId3" cstate="print"/>
          <a:srcRect/>
          <a:stretch>
            <a:fillRect/>
          </a:stretch>
        </p:blipFill>
        <p:spPr bwMode="auto">
          <a:xfrm>
            <a:off x="685799" y="3352800"/>
            <a:ext cx="8217361" cy="1828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524000" y="1676400"/>
            <a:ext cx="7162800" cy="1569660"/>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2000</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年後，相關</a:t>
            </a:r>
            <a:r>
              <a:rPr kumimoji="1" lang="en-US" altLang="zh-TW"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NLP</a:t>
            </a:r>
            <a:r>
              <a:rPr kumimoji="1" lang="zh-TW" altLang="en-US" sz="28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產品出現</a:t>
            </a:r>
            <a:endParaRPr lang="en-US" altLang="zh-TW" sz="2800" dirty="0" smtClean="0"/>
          </a:p>
          <a:p>
            <a:pPr marL="361950" indent="-361950">
              <a:buFont typeface="Arial" panose="020B0604020202020204" pitchFamily="34" charset="0"/>
              <a:buChar char="•"/>
            </a:pPr>
            <a:endParaRPr lang="en-US" altLang="zh-TW" sz="2800" dirty="0" smtClean="0"/>
          </a:p>
          <a:p>
            <a:pPr marL="361950" indent="-361950">
              <a:buFont typeface="Arial" panose="020B0604020202020204" pitchFamily="34" charset="0"/>
              <a:buChar char="•"/>
            </a:pP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4384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近期的</a:t>
            </a:r>
            <a:r>
              <a:rPr lang="en-US" altLang="zh-TW"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NLP</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產品</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1219200" y="3048000"/>
            <a:ext cx="7308142" cy="19050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古典相簿.potx</Template>
  <TotalTime>0</TotalTime>
  <Words>2365</Words>
  <Application>Microsoft Office PowerPoint</Application>
  <PresentationFormat>如螢幕大小 (4:3)</PresentationFormat>
  <Paragraphs>283</Paragraphs>
  <Slides>54</Slides>
  <Notes>53</Notes>
  <HiddenSlides>0</HiddenSlides>
  <MMClips>0</MMClips>
  <ScaleCrop>false</ScaleCrop>
  <HeadingPairs>
    <vt:vector size="4" baseType="variant">
      <vt:variant>
        <vt:lpstr>佈景主題</vt:lpstr>
      </vt:variant>
      <vt:variant>
        <vt:i4>1</vt:i4>
      </vt:variant>
      <vt:variant>
        <vt:lpstr>投影片標題</vt:lpstr>
      </vt:variant>
      <vt:variant>
        <vt:i4>54</vt:i4>
      </vt:variant>
    </vt:vector>
  </HeadingPairs>
  <TitlesOfParts>
    <vt:vector size="55" baseType="lpstr">
      <vt:lpstr>古典相簿</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2020-06-14T07:40:53Z</dcterms:modified>
</cp:coreProperties>
</file>