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833" r:id="rId2"/>
    <p:sldId id="957" r:id="rId3"/>
    <p:sldId id="834" r:id="rId4"/>
    <p:sldId id="976" r:id="rId5"/>
    <p:sldId id="977" r:id="rId6"/>
    <p:sldId id="978" r:id="rId7"/>
    <p:sldId id="979" r:id="rId8"/>
    <p:sldId id="980" r:id="rId9"/>
    <p:sldId id="981" r:id="rId10"/>
    <p:sldId id="982" r:id="rId11"/>
    <p:sldId id="983" r:id="rId12"/>
    <p:sldId id="984" r:id="rId13"/>
    <p:sldId id="985" r:id="rId14"/>
    <p:sldId id="986" r:id="rId15"/>
    <p:sldId id="987" r:id="rId16"/>
    <p:sldId id="988" r:id="rId17"/>
    <p:sldId id="989" r:id="rId18"/>
    <p:sldId id="990" r:id="rId19"/>
    <p:sldId id="991" r:id="rId20"/>
    <p:sldId id="992" r:id="rId21"/>
    <p:sldId id="993" r:id="rId22"/>
    <p:sldId id="994" r:id="rId23"/>
    <p:sldId id="995" r:id="rId24"/>
    <p:sldId id="996" r:id="rId25"/>
    <p:sldId id="997" r:id="rId26"/>
    <p:sldId id="998" r:id="rId27"/>
    <p:sldId id="999" r:id="rId28"/>
    <p:sldId id="1000" r:id="rId29"/>
    <p:sldId id="1002" r:id="rId30"/>
    <p:sldId id="1001" r:id="rId31"/>
    <p:sldId id="1003" r:id="rId32"/>
    <p:sldId id="1004" r:id="rId33"/>
    <p:sldId id="1005" r:id="rId34"/>
    <p:sldId id="1006" r:id="rId35"/>
    <p:sldId id="1007" r:id="rId36"/>
    <p:sldId id="1008" r:id="rId37"/>
    <p:sldId id="1009" r:id="rId38"/>
    <p:sldId id="1010" r:id="rId39"/>
    <p:sldId id="1011" r:id="rId40"/>
    <p:sldId id="1012" r:id="rId41"/>
    <p:sldId id="1013" r:id="rId42"/>
    <p:sldId id="1014" r:id="rId43"/>
    <p:sldId id="1015" r:id="rId44"/>
    <p:sldId id="1016" r:id="rId45"/>
    <p:sldId id="1017" r:id="rId46"/>
    <p:sldId id="1018" r:id="rId47"/>
    <p:sldId id="1019" r:id="rId48"/>
    <p:sldId id="1020" r:id="rId49"/>
    <p:sldId id="1021" r:id="rId50"/>
    <p:sldId id="1022" r:id="rId51"/>
    <p:sldId id="1023" r:id="rId52"/>
    <p:sldId id="1024" r:id="rId53"/>
    <p:sldId id="1025" r:id="rId54"/>
    <p:sldId id="1026" r:id="rId55"/>
    <p:sldId id="1027" r:id="rId56"/>
    <p:sldId id="1028" r:id="rId57"/>
    <p:sldId id="1029" r:id="rId58"/>
    <p:sldId id="1030" r:id="rId59"/>
    <p:sldId id="1031" r:id="rId60"/>
    <p:sldId id="1032" r:id="rId61"/>
    <p:sldId id="1033" r:id="rId62"/>
    <p:sldId id="1034" r:id="rId63"/>
    <p:sldId id="1035" r:id="rId64"/>
    <p:sldId id="1036" r:id="rId65"/>
    <p:sldId id="1037" r:id="rId66"/>
    <p:sldId id="1038" r:id="rId67"/>
    <p:sldId id="1039" r:id="rId68"/>
    <p:sldId id="1041" r:id="rId69"/>
    <p:sldId id="1040" r:id="rId70"/>
    <p:sldId id="1042" r:id="rId71"/>
    <p:sldId id="1043" r:id="rId72"/>
    <p:sldId id="1044" r:id="rId73"/>
    <p:sldId id="1045" r:id="rId74"/>
    <p:sldId id="1046" r:id="rId75"/>
    <p:sldId id="1047" r:id="rId76"/>
    <p:sldId id="1048" r:id="rId77"/>
    <p:sldId id="1049" r:id="rId78"/>
    <p:sldId id="1050" r:id="rId79"/>
    <p:sldId id="1051" r:id="rId80"/>
    <p:sldId id="1052" r:id="rId81"/>
    <p:sldId id="1053" r:id="rId82"/>
    <p:sldId id="1054" r:id="rId83"/>
    <p:sldId id="1055" r:id="rId84"/>
    <p:sldId id="1056" r:id="rId85"/>
    <p:sldId id="1057" r:id="rId86"/>
    <p:sldId id="1058" r:id="rId87"/>
    <p:sldId id="1059" r:id="rId88"/>
    <p:sldId id="1060" r:id="rId89"/>
    <p:sldId id="1061" r:id="rId90"/>
    <p:sldId id="1062" r:id="rId91"/>
    <p:sldId id="1063" r:id="rId92"/>
    <p:sldId id="1064" r:id="rId93"/>
    <p:sldId id="1065" r:id="rId94"/>
    <p:sldId id="1066" r:id="rId95"/>
    <p:sldId id="1067" r:id="rId96"/>
    <p:sldId id="1068" r:id="rId97"/>
    <p:sldId id="1069" r:id="rId98"/>
    <p:sldId id="1071" r:id="rId99"/>
    <p:sldId id="1072" r:id="rId100"/>
    <p:sldId id="1073" r:id="rId101"/>
    <p:sldId id="1074" r:id="rId10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https://aishack.in/tutorials/image-moments/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https://aishack.in/tutorials/image-moments/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9/22/2020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9/22/2020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1524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計算梯度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95400"/>
            <a:ext cx="4876800" cy="232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733800"/>
            <a:ext cx="5486400" cy="29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高通濾波及低通濾波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37569" name="Group 4235"/>
          <p:cNvGrpSpPr>
            <a:grpSpLocks/>
          </p:cNvGrpSpPr>
          <p:nvPr/>
        </p:nvGrpSpPr>
        <p:grpSpPr bwMode="auto">
          <a:xfrm>
            <a:off x="304800" y="2057400"/>
            <a:ext cx="8305800" cy="2819400"/>
            <a:chOff x="3139" y="4492"/>
            <a:chExt cx="4414" cy="1505"/>
          </a:xfrm>
        </p:grpSpPr>
        <p:pic>
          <p:nvPicPr>
            <p:cNvPr id="1196" name="图片 1175"/>
            <p:cNvPicPr>
              <a:picLocks noChangeAspect="1"/>
            </p:cNvPicPr>
            <p:nvPr/>
          </p:nvPicPr>
          <p:blipFill>
            <a:blip r:embed="rId3" cstate="print"/>
            <a:srcRect l="11725" t="32513" r="8058" b="33496"/>
            <a:stretch>
              <a:fillRect/>
            </a:stretch>
          </p:blipFill>
          <p:spPr bwMode="auto">
            <a:xfrm>
              <a:off x="3139" y="4492"/>
              <a:ext cx="4414" cy="1505"/>
            </a:xfrm>
            <a:prstGeom prst="rect">
              <a:avLst/>
            </a:prstGeom>
            <a:noFill/>
          </p:spPr>
        </p:pic>
        <p:sp>
          <p:nvSpPr>
            <p:cNvPr id="1197" name="矩形 1176"/>
            <p:cNvSpPr>
              <a:spLocks noChangeArrowheads="1"/>
            </p:cNvSpPr>
            <p:nvPr/>
          </p:nvSpPr>
          <p:spPr bwMode="auto">
            <a:xfrm>
              <a:off x="6547" y="5027"/>
              <a:ext cx="557" cy="47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高通濾波及低通濾波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934200" cy="504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1524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非極大值抑制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002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檢查影像中的像素點，去除所有非邊緣的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逐一檢查像素點，判斷目前像素點是否是周圍像素點中具有相同梯度方向的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最大值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根據判斷結果決定是否抑制該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如果該點是正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負梯度方向上的局部最大值，則保留該點。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如果不是，則抑制該點（歸零）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1524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非極大值抑制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判斷這三個點是否為各自的局部最大值：如果是，則保留該點；不然抑制該點（歸零）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76600"/>
            <a:ext cx="650153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1524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非極大值抑制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背景的點都是向上方向梯度（水平邊緣）的局部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最大值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，因此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保留；其餘點被抑制（處理為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）表示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，這些黑色背景的點最後會被處理為邊緣點，而其他點都被處理為非邊緣點。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038600"/>
            <a:ext cx="4648200" cy="262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1524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使用雙設定值確定邊緣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一些虛邊緣可能也在邊緣影像內。這些虛邊緣可能是真實影像產生的，也可能是由於雜訊所產生的。對於後者，必須將其剔除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1524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使用雙設定值確定邊緣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37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191000"/>
            <a:ext cx="7024593" cy="231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1524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Canny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邊緣檢測函數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edges =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cv.Canny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 image, threshold1, threshold2[,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apertureSize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L2gradient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edges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為計算獲得的邊緣影像。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位輸入影像。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threshold1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表示處理過程中的第一個設定值。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threshold2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表示處理過程中的第二個設定值。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apertureSize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運算元的孔徑大小。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L2gradient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為計算影像梯度幅度（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gradient magnitude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）的標識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743200" y="29718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影像金字塔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由一幅影像的多個不同解析度的子圖所組成的影像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集合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單一影像透過不斷地降取樣所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最小的影像可能僅有一個像素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自底向上解析度逐漸降低的影像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集合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底部是待處理的高解析度影像（原始影像）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，頂部為低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解析度的近似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每向上移動一級，影像的寬和高都降低為原來的二分之一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24000"/>
            <a:ext cx="6705600" cy="512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2895600"/>
            <a:ext cx="6096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Canny</a:t>
            </a:r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邊緣檢測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影像金字塔取樣方法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不斷地刪除影像的偶數行和偶數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大小是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*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，刪除其偶數行和偶數列後獲得一幅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/2)*(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/2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不斷地重複該過程，就可以獲得該影像的影像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金字塔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原始影像濾波，獲得原始影像的近似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將近似影像的偶數行和偶數列刪除以取得向下取樣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b="1" dirty="0" smtClean="0">
                <a:latin typeface="微軟正黑體" pitchFamily="34" charset="-120"/>
                <a:ea typeface="微軟正黑體" pitchFamily="34" charset="-120"/>
              </a:rPr>
              <a:t>鄰域濾波器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：採用鄰域平均技術求原始影像的近似影像。該濾波器能夠產生平均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金字塔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b="1" dirty="0" smtClean="0">
                <a:latin typeface="微軟正黑體" pitchFamily="34" charset="-120"/>
                <a:ea typeface="微軟正黑體" pitchFamily="34" charset="-120"/>
              </a:rPr>
              <a:t>高斯濾波器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：採用高斯濾波器對原始影像進行濾波，獲得高斯金字塔。這是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cv2.pyrDown()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所採用的方式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高斯影像金字塔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74234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高斯影像金字塔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28800"/>
            <a:ext cx="633432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14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影像金字塔向上取樣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放大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)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影像的寬度和高度都變為原來的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影像的大小是原始影像的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過程中要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補充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大量的像素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對新產生的像素點進行設定值，稱為</a:t>
            </a:r>
            <a:r>
              <a:rPr lang="zh-TW" altLang="zh-TW" sz="3200" b="1" dirty="0" smtClean="0">
                <a:latin typeface="微軟正黑體" pitchFamily="34" charset="-120"/>
                <a:ea typeface="微軟正黑體" pitchFamily="34" charset="-120"/>
              </a:rPr>
              <a:t>內插</a:t>
            </a:r>
            <a:r>
              <a:rPr lang="zh-TW" altLang="zh-TW" sz="3200" b="1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臨近內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插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，用最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的像素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設定新值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素點以補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零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每列像素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點右側插入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14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影像金字塔向上取樣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放大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)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67000"/>
            <a:ext cx="69271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影像金字塔向上取樣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向上取樣和向下取樣是相反的兩種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操作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向下取樣會遺失像素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兩種操作並不是可逆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資訊會喪失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對一幅影像先向下取樣、再向上取樣也無法恢復到原始狀態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影像金字塔向下取樣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cv2.pyrDown(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為目標圖形。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為原始影像。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為目標圖形的大小。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為邊界類型，預設值為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BORDER_DEFAULT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，且這裡僅支援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BORDER_DEFAULT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影像金字塔向上取樣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cv2.pyrUp(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為目標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圖形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為原始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為目標圖形的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大小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為邊界類型，預設值為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BORDER_DEFAULT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，且這裡僅支援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BORDER_DEFAULT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拉普拉斯金字塔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8412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對金字塔中的小影像進行向上取樣以取得完整的大尺寸高解析度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取得在取樣過程中所遺失的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拉普拉斯金字塔中的第</a:t>
            </a:r>
            <a:r>
              <a:rPr lang="en-US" altLang="zh-TW" sz="3200" i="1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層，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斯金字塔中的第</a:t>
            </a:r>
            <a:r>
              <a:rPr lang="en-US" altLang="zh-TW" sz="3200" i="1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層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斯金字塔中的第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層的向上取樣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差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334000"/>
            <a:ext cx="389744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Canny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邊緣檢測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多級邊緣檢測演算法檢測邊緣的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1986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年，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John F.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Canny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發明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提供了函數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cv2.Canny()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實現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Canny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邊緣檢測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拉普拉斯金字塔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1905000"/>
            <a:ext cx="760897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971800" y="29718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影像輪廓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(Contours)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邊緣檢測雖然能夠檢測出邊緣，但邊緣是不連續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檢測到的邊緣並不是一個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整體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影像輪廓是指將邊緣連接起來形成的整體，用於後續的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cv2.findContours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尋找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輪廓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cv2.drawContours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能夠將輪廓繪製出來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(Contours)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image, contours, hierarchy = cv2.findContours( image, mode, method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contours, hierarchy = cv2.findContours( image, mode, method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en-US" altLang="zh-TW" sz="3200" u="sng" dirty="0" smtClean="0">
                <a:latin typeface="微軟正黑體" pitchFamily="34" charset="-120"/>
                <a:ea typeface="微軟正黑體" pitchFamily="34" charset="-120"/>
              </a:rPr>
              <a:t>(4.0)</a:t>
            </a:r>
            <a:endParaRPr lang="zh-TW" altLang="zh-TW" sz="3200" u="sng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：與函數參數中的原始影像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一致。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：傳回的輪廓。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hierarchy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：影像的拓撲資訊（輪廓層次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(Contours)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7526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image, contours, hierarchy = cv2.findContours( image, mode, method</a:t>
            </a:r>
            <a:r>
              <a:rPr lang="en-US" altLang="zh-TW" sz="3200" dirty="0" smtClean="0"/>
              <a:t>)</a:t>
            </a:r>
          </a:p>
          <a:p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：原始影像。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位單通道影像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被自動處理為二值影像。在實際操作時，可以根據需要，預先使用設定值處理等函數將待查找輪廓的影像處理為二值影像。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mode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：輪廓檢索模式。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method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：輪廓的近似方法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/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傳回值的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contours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1600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傳回的是一組輪廓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每個輪廓都是由許多個點所組成的。舉例來說，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contours[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是第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個輪廓（索引從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開始），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contours[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][j]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是第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個輪廓內的第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j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733800"/>
            <a:ext cx="6705600" cy="285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傳回值的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contours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16002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傳回值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屬性是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list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list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的每個元素都是影像的輪廓，用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中的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ndarray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(contours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可以取得輪廓的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使用以下敘述，可以取得每個輪廓內點的個數：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print 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(contours[0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]))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print 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(contours[1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]))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60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print 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(contours[2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]))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184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80975" indent="-180975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傳回值的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contours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16002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使用以下敘述，可以取得每個輪廓內點的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shape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屬性：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print(contours[0].shape)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print(contours[1].shape)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print(contours[2].shape)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傳回值的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contours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16002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使用以下敘述，可以取得輪廓內第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個輪廓中實際點的位置屬性：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print (contours[0])    #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列印第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個輪廓中的像素點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contours[0]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對應著圖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中右圖左下角矩形輪廓的點，輸出結果如下：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[[[ 79270]]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[[ 79383]]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[[195383]]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[[195270]]]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傳回值的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hierarchy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16002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影像內的輪廓可能位於不同的位置。舉例來說，一個輪廓在另一個輪廓的內部。在這種情況下，我們將外部的輪廓稱為父輪廓，內部的輪廓稱為子輪廓。按照上述關係分類，一幅影像中所有輪廓之間就建立了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父子關係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/>
              <a:t>[Next</a:t>
            </a:r>
            <a:r>
              <a:rPr lang="zh-TW" altLang="zh-TW" sz="3200" dirty="0" smtClean="0"/>
              <a:t>，</a:t>
            </a:r>
            <a:r>
              <a:rPr lang="en-US" altLang="zh-TW" sz="3200" dirty="0" smtClean="0"/>
              <a:t>Previous</a:t>
            </a:r>
            <a:r>
              <a:rPr lang="zh-TW" altLang="zh-TW" sz="3200" dirty="0" smtClean="0"/>
              <a:t>，</a:t>
            </a:r>
            <a:r>
              <a:rPr lang="en-US" altLang="zh-TW" sz="3200" dirty="0" err="1" smtClean="0"/>
              <a:t>First_Child</a:t>
            </a:r>
            <a:r>
              <a:rPr lang="zh-TW" altLang="zh-TW" sz="3200" dirty="0" smtClean="0"/>
              <a:t>，</a:t>
            </a:r>
            <a:r>
              <a:rPr lang="en-US" altLang="zh-TW" sz="3200" dirty="0" smtClean="0"/>
              <a:t>Parent]</a:t>
            </a:r>
            <a:endParaRPr lang="zh-TW" altLang="zh-TW" sz="3200" dirty="0" smtClean="0"/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Canny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邊緣檢測的步驟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去噪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雜訊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會影響邊緣檢測的準確性，因此首先要將雜訊過濾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掉</a:t>
            </a:r>
            <a:endParaRPr lang="zh-TW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33400" indent="-533400">
              <a:buFont typeface="+mj-lt"/>
              <a:buAutoNum type="arabicPeriod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梯度的幅度與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方向</a:t>
            </a:r>
            <a:endParaRPr lang="zh-TW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33400" indent="-533400">
              <a:buFont typeface="+mj-lt"/>
              <a:buAutoNum type="arabicPeriod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非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極大值抑制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，適當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地讓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邊緣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變瘦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33400" indent="-533400">
              <a:buFont typeface="+mj-lt"/>
              <a:buAutoNum type="arabicPeriod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確定邊緣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雙設定值演算法確定最後的邊緣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傳回值的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hierarchy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1600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smtClean="0"/>
              <a:t>Next</a:t>
            </a:r>
            <a:r>
              <a:rPr lang="zh-TW" altLang="zh-TW" sz="3200" dirty="0" smtClean="0"/>
              <a:t>：後一個輪廓的索引編號。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smtClean="0"/>
              <a:t>Previous</a:t>
            </a:r>
            <a:r>
              <a:rPr lang="zh-TW" altLang="zh-TW" sz="3200" dirty="0" smtClean="0"/>
              <a:t>：前一個輪廓的索引編號。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err="1" smtClean="0"/>
              <a:t>First_Child</a:t>
            </a:r>
            <a:r>
              <a:rPr lang="zh-TW" altLang="zh-TW" sz="3200" dirty="0" smtClean="0"/>
              <a:t>：第</a:t>
            </a:r>
            <a:r>
              <a:rPr lang="en-US" altLang="zh-TW" sz="3200" dirty="0" smtClean="0"/>
              <a:t>1</a:t>
            </a:r>
            <a:r>
              <a:rPr lang="zh-TW" altLang="zh-TW" sz="3200" dirty="0" smtClean="0"/>
              <a:t>個子輪廓的索引編號。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US" altLang="zh-TW" sz="3200" dirty="0" smtClean="0"/>
              <a:t>Parent</a:t>
            </a:r>
            <a:r>
              <a:rPr lang="zh-TW" altLang="zh-TW" sz="3200" dirty="0" smtClean="0"/>
              <a:t>：父輪廓的索引編號。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參數的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mode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16002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itchFamily="34" charset="0"/>
              <a:buChar char="•"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cv2.RETR_EXTERNAL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：只檢測外輪廓。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cv2.RETR_LIST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：對檢測到的輪廓不建立等級關係。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cv2.RETR_CCOMP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：檢索所有輪廓並將它們組織成兩級層次結構。上面的一層為外邊界，下面的一層為內孔的邊界。如果內孔內還有一個連通物體，那麼這個物體的邊界仍然位於頂層。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cv2.RETR_TREE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：建立一個等級樹結構的輪廓</a:t>
            </a:r>
            <a:endParaRPr lang="zh-TW" altLang="zh-TW" sz="3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762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參數的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mode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248197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429000"/>
            <a:ext cx="133826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429000"/>
            <a:ext cx="922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1295400"/>
            <a:ext cx="249334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3352800"/>
            <a:ext cx="13096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3429000"/>
            <a:ext cx="13319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4114800"/>
            <a:ext cx="2514600" cy="204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6119813"/>
            <a:ext cx="12874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6045200"/>
            <a:ext cx="8921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5800" y="4191000"/>
            <a:ext cx="2286000" cy="187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6089650"/>
            <a:ext cx="8556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95800" y="6089650"/>
            <a:ext cx="12874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762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參數的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method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81000" y="1600200"/>
            <a:ext cx="8534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cv2.CHAIN_APPROX_NONE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：儲存所有的輪廓點，相鄰兩個點的像素位置差不超過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，即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max(abs(</a:t>
            </a:r>
            <a:r>
              <a:rPr lang="en-US" altLang="zh-TW" sz="3000" i="1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en-US" altLang="zh-TW" sz="3000" baseline="-250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3000" i="1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en-US" altLang="zh-TW" sz="3000" baseline="-250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abs(</a:t>
            </a:r>
            <a:r>
              <a:rPr lang="en-US" altLang="zh-TW" sz="3000" i="1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en-US" altLang="zh-TW" sz="3000" baseline="-250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3000" i="1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en-US" altLang="zh-TW" sz="3000" baseline="-250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))=1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cv2.CHAIN_APPROX_SIMPLE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：壓縮水平方向、垂直方向、對角線方向的元素，只保留該方向的終點座標。舉例來說，在極端的情況下，一個矩形只需要用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個點來儲存輪廓資訊。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cv2.CHAIN_APPROX_TC89_L1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：使用</a:t>
            </a:r>
            <a:r>
              <a:rPr lang="en-US" altLang="zh-TW" sz="3000" dirty="0" err="1" smtClean="0">
                <a:latin typeface="微軟正黑體" pitchFamily="34" charset="-120"/>
                <a:ea typeface="微軟正黑體" pitchFamily="34" charset="-120"/>
              </a:rPr>
              <a:t>teh-Chinl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 chain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近似演算法的一種風格。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cv2.CHAIN_APPROX_TC89_KCOS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：使用</a:t>
            </a:r>
            <a:r>
              <a:rPr lang="en-US" altLang="zh-TW" sz="3000" dirty="0" err="1" smtClean="0">
                <a:latin typeface="微軟正黑體" pitchFamily="34" charset="-120"/>
                <a:ea typeface="微軟正黑體" pitchFamily="34" charset="-120"/>
              </a:rPr>
              <a:t>teh-Chinl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 chain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近似演算法的一種風格。</a:t>
            </a:r>
            <a:endParaRPr lang="zh-TW" altLang="zh-TW" sz="3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影像輪廓繪製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image=cv2.drawContours(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image,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contours,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contourIdx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color[,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thickness[,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lineType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hierarchy[,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maxLevel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offset]]]]]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影像輪廓繪製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：待繪製輪廓的影像。需要注意，函數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cv2.drawContours()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會在影像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上直接繪製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輪廓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：需要繪製的輪廓。該參數的類型與函數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cv2.findContours()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的輸出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contours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相同，都是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list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contourIdx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：告訴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cv2.drawContours()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要繪製某一條輪廓還是全部輪廓。如果該參數是一個整數或為零，則表示繪製對應索引號的輪廓；如果該值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則表示繪製全部輪廓。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影像輪廓繪製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color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：繪製的顏色，用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BGR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格式表示。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Thickness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：如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將該值設定為“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”，則表示要繪製實心輪廓。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lineType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：繪製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輪廓時所用的線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型</a:t>
            </a:r>
            <a:endParaRPr lang="zh-TW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hierarchy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：對應函數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cv2.findContours()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所輸出的層次資訊。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maxLevel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：控制所繪製的輪廓層次的深度。如果值為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，表示僅繪製第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層的輪廓；如果值為其他的非零正數，表示繪製最高層及以下的相同數量層級的輪廓。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offset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：偏移參數。該參數使輪廓偏移到不同的位置展示出來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moments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算出黑白圖像的面積，即為算出這個圖像第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moment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33600"/>
            <a:ext cx="21209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133600"/>
            <a:ext cx="1778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971800"/>
            <a:ext cx="798262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moments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由特定的數學公式算出來的值，稱之為「矩」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不同的數學公式，算出不同的值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大小、位置、角度、形狀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等值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moment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影像有兩個座標值，需要兩個變數，因此其第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moment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由於影像為離散的點，非連續的實數，因此影像的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moment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為求和：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矩特徵被廣泛地應用在模式識別、影像識別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048000"/>
            <a:ext cx="2057400" cy="4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038600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399" y="5029199"/>
            <a:ext cx="3557971" cy="33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影像輪廓的矩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cv2.moments( array[,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binaryImage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：可以是點集，也可以是灰階影像或二值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是點集時，函數會把這些點集當成輪廓中的頂點，把整個點集作為一條輪廓，而非把它們當成獨立的點來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看待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binaryImage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：該參數為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內所有的非零值都被處理為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。該參數僅在參數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為影像時有效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去噪：使用高斯濾波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邊緣非常容易受到雜訊的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干擾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避免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檢測到錯誤的邊緣資訊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，需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進行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濾波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以去除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雜訊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濾波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一些紋理較弱的非邊緣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區域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獲得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更準確的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邊緣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採用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高斯濾波去除影像中的雜訊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影像輪廓的矩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兩個輪廓的矩一致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，這兩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個輪廓就是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一致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不管它們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出現的位置，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cv2.moments()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m00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矩判斷其面積是否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一致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更高階的特徵會隨著位置的變化而發生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變化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-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引用中心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減去平均值而取得平移不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還會考慮經過縮放後大小不一致的物件的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一致性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-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歸一化中心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除以物體總尺寸而獲得縮放不變性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影像輪廓的常用值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面積：</a:t>
            </a:r>
            <a:r>
              <a:rPr lang="en-US" altLang="zh-TW" sz="3200" dirty="0" err="1" smtClean="0"/>
              <a:t>retval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=cv2.contourArea(contour [, oriented] </a:t>
            </a:r>
            <a:r>
              <a:rPr lang="en-US" altLang="zh-TW" sz="3200" dirty="0" smtClean="0"/>
              <a:t>))</a:t>
            </a:r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長度：</a:t>
            </a:r>
            <a:r>
              <a:rPr lang="en-US" altLang="zh-TW" sz="3200" dirty="0" err="1" smtClean="0"/>
              <a:t>retval</a:t>
            </a:r>
            <a:r>
              <a:rPr lang="en-US" altLang="zh-TW" sz="3200" dirty="0" smtClean="0"/>
              <a:t> = cv2.arcLength( curve, closed )</a:t>
            </a:r>
            <a:endParaRPr lang="zh-TW" altLang="zh-TW" sz="3200" dirty="0" smtClean="0"/>
          </a:p>
          <a:p>
            <a:endParaRPr lang="zh-TW" altLang="zh-TW" sz="3200" dirty="0"/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影像輪廓的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Hu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矩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Hu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矩是歸一化中心矩的線性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組合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在影像旋轉、縮放、平移等操作後，仍能保持矩的不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經常會使用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Hu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距來識別影像的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特徵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cv2.HuMoments()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可以獲得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Hu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cv2.moments()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函數的傳回值作為參數，傳回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Hu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矩值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常用運算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相似度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矩形外包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最小包圍矩形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最小包圍圓形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最佳擬合橢園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最佳擬合直線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最小包圍三角形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逼近多邊形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Convex/Hull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764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逼近多邊形是輪廓的高度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近似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希望使用一個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多邊形來簡化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Convex|Hull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跟逼近多邊形很像，只不過它是物體最外層的“凸”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多邊形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Convex|Hull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指的是完全包含原有輪廓，並且僅由輪廓上的點所組成的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多邊形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每一處都是凸的，即在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Convex|Hull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內連接任意兩點的直線都在凸包的內部。在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Convex|Hull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內，任意連續三個點的內角小於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180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°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Convex/Hull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6" name="图片 106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2362200" y="2133600"/>
            <a:ext cx="4572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Convex/Hull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常用幾何學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764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Convex|Hull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與輪廓之間的部分，稱為凸缺陷。在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中使用函數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cv2.convexityDefects()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取得凸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缺陷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cv2.isContourConvex</a:t>
            </a:r>
            <a:r>
              <a:rPr lang="en-US" altLang="zh-TW" sz="3200" dirty="0" smtClean="0"/>
              <a:t>( contour </a:t>
            </a:r>
            <a:r>
              <a:rPr lang="en-US" altLang="zh-TW" sz="3200" dirty="0" smtClean="0"/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檢查輪廓是否為凸的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cv2.pointPolygonTest</a:t>
            </a:r>
            <a:r>
              <a:rPr lang="zh-TW" altLang="en-US" sz="3200" dirty="0" smtClean="0"/>
              <a:t>檢查點到輪廓的距離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形狀場景演算法比較輪廓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764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cv2.createShapeContextDistanceExtractor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cv2.createHausdorffDistanceExtractor()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輪廓</a:t>
            </a:r>
            <a:r>
              <a:rPr lang="zh-TW" altLang="en-US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特徵值的計算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764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寬比</a:t>
            </a:r>
            <a:r>
              <a:rPr lang="zh-CN" altLang="zh-TW" sz="3200" dirty="0" smtClean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寬度（</a:t>
            </a:r>
            <a:r>
              <a:rPr lang="zh-CN" altLang="zh-TW" sz="3200" dirty="0" smtClean="0">
                <a:latin typeface="微軟正黑體" pitchFamily="34" charset="-120"/>
                <a:ea typeface="微軟正黑體" pitchFamily="34" charset="-120"/>
              </a:rPr>
              <a:t>Width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CN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高度（</a:t>
            </a:r>
            <a:r>
              <a:rPr lang="zh-CN" altLang="zh-TW" sz="3200" dirty="0" smtClean="0">
                <a:latin typeface="微軟正黑體" pitchFamily="34" charset="-120"/>
                <a:ea typeface="微軟正黑體" pitchFamily="34" charset="-120"/>
              </a:rPr>
              <a:t>Height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Extend =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Solidity =</a:t>
            </a:r>
          </a:p>
          <a:p>
            <a:pPr marL="271463" indent="-271463"/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相等直徑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/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209800"/>
            <a:ext cx="2268537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124200"/>
            <a:ext cx="22891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4038600"/>
            <a:ext cx="184308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輪廓</a:t>
            </a:r>
            <a:r>
              <a:rPr lang="zh-TW" altLang="en-US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特徵值的計算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764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x,y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),(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MA,ma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),angle = cv2.fitEllipse(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式中幾個傳回值的意義如下：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x,y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：橢圓的中心點。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MA,ma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：橢圓水平方向軸和垂直方向軸的長度。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：橢圓的旋轉角度。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去噪：使用高斯濾波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288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濾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波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過程中，我們透過濾波器對像素點周圍的像素計算加權平均值，取得最後濾波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對於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高斯濾波器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，越臨近中心的點，權重越大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輪廓的遮罩及其像素點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764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取得某物件的遮罩影像及其對應的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cv2.drawContours()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的輪廓寬度參數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thickness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設定為“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輪廓（實心、空心）的像素點位置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輪廓顏色的極大極小值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3716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cv2.minMaxLoc()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，在物件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內尋找最大值、最小值及其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min_val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max_val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min_loc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max_loc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cv2.minMaxLoc(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imgray,mask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mask)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min_val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：最小值。</a:t>
            </a: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max_val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：最大值。</a:t>
            </a: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min_loc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：最小值的位置。</a:t>
            </a: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max_loc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：最大值的位置。</a:t>
            </a: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參數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如下：</a:t>
            </a: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imgray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：單通道影像。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遮罩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14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輪廓顏色的平均顏色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/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灰度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371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mean_val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cv2.mean(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im,mask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mask)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傳回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mean_val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，表示傳回的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平均值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參數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如下：</a:t>
            </a: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：原影像。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：遮罩。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輪廓的端點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65055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leftmost =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[:,:,0].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argmin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()][0])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rightmost =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[:,:,0].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argmax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()][0])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topmost =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[:,:,1].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argmin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()][0])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bottommost =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[:,:,1].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argmax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()][0])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9718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</a:t>
            </a:r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Histogram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65055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將圖形由像素轉為數值的分佈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軸為影像的灰階值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(0-255)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軸為這個值出現的次數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視影像大小而定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將這個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形成的空間畫出來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242053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828800"/>
            <a:ext cx="491130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810000"/>
            <a:ext cx="6934200" cy="278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" name="图片 1122" descr="说明: https://cdn.cambridgeincolour.com/images/tutorials/hist_tonalrange2.jp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2133600" y="1447800"/>
            <a:ext cx="4953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1123" descr="说明: https://cdn.cambridgeincolour.com/images/tutorials/hist_tonalrange_hist3b.png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0634" r="20500"/>
          <a:stretch>
            <a:fillRect/>
          </a:stretch>
        </p:blipFill>
        <p:spPr>
          <a:xfrm>
            <a:off x="3156858" y="4114800"/>
            <a:ext cx="2879725" cy="128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2286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使用頻率的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242053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600200"/>
            <a:ext cx="535919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581400"/>
            <a:ext cx="747414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09600" y="304800"/>
            <a:ext cx="8534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顏色分佈不平均的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31073" name="Group 4222"/>
          <p:cNvGrpSpPr>
            <a:grpSpLocks/>
          </p:cNvGrpSpPr>
          <p:nvPr/>
        </p:nvGrpSpPr>
        <p:grpSpPr bwMode="auto">
          <a:xfrm>
            <a:off x="990600" y="1600200"/>
            <a:ext cx="7162800" cy="4800600"/>
            <a:chOff x="2440" y="1588"/>
            <a:chExt cx="6010" cy="4120"/>
          </a:xfrm>
        </p:grpSpPr>
        <p:pic>
          <p:nvPicPr>
            <p:cNvPr id="1152" name="图片 111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0" y="1588"/>
              <a:ext cx="3010" cy="4120"/>
            </a:xfrm>
            <a:prstGeom prst="rect">
              <a:avLst/>
            </a:prstGeom>
            <a:noFill/>
          </p:spPr>
        </p:pic>
        <p:pic>
          <p:nvPicPr>
            <p:cNvPr id="1153" name="图片 111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12" y="3036"/>
              <a:ext cx="2938" cy="1192"/>
            </a:xfrm>
            <a:prstGeom prst="rect">
              <a:avLst/>
            </a:prstGeom>
            <a:noFill/>
          </p:spPr>
        </p:pic>
        <p:pic>
          <p:nvPicPr>
            <p:cNvPr id="1154" name="图片 1118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12" y="1918"/>
              <a:ext cx="2927" cy="1188"/>
            </a:xfrm>
            <a:prstGeom prst="rect">
              <a:avLst/>
            </a:prstGeom>
            <a:noFill/>
          </p:spPr>
        </p:pic>
        <p:pic>
          <p:nvPicPr>
            <p:cNvPr id="1155" name="图片 1119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12" y="4224"/>
              <a:ext cx="2938" cy="11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去噪：使用高斯濾波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856780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191000"/>
            <a:ext cx="4876800" cy="252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的顏色區間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28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BINS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：有時不需要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個值，而是做成範圍，例如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0-15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為一個範圍，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16-31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為第二個範圍，依此類推，因此一個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0-255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的灰階值，就會變成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個範圍，用範圍取代真的灰階值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RANGE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：要統計的灰階範圍，一般是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DIMS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：要統計的種類，灰階只有「強度」，因此這個值為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的顏色區間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6553200" cy="224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191000"/>
            <a:ext cx="67347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繪製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28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最簡單的方式：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plt.hist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hist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cv2.calcHist( images, channels, mask,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histSize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ranges, accumulate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hist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：傳回的統計長條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：原始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影像起來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channels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：指定通道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編號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：遮罩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，用來算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roi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histSize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ranges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：即像素值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灰階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0, 255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accumulate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：累計（累積、覆蓋）標識</a:t>
            </a:r>
          </a:p>
          <a:p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 Equalization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28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灰階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histogram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就是影像像素點強度的分佈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如果暗點較多，圖形集中在前半部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如果亮點較多，圖形集中在後半部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如果圖形色彩均衡，則平均分佈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調整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histogram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的分佈來調整圖形的明暗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大部分的圖形處理軟體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photoshop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的基本功能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cv2.equalizeHist(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Histogram Equalization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324600" cy="289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4648200"/>
            <a:ext cx="44531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9718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影像的傅立葉轉換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影像處理大部分在空間域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28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空間域處理是直接對影像內的像素進行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分為灰階轉換和空間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灰階轉換是對影像內的單一像素進行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例如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調節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對比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門檻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空間濾波有關影像品質的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改變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，如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平滑處理</a:t>
            </a:r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影像處理也存在頻率域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28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先將影像轉換到頻率域，然後在頻率域對影像進行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再透過反轉換將影像從頻率域轉換到空間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傅立葉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轉換將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影像從空間域轉換到頻率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進行專門適合於頻率域的處理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逆傅立葉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轉換將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頻率域資訊轉換到空間域</a:t>
            </a:r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以八寶冰棒製作為例子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24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每隔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分鐘放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塊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冰糖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每隔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分鐘放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粒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紅豆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每隔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分鐘放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粒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綠豆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每隔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分鐘放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塊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番茄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每隔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分鐘放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杯純淨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86410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以八寶冰棒製作為例子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84808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去噪：使用高斯濾波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1524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高斯濾波器（高斯核心）並不是固定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濾波器的大小也是可變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971800"/>
            <a:ext cx="63711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轉換到頻率域之後的圖形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7696200" cy="453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810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連續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)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也可以進行轉換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19209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19200" y="3810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連續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)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也可以進行轉換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5" name="图片 119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990600" y="1981200"/>
            <a:ext cx="73152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傅立葉轉換說明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8288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任何週期函數都可以表示為不同頻率的正弦函數和的形式</a:t>
            </a:r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傅立葉轉換說明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3400" y="1828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 = 3*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(0.8*x) + 7*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(0.5*x) + 2*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(0.2*x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y1 = 3*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(0.8*x)		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y2 = 7*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(0.5*x)		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y3 = 2*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(0.2*x)		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傅立葉轉換說明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6" name="图片 1195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9749" b="4428"/>
          <a:stretch>
            <a:fillRect/>
          </a:stretch>
        </p:blipFill>
        <p:spPr>
          <a:xfrm>
            <a:off x="838200" y="1752600"/>
            <a:ext cx="7315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傅立葉轉換說明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14400" y="14478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水平座標是頻率，垂直座標是振幅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图片 1196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914400" y="2514600"/>
            <a:ext cx="71628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存在相位差的傅立葉轉換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5800" y="1571685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存在時間差的空間域，在頻域中就是相位差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 = 3*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(0.8*x) + 7*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(0.5*x+2) + 2*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(0.2*x+3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y1 = 3*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(0.8*x)		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y2 = 7*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(0.5*x+2)		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y3 = 2*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np.sin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(0.2*x+3)		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存在相位差的傅立葉轉換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6" name="图片 119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9853"/>
          <a:stretch>
            <a:fillRect/>
          </a:stretch>
        </p:blipFill>
        <p:spPr>
          <a:xfrm>
            <a:off x="1143000" y="1905000"/>
            <a:ext cx="70104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存在相位差的傅立葉轉換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水平座標看成開始時間，則組成函數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的三個正弦函數並不都是從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時刻開始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的它們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之間存在時間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直接使用沒有時間差的函數，則無法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組成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所要表示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的函數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相差是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傅立葉轉換中非常重要的條件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429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計算梯度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8288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梯度的方向與邊緣的方向是垂直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緣檢測運算元傳回水平方向的</a:t>
            </a:r>
            <a:r>
              <a:rPr lang="en-US" altLang="zh-TW" sz="3600" i="1" dirty="0" err="1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en-US" altLang="zh-TW" sz="3600" i="1" baseline="-25000" dirty="0" err="1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和垂直方向的</a:t>
            </a:r>
            <a:r>
              <a:rPr lang="en-US" altLang="zh-TW" sz="3600" i="1" dirty="0" err="1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en-US" altLang="zh-TW" sz="3600" i="1" baseline="-25000" dirty="0" err="1" smtClean="0">
                <a:latin typeface="微軟正黑體" pitchFamily="34" charset="-120"/>
                <a:ea typeface="微軟正黑體" pitchFamily="34" charset="-120"/>
              </a:rPr>
              <a:t>y</a:t>
            </a:r>
            <a:endParaRPr lang="en-US" altLang="zh-TW" sz="3600" i="1" baseline="-25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設定值為水平（左、右）、垂直（上、下）、對角線（右上、左上、左下、右下）等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個不同的方向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影像處理的傅立葉轉換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將影像分解為正弦分量和餘弦分量兩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部分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將影像從空間域轉換到頻率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域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頻域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經過傅立葉轉換後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其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頻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域值是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複數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結果需要使用實數影像（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real 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）加虛數影像（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complex 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或稱之為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幅度影像（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magnitude 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）加相位影像（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phase image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影像處理的傅立葉轉換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幅度影像包含了原影像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中所需的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大部分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通常僅使用幅度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頻域內對影像進行處理，再透過逆傅立葉轉換獲得修改後的空域影像，就必須同時保留幅度影像和相位影像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影像處理的傅立葉轉換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傅立葉轉換後，我們會獲得影像中的低頻和高頻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低頻資訊對應影像內變化緩慢的灰階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高頻資訊對應影像內變化越來越快的灰階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由灰階的尖銳過渡造成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影像處理的傅立葉轉換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草原上的一頭獅子，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低頻資訊就對應著廣袤的顏色趨於一致的草原等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細節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高頻資訊則對應著獅子的輪廓等各種邊緣及雜訊資訊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971800"/>
            <a:ext cx="6324600" cy="36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傅立葉轉換的常見應用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將影像從空域轉換到頻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在頻域內實現對影像內特定物件的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過處理的頻域影像進行逆傅立葉轉換獲得空域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影像增強、影像去噪、邊緣檢測、特徵分析、影像壓縮和加密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Numpy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實作傅立葉轉換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0574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傳回值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 numpy.fft.fft2(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原始影像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原始影像是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灰階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傳回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值是一個複數陣列（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complex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ndarray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對影像進行傅立葉轉換後，獲得的是一個複數陣列。為了顯示為影像，需要將它們的值調整到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的灰階空間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像素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新值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=20*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np.log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(np.abs(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頻譜值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Numpy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實作傅立葉轉換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影像頻譜中的零頻率分量位於頻譜影像（頻域影像）的左上角，為了便於觀察，通常會使用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numpy.fft.fftshift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函數將零頻率成分移動到頻域影像的中心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6934200" cy="278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Numpy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實作逆傅立葉轉換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需要先使用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numpy.fft.ifftshift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函數將零頻率分量移到原來的位置，再進行逆傅立葉轉換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83297" name="组合 1"/>
          <p:cNvGrpSpPr>
            <a:grpSpLocks noChangeAspect="1"/>
          </p:cNvGrpSpPr>
          <p:nvPr/>
        </p:nvGrpSpPr>
        <p:grpSpPr bwMode="auto">
          <a:xfrm>
            <a:off x="533400" y="3200400"/>
            <a:ext cx="7915835" cy="3048000"/>
            <a:chOff x="0" y="0"/>
            <a:chExt cx="55601" cy="21431"/>
          </a:xfrm>
        </p:grpSpPr>
        <p:grpSp>
          <p:nvGrpSpPr>
            <p:cNvPr id="1167" name="组合 1167"/>
            <p:cNvGrpSpPr>
              <a:grpSpLocks/>
            </p:cNvGrpSpPr>
            <p:nvPr/>
          </p:nvGrpSpPr>
          <p:grpSpPr bwMode="auto">
            <a:xfrm>
              <a:off x="34741" y="0"/>
              <a:ext cx="20860" cy="21431"/>
              <a:chOff x="34741" y="0"/>
              <a:chExt cx="20859" cy="21431"/>
            </a:xfrm>
          </p:grpSpPr>
          <p:sp>
            <p:nvSpPr>
              <p:cNvPr id="1168" name="矩形 1168"/>
              <p:cNvSpPr>
                <a:spLocks noChangeArrowheads="1"/>
              </p:cNvSpPr>
              <p:nvPr/>
            </p:nvSpPr>
            <p:spPr bwMode="auto">
              <a:xfrm>
                <a:off x="34741" y="0"/>
                <a:ext cx="20860" cy="21431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4285F4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69" name="矩形 1169"/>
              <p:cNvSpPr>
                <a:spLocks noChangeArrowheads="1"/>
              </p:cNvSpPr>
              <p:nvPr/>
            </p:nvSpPr>
            <p:spPr bwMode="auto">
              <a:xfrm>
                <a:off x="34931" y="285"/>
                <a:ext cx="4144" cy="3824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170" name="组合 1170"/>
            <p:cNvGrpSpPr>
              <a:grpSpLocks/>
            </p:cNvGrpSpPr>
            <p:nvPr/>
          </p:nvGrpSpPr>
          <p:grpSpPr bwMode="auto">
            <a:xfrm>
              <a:off x="0" y="0"/>
              <a:ext cx="20859" cy="21431"/>
              <a:chOff x="0" y="0"/>
              <a:chExt cx="20859" cy="21431"/>
            </a:xfrm>
          </p:grpSpPr>
          <p:sp>
            <p:nvSpPr>
              <p:cNvPr id="1171" name="矩形 117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859" cy="21431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4285F4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72" name="矩形 1172"/>
              <p:cNvSpPr>
                <a:spLocks noChangeArrowheads="1"/>
              </p:cNvSpPr>
              <p:nvPr/>
            </p:nvSpPr>
            <p:spPr bwMode="auto">
              <a:xfrm>
                <a:off x="8358" y="8803"/>
                <a:ext cx="4143" cy="3824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173" name="右箭头 1173"/>
            <p:cNvSpPr>
              <a:spLocks noChangeArrowheads="1"/>
            </p:cNvSpPr>
            <p:nvPr/>
          </p:nvSpPr>
          <p:spPr bwMode="auto">
            <a:xfrm>
              <a:off x="23847" y="8763"/>
              <a:ext cx="7906" cy="3823"/>
            </a:xfrm>
            <a:prstGeom prst="rightArrow">
              <a:avLst>
                <a:gd name="adj1" fmla="val 50000"/>
                <a:gd name="adj2" fmla="val 50006"/>
              </a:avLst>
            </a:prstGeom>
            <a:solidFill>
              <a:srgbClr val="000000"/>
            </a:solidFill>
            <a:ln w="254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Numpy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實作傅立葉轉換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233473" name="Rectangle 1"/>
          <p:cNvSpPr>
            <a:spLocks noChangeArrowheads="1"/>
          </p:cNvSpPr>
          <p:nvPr/>
        </p:nvSpPr>
        <p:spPr bwMode="auto">
          <a:xfrm>
            <a:off x="152400" y="1492122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numpy.fft.ifft2()</a:t>
            </a: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函數可以實現逆傅立葉轉換，傳回空域複數陣列。它是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numpy.fft.fft2()</a:t>
            </a: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的逆函數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Courier New" pitchFamily="49" charset="0"/>
              </a:rPr>
              <a:t>傳回值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Courier New" pitchFamily="49" charset="0"/>
              </a:rPr>
              <a:t>=numpy.fft.ifft2(</a:t>
            </a: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Courier New" pitchFamily="49" charset="0"/>
              </a:rPr>
              <a:t>頻域資料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Courier New" pitchFamily="49" charset="0"/>
              </a:rPr>
              <a:t>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函數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numpy.fft.ifft2()</a:t>
            </a: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的傳回值仍舊是一個複數陣列（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complex </a:t>
            </a:r>
            <a:r>
              <a:rPr kumimoji="1" lang="en-US" altLang="zh-TW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ndarray</a:t>
            </a: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）。</a:t>
            </a: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逆傅立葉轉換獲得的空域資訊是複數陣列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58775" indent="-3587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需要將該資訊調整至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[0, 255]</a:t>
            </a: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灰階空間內使用的公式為</a:t>
            </a:r>
            <a:r>
              <a: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iimg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np.abs(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逆傅立葉轉換結果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高通濾波及低通濾波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233473" name="Rectangle 1"/>
          <p:cNvSpPr>
            <a:spLocks noChangeArrowheads="1"/>
          </p:cNvSpPr>
          <p:nvPr/>
        </p:nvSpPr>
        <p:spPr bwMode="auto">
          <a:xfrm>
            <a:off x="381000" y="1348800"/>
            <a:ext cx="85344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8775" lvl="0" indent="-3587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影像內，同時存在著高頻訊號和低頻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lvl="0" indent="-3587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低頻訊號對應影像內變化緩慢的灰階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lvl="0" indent="-3587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高頻訊號對應影像內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變化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快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的灰階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lvl="0" indent="-3587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允許低頻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的濾波器稱為低通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lvl="0" indent="-3587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低通濾波器使高頻訊號衰減而對低頻訊號放行，會使影像變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模糊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lvl="0" indent="-3587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允許高頻訊號透過的濾波器稱為高通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lvl="0" indent="-3587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高通濾波器使低頻訊號衰減而讓高頻訊號透過，將增強影像中尖銳的細節，但是會導致影像的比較度降低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lvl="0" indent="-3587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4306</Words>
  <Application>Microsoft Office PowerPoint</Application>
  <PresentationFormat>如螢幕大小 (4:3)</PresentationFormat>
  <Paragraphs>518</Paragraphs>
  <Slides>101</Slides>
  <Notes>100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101</vt:i4>
      </vt:variant>
    </vt:vector>
  </HeadingPairs>
  <TitlesOfParts>
    <vt:vector size="102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2020-09-23T10:07:39Z</dcterms:modified>
</cp:coreProperties>
</file>