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66"/>
  </p:notesMasterIdLst>
  <p:sldIdLst>
    <p:sldId id="256" r:id="rId3"/>
    <p:sldId id="259" r:id="rId4"/>
    <p:sldId id="289" r:id="rId5"/>
    <p:sldId id="290" r:id="rId6"/>
    <p:sldId id="260" r:id="rId7"/>
    <p:sldId id="291" r:id="rId8"/>
    <p:sldId id="261" r:id="rId9"/>
    <p:sldId id="262" r:id="rId10"/>
    <p:sldId id="277" r:id="rId11"/>
    <p:sldId id="263" r:id="rId12"/>
    <p:sldId id="264" r:id="rId13"/>
    <p:sldId id="278" r:id="rId14"/>
    <p:sldId id="292" r:id="rId15"/>
    <p:sldId id="29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1" r:id="rId26"/>
    <p:sldId id="282" r:id="rId27"/>
    <p:sldId id="285" r:id="rId28"/>
    <p:sldId id="288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3" r:id="rId64"/>
    <p:sldId id="334" r:id="rId65"/>
  </p:sldIdLst>
  <p:sldSz cx="9144000" cy="5143500" type="screen16x9"/>
  <p:notesSz cx="6858000" cy="9144000"/>
  <p:embeddedFontLst>
    <p:embeddedFont>
      <p:font typeface="Helvetica Neue" charset="0"/>
      <p:regular r:id="rId67"/>
      <p:bold r:id="rId68"/>
      <p:italic r:id="rId69"/>
      <p:boldItalic r:id="rId70"/>
    </p:embeddedFont>
    <p:embeddedFont>
      <p:font typeface="Gill Sans" charset="0"/>
      <p:regular r:id="rId71"/>
      <p:bold r:id="rId72"/>
    </p:embeddedFont>
    <p:embeddedFont>
      <p:font typeface="Helvetica Neue Light" charset="0"/>
      <p:regular r:id="rId73"/>
      <p:bold r:id="rId74"/>
      <p:italic r:id="rId75"/>
      <p:boldItalic r:id="rId76"/>
    </p:embeddedFont>
    <p:embeddedFont>
      <p:font typeface="Consolas" pitchFamily="49" charset="0"/>
      <p:regular r:id="rId77"/>
      <p:bold r:id="rId78"/>
      <p:italic r:id="rId79"/>
      <p:boldItalic r:id="rId80"/>
    </p:embeddedFont>
    <p:embeddedFont>
      <p:font typeface="Merriweather Sans" charset="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982D9C-ACF8-4ADE-92DF-B2A1BFCCCC5C}">
  <a:tblStyle styleId="{01982D9C-ACF8-4ADE-92DF-B2A1BFCCCC5C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7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16.fntdata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a50f7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7ba50f76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8c65fcee1_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7ca740315_2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Docs\AI&#28436;&#35611;&#21450;&#35506;&#31243;\PyTorch%20Slides\&#26041;&#21521;&#23566;&#25976;.mp4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</a:t>
            </a: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For simplication, get rid of b</a:t>
            </a:r>
            <a:endParaRPr dirty="0"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248" name="Google Shape;248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rot="10800000" flipH="1">
            <a:off x="4755775" y="21161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5"/>
          <p:cNvCxnSpPr/>
          <p:nvPr/>
        </p:nvCxnSpPr>
        <p:spPr>
          <a:xfrm rot="10800000" flipH="1">
            <a:off x="4744625" y="31297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i="1" dirty="0" smtClean="0">
                <a:solidFill>
                  <a:srgbClr val="004C7F"/>
                </a:solidFill>
              </a:rPr>
              <a:t>Find the red line that all the ‘y’ distances are minimal</a:t>
            </a: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5576" y="2139702"/>
            <a:ext cx="4053511" cy="255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67544" y="1707654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measure?</a:t>
            </a:r>
            <a:b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" sz="3000" i="1" dirty="0" smtClean="0">
                <a:solidFill>
                  <a:srgbClr val="004C7F"/>
                </a:solidFill>
              </a:rPr>
              <a:t>We need a way to find if the line fits all the points</a:t>
            </a:r>
            <a:br>
              <a:rPr lang="en" sz="3000" i="1" dirty="0" smtClean="0">
                <a:solidFill>
                  <a:srgbClr val="004C7F"/>
                </a:solidFill>
              </a:rPr>
            </a:br>
            <a:r>
              <a:rPr lang="en" sz="3000" i="1" dirty="0" smtClean="0">
                <a:solidFill>
                  <a:srgbClr val="004C7F"/>
                </a:solidFill>
              </a:rPr>
              <a:t/>
            </a:r>
            <a:br>
              <a:rPr lang="en" sz="3000" i="1" dirty="0" smtClean="0">
                <a:solidFill>
                  <a:srgbClr val="004C7F"/>
                </a:solidFill>
              </a:rPr>
            </a:br>
            <a:r>
              <a:rPr lang="en" altLang="zh-TW" sz="3600" i="1" dirty="0" smtClean="0">
                <a:solidFill>
                  <a:srgbClr val="FF0000"/>
                </a:solidFill>
              </a:rPr>
              <a:t> The best way is to find the distances between points and the line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67544" y="843558"/>
            <a:ext cx="82809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measure?</a:t>
            </a:r>
            <a:b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91630"/>
            <a:ext cx="514816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3000" i="1" dirty="0" smtClean="0">
                <a:solidFill>
                  <a:srgbClr val="0070C0"/>
                </a:solidFill>
              </a:rPr>
              <a:t>Make it positive and easy to get derivation</a:t>
            </a:r>
            <a:endParaRPr sz="3000" i="1" dirty="0">
              <a:solidFill>
                <a:srgbClr val="0070C0"/>
              </a:solidFill>
            </a:endParaRPr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/>
                        <a:t>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59" name="Google Shape;25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792452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66" name="Google Shape;266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73" name="Google Shape;27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80" name="Google Shape;280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79" name="Google Shape;179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8194050" cy="21552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3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94" name="Google Shape;294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03" name="Google Shape;30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14" name="Google Shape;314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id="323" name="Google Shape;323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One dimension linear regression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635646"/>
            <a:ext cx="6591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Multi-dimension linear regression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563638"/>
            <a:ext cx="6572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275606"/>
            <a:ext cx="6867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707654"/>
            <a:ext cx="695151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547664" y="915566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</a:t>
            </a: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Descent</a:t>
            </a:r>
            <a:endParaRPr sz="5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779662"/>
            <a:ext cx="625423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507854"/>
            <a:ext cx="5881687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Math and computer approaches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/>
                <a:gridCol w="3132348"/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y = w * x  </a:t>
            </a:r>
            <a:r>
              <a:rPr lang="en-US" altLang="zh-TW" sz="2000" dirty="0" smtClean="0">
                <a:sym typeface="Wingdings" pitchFamily="2" charset="2"/>
              </a:rPr>
              <a:t> How do you know it is multiplication?</a:t>
            </a:r>
            <a:endParaRPr lang="en-US" altLang="zh-TW" sz="2000" dirty="0" smtClean="0"/>
          </a:p>
          <a:p>
            <a:r>
              <a:rPr lang="en-US" altLang="zh-TW" sz="2000" dirty="0" smtClean="0"/>
              <a:t>2 = w * 1 </a:t>
            </a:r>
            <a:r>
              <a:rPr lang="en-US" altLang="zh-TW" sz="2000" dirty="0" smtClean="0">
                <a:sym typeface="Wingdings" pitchFamily="2" charset="2"/>
              </a:rPr>
              <a:t> Use labeled value to predict</a:t>
            </a:r>
            <a:endParaRPr lang="en-US" altLang="zh-TW" sz="2000" dirty="0" smtClean="0"/>
          </a:p>
          <a:p>
            <a:r>
              <a:rPr lang="en-US" altLang="zh-TW" sz="2000" dirty="0" smtClean="0"/>
              <a:t>w = 2 </a:t>
            </a:r>
            <a:r>
              <a:rPr lang="en-US" altLang="zh-TW" sz="2000" dirty="0" smtClean="0">
                <a:sym typeface="Wingdings" pitchFamily="2" charset="2"/>
              </a:rPr>
              <a:t> This is math way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120" y="771550"/>
            <a:ext cx="3229899" cy="81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259632" y="1851670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/>
              <a:t>||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|| denotes a distance of a vector </a:t>
            </a:r>
            <a:r>
              <a:rPr lang="en-US" altLang="zh-TW" sz="2000" dirty="0" smtClean="0">
                <a:sym typeface="Wingdings" pitchFamily="2" charset="2"/>
              </a:rPr>
              <a:t> A scalar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sym typeface="Wingdings" pitchFamily="2" charset="2"/>
              </a:rPr>
              <a:t>Square value  means it is always positive.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sym typeface="Wingdings" pitchFamily="2" charset="2"/>
              </a:rPr>
              <a:t>a = </a:t>
            </a:r>
            <a:r>
              <a:rPr lang="en-US" altLang="zh-TW" sz="2000" dirty="0" err="1" smtClean="0">
                <a:sym typeface="Wingdings" pitchFamily="2" charset="2"/>
              </a:rPr>
              <a:t>wx</a:t>
            </a:r>
            <a:r>
              <a:rPr lang="en-US" altLang="zh-TW" sz="2000" dirty="0" smtClean="0">
                <a:sym typeface="Wingdings" pitchFamily="2" charset="2"/>
              </a:rPr>
              <a:t> + b  A function of weights and biases.</a:t>
            </a: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ym typeface="Wingdings" pitchFamily="2" charset="2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sym typeface="Wingdings" pitchFamily="2" charset="2"/>
              </a:rPr>
              <a:t>The reason that the cost function doesn’t’ use an ‘absolute’ function is for smoothness.  Easy to calculate derivatives.</a:t>
            </a:r>
          </a:p>
          <a:p>
            <a:pPr>
              <a:buFont typeface="Arial" pitchFamily="34" charset="0"/>
              <a:buChar char="•"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1635646"/>
            <a:ext cx="49629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2" y="3435846"/>
            <a:ext cx="58451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0192" y="1779662"/>
            <a:ext cx="168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2050" name="Picture 2" descr="C:\Users\joshhu\Desktop\main-qimg-0dbade2626f60dad3b8ae2007706c59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915566"/>
            <a:ext cx="5157986" cy="4129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131590"/>
            <a:ext cx="594809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95736" y="267494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two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6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491630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three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4320480" cy="39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n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1851670"/>
            <a:ext cx="4806950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Problem Attacker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3147814"/>
            <a:ext cx="360040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907704" y="120359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When there are no obvious MATH way to solve this problem, we switch to COMPUTER way.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Step by Step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915566"/>
            <a:ext cx="5472608" cy="29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475656" y="408391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two dimension space, there is </a:t>
            </a:r>
            <a:r>
              <a:rPr lang="en-US" altLang="zh-TW" b="1" dirty="0" smtClean="0">
                <a:solidFill>
                  <a:srgbClr val="FF0000"/>
                </a:solidFill>
              </a:rPr>
              <a:t>only ONE </a:t>
            </a:r>
            <a:r>
              <a:rPr lang="en-US" altLang="zh-TW" dirty="0" smtClean="0"/>
              <a:t>direction toward the bottom of global minimum, it is the tangent line direction.</a:t>
            </a:r>
            <a:endParaRPr lang="zh-TW" altLang="en-US" dirty="0"/>
          </a:p>
        </p:txBody>
      </p:sp>
      <p:pic>
        <p:nvPicPr>
          <p:cNvPr id="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120" y="336383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Find a point first </a:t>
            </a:r>
            <a:br>
              <a:rPr lang="en" dirty="0" smtClean="0"/>
            </a:br>
            <a:r>
              <a:rPr lang="en" dirty="0" smtClean="0"/>
              <a:t>Then find next point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3096344" cy="28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23728" y="415592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Find a random point first, and try to find the next point that goes down the fastest. Repeat this procedure until we reach the global minimum.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this?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/>
                <a:gridCol w="3132348"/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13.5724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1100" dirty="0" smtClean="0"/>
                        <a:t>10.23315</a:t>
                      </a:r>
                      <a:endParaRPr sz="11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22.5731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224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-15.7414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How do you know it is linear or not?</a:t>
            </a:r>
          </a:p>
          <a:p>
            <a:r>
              <a:rPr lang="en-US" altLang="zh-TW" sz="2000" dirty="0" smtClean="0"/>
              <a:t>How can you know there exists a solution to this?</a:t>
            </a:r>
          </a:p>
          <a:p>
            <a:r>
              <a:rPr lang="en-US" altLang="zh-TW" sz="2000" dirty="0" smtClean="0"/>
              <a:t>How can you know that some data are noise?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sp>
        <p:nvSpPr>
          <p:cNvPr id="9" name="文字方塊 8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n dimension space, there are </a:t>
            </a:r>
            <a:r>
              <a:rPr lang="en-US" altLang="zh-TW" b="1" dirty="0" smtClean="0">
                <a:solidFill>
                  <a:srgbClr val="FF0000"/>
                </a:solidFill>
              </a:rPr>
              <a:t>INFINITE</a:t>
            </a:r>
            <a:r>
              <a:rPr lang="en-US" altLang="zh-TW" dirty="0" smtClean="0"/>
              <a:t> directions toward the bottom of global minimum.</a:t>
            </a:r>
          </a:p>
          <a:p>
            <a:r>
              <a:rPr lang="en-US" altLang="zh-TW" b="1" dirty="0" smtClean="0"/>
              <a:t> WHICH DIRECTION TO GO DOWN TO BOTTOM THE FASTEST?</a:t>
            </a:r>
            <a:endParaRPr lang="zh-TW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9622"/>
            <a:ext cx="4427984" cy="252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8022" y="771550"/>
            <a:ext cx="4455978" cy="25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2160" y="3219822"/>
            <a:ext cx="2720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方向導數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79712" y="483518"/>
            <a:ext cx="5688632" cy="426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059582"/>
            <a:ext cx="5400600" cy="40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Tangent Plane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987574"/>
            <a:ext cx="4969421" cy="30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 a single point, there is </a:t>
            </a:r>
            <a:r>
              <a:rPr lang="en-US" altLang="zh-TW" b="1" dirty="0" smtClean="0">
                <a:solidFill>
                  <a:srgbClr val="FF0000"/>
                </a:solidFill>
              </a:rPr>
              <a:t>ONLY ONE </a:t>
            </a:r>
            <a:r>
              <a:rPr lang="en-US" altLang="zh-TW" dirty="0" smtClean="0"/>
              <a:t>plane tangent to the point. However there are </a:t>
            </a:r>
            <a:r>
              <a:rPr lang="en-US" altLang="zh-TW" b="1" dirty="0" smtClean="0">
                <a:solidFill>
                  <a:srgbClr val="FF0000"/>
                </a:solidFill>
              </a:rPr>
              <a:t>INFINITE</a:t>
            </a:r>
            <a:r>
              <a:rPr lang="en-US" altLang="zh-TW" dirty="0" smtClean="0"/>
              <a:t> lines tangent to that point on that only plane.. </a:t>
            </a:r>
          </a:p>
          <a:p>
            <a:r>
              <a:rPr lang="en-US" altLang="zh-TW" b="1" dirty="0" smtClean="0"/>
              <a:t>The tangent line that has the maximum slope is called GRADIENT.</a:t>
            </a:r>
            <a:endParaRPr lang="zh-TW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915566"/>
            <a:ext cx="25527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87574"/>
            <a:ext cx="347030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851670"/>
            <a:ext cx="314969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3344" y="2931790"/>
            <a:ext cx="24231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632" y="3867894"/>
            <a:ext cx="202595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0839" y="1923678"/>
            <a:ext cx="47431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Carefully choosing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779662"/>
            <a:ext cx="4257675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843558"/>
            <a:ext cx="29091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12290" name="Picture 2" descr="D:\Temp\SNAGHTMLbc25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347614"/>
            <a:ext cx="7696200" cy="298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Problem of Gradient Descent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2499742"/>
            <a:ext cx="727280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W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e need to compute the gradients 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in"/>
                <a:cs typeface="新細明體" pitchFamily="18" charset="-120"/>
              </a:rPr>
              <a:t>∇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Cx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 separately for each training input, 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x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, and then average them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When the number of training inputs is very large this can take a long time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5" y="1491630"/>
            <a:ext cx="2664297" cy="64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1404377"/>
            <a:ext cx="727280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Choose a small </a:t>
            </a:r>
            <a:r>
              <a:rPr kumimoji="1" lang="en-US" altLang="zh-TW" sz="160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m</a:t>
            </a: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number of training</a:t>
            </a:r>
            <a:r>
              <a:rPr kumimoji="1" lang="en-US" altLang="zh-TW" sz="16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inputs </a:t>
            </a:r>
            <a:r>
              <a:rPr kumimoji="1" lang="en-US" altLang="zh-TW" sz="16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 </a:t>
            </a:r>
            <a:r>
              <a:rPr kumimoji="1" lang="en-US" altLang="zh-TW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MINI BATCH</a:t>
            </a:r>
            <a:endParaRPr kumimoji="1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Calculate the gradient of the mini batch, which equals to the real gradient of all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When we have completed all the batches once, it’s called an </a:t>
            </a:r>
            <a:r>
              <a:rPr lang="en-US" altLang="zh-TW" sz="1600" b="1" dirty="0" smtClean="0">
                <a:solidFill>
                  <a:srgbClr val="FF0000"/>
                </a:solidFill>
                <a:latin typeface="+mn-lt"/>
              </a:rPr>
              <a:t>EPOCH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dirty="0" smtClean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After that we start a new epoch.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4011910"/>
            <a:ext cx="26987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11910"/>
            <a:ext cx="17700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419622"/>
            <a:ext cx="6173787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93" name="Google Shape;193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  <p:pic>
        <p:nvPicPr>
          <p:cNvPr id="196" name="Google Shape;196;p4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168" y="987574"/>
            <a:ext cx="2855385" cy="1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5616" y="1533442"/>
            <a:ext cx="48965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It is like political POLLING, easier to get small number of sample vs</a:t>
            </a:r>
            <a:r>
              <a:rPr kumimoji="1" lang="en-US" altLang="zh-TW" sz="1600" dirty="0" smtClean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. all samples</a:t>
            </a:r>
            <a:endParaRPr kumimoji="1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For MNIST, choose a mini-batch of size </a:t>
            </a:r>
            <a:r>
              <a:rPr lang="en-US" altLang="zh-TW" sz="1600" dirty="0" smtClean="0">
                <a:latin typeface="+mn-lt"/>
              </a:rPr>
              <a:t>100, </a:t>
            </a:r>
            <a:r>
              <a:rPr lang="en-US" altLang="zh-TW" sz="1600" dirty="0" smtClean="0">
                <a:latin typeface="+mn-lt"/>
              </a:rPr>
              <a:t>for 60000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The gradient of the mini batch is NOT perfect, but good enough to do SGD.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Only need </a:t>
            </a:r>
            <a:r>
              <a:rPr lang="en-US" altLang="zh-TW" sz="1600" dirty="0" smtClean="0">
                <a:latin typeface="+mn-lt"/>
              </a:rPr>
              <a:t>600 </a:t>
            </a:r>
            <a:r>
              <a:rPr lang="en-US" altLang="zh-TW" sz="1600" dirty="0" smtClean="0">
                <a:latin typeface="+mn-lt"/>
              </a:rPr>
              <a:t>times to get the true gradient.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SGD: Faster Converging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563638"/>
            <a:ext cx="6394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4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rot="10800000" flipH="1">
            <a:off x="2837900" y="25942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1"/>
          <p:cNvCxnSpPr/>
          <p:nvPr/>
        </p:nvCxnSpPr>
        <p:spPr>
          <a:xfrm rot="10800000" flipH="1">
            <a:off x="2881725" y="20604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1"/>
          <p:cNvCxnSpPr/>
          <p:nvPr/>
        </p:nvCxnSpPr>
        <p:spPr>
          <a:xfrm rot="10800000" flipH="1">
            <a:off x="2870575" y="30740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lang="en" sz="3000" b="1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91" name="Google Shape;191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01" name="Google Shape;201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10" name="Google Shape;210;p4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id="213" name="Google Shape;213;p44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44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0" name="Google Shape;220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35" name="Google Shape;235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Draw a line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43" name="Google Shape;24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4427984" y="4803998"/>
            <a:ext cx="4716016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54" name="Google Shape;254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id="257" name="Google Shape;257;p4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49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" name="Google Shape;26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</a:t>
            </a:r>
            <a:r>
              <a:rPr lang="en" dirty="0" smtClean="0"/>
              <a:t>:compute </a:t>
            </a:r>
            <a:r>
              <a:rPr lang="en" dirty="0"/>
              <a:t>gradient</a:t>
            </a:r>
            <a:endParaRPr dirty="0"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" y="1491630"/>
            <a:ext cx="2990748" cy="33004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499742"/>
            <a:ext cx="394594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848" y="3939902"/>
            <a:ext cx="3528392" cy="62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04" name="Google Shape;204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8" name="Google Shape;208;p42"/>
          <p:cNvGrpSpPr/>
          <p:nvPr/>
        </p:nvGrpSpPr>
        <p:grpSpPr>
          <a:xfrm>
            <a:off x="6012160" y="2715766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 dirty="0"/>
            </a:p>
          </p:txBody>
        </p:sp>
        <p:pic>
          <p:nvPicPr>
            <p:cNvPr id="210" name="Google Shape;210;p42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42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19" name="Google Shape;219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2" name="Google Shape;222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25" name="Google Shape;225;p43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43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229" name="Google Shape;229;p4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2160" y="3651870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1742</Words>
  <Application>Microsoft Office PowerPoint</Application>
  <PresentationFormat>如螢幕大小 (16:9)</PresentationFormat>
  <Paragraphs>449</Paragraphs>
  <Slides>63</Slides>
  <Notes>52</Notes>
  <HiddenSlides>0</HiddenSlides>
  <MMClips>1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6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Wingdings</vt:lpstr>
      <vt:lpstr>Consolas</vt:lpstr>
      <vt:lpstr>MathJax_Main</vt:lpstr>
      <vt:lpstr>MathJax_Math-italic</vt:lpstr>
      <vt:lpstr>Merriweather Sans</vt:lpstr>
      <vt:lpstr>Simple Light</vt:lpstr>
      <vt:lpstr>White</vt:lpstr>
      <vt:lpstr>投影片 1</vt:lpstr>
      <vt:lpstr>Machine Learning What would be the grade if I study 4 hours?</vt:lpstr>
      <vt:lpstr>Math and computer approaches</vt:lpstr>
      <vt:lpstr>How about this?</vt:lpstr>
      <vt:lpstr>Machine Learning What would be the grade if I study 4 hours?</vt:lpstr>
      <vt:lpstr>Draw a line Find the line that best fits the distributoion</vt:lpstr>
      <vt:lpstr>Model design What would be the best model for the data? Linear?</vt:lpstr>
      <vt:lpstr>Model design What would be the best model for the data? Linear?</vt:lpstr>
      <vt:lpstr>Linear Regression Find the line that best fits the distributoion</vt:lpstr>
      <vt:lpstr>Linear Regression  For simplication, get rid of b</vt:lpstr>
      <vt:lpstr>Linear Regression error?  </vt:lpstr>
      <vt:lpstr>Linear Regression error? Find the red line that all the ‘y’ distances are minimal </vt:lpstr>
      <vt:lpstr>How to measure?  We need a way to find if the line fits all the points   The best way is to find the distances between points and the line</vt:lpstr>
      <vt:lpstr>How to measure?  </vt:lpstr>
      <vt:lpstr>Training Loss (error) Make it positive and easy to get derivation</vt:lpstr>
      <vt:lpstr>Training Loss (error)</vt:lpstr>
      <vt:lpstr>Training Loss (error)</vt:lpstr>
      <vt:lpstr>Training Loss (error)</vt:lpstr>
      <vt:lpstr>Training Loss (error)</vt:lpstr>
      <vt:lpstr>Training Loss (error)</vt:lpstr>
      <vt:lpstr>Loss graph</vt:lpstr>
      <vt:lpstr>Loss graph</vt:lpstr>
      <vt:lpstr>Model &amp; Loss</vt:lpstr>
      <vt:lpstr>Linear Regression  One dimension linear regression</vt:lpstr>
      <vt:lpstr>Linear Regression  Multi-dimension linear regression</vt:lpstr>
      <vt:lpstr>Calculate Bias and Weight</vt:lpstr>
      <vt:lpstr>Calculate Bias and Weight</vt:lpstr>
      <vt:lpstr>投影片 28</vt:lpstr>
      <vt:lpstr>Loss(Cost) Function</vt:lpstr>
      <vt:lpstr>Loss(Cost) Function</vt:lpstr>
      <vt:lpstr>Loss(Cost) Function</vt:lpstr>
      <vt:lpstr>Find global minimum</vt:lpstr>
      <vt:lpstr>Find global minimum</vt:lpstr>
      <vt:lpstr>Loss(Cost) Function two dimension </vt:lpstr>
      <vt:lpstr>Loss(Cost) Function three dimension </vt:lpstr>
      <vt:lpstr>Loss(Cost) Function n dimension </vt:lpstr>
      <vt:lpstr>Problem Attacker</vt:lpstr>
      <vt:lpstr>Move down a little step by step</vt:lpstr>
      <vt:lpstr>Find a point first  Then find next point</vt:lpstr>
      <vt:lpstr>Move down a little step by step</vt:lpstr>
      <vt:lpstr>投影片 41</vt:lpstr>
      <vt:lpstr>The Gradient Descent</vt:lpstr>
      <vt:lpstr>The Tangent Plane</vt:lpstr>
      <vt:lpstr>The Gradient Descent</vt:lpstr>
      <vt:lpstr>Carefully choosing </vt:lpstr>
      <vt:lpstr>The Gradient Descent</vt:lpstr>
      <vt:lpstr>The Problem of Gradient Descent</vt:lpstr>
      <vt:lpstr>Stochastic Gradient Descent(SGD)</vt:lpstr>
      <vt:lpstr>Stochastic Gradient Descent(SGD)</vt:lpstr>
      <vt:lpstr>Stochastic Gradient Descent(SGD)</vt:lpstr>
      <vt:lpstr>SGD: Faster Converging</vt:lpstr>
      <vt:lpstr>Loss graph</vt:lpstr>
      <vt:lpstr>Linear Regression error?  </vt:lpstr>
      <vt:lpstr>What is the learning: find w that minimizes the loss</vt:lpstr>
      <vt:lpstr>Gradient descent algorithm</vt:lpstr>
      <vt:lpstr>Gradient descent algorithm</vt:lpstr>
      <vt:lpstr>Derivative</vt:lpstr>
      <vt:lpstr>Derivative</vt:lpstr>
      <vt:lpstr>Derivative</vt:lpstr>
      <vt:lpstr>Derivative</vt:lpstr>
      <vt:lpstr>Let’s implement!</vt:lpstr>
      <vt:lpstr>Exercise :compute gradient</vt:lpstr>
      <vt:lpstr>投影片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33</cp:revision>
  <dcterms:modified xsi:type="dcterms:W3CDTF">2019-08-07T17:02:47Z</dcterms:modified>
</cp:coreProperties>
</file>