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81" r:id="rId2"/>
    <p:sldId id="725" r:id="rId3"/>
    <p:sldId id="724" r:id="rId4"/>
    <p:sldId id="723" r:id="rId5"/>
    <p:sldId id="727" r:id="rId6"/>
    <p:sldId id="726" r:id="rId7"/>
    <p:sldId id="728" r:id="rId8"/>
    <p:sldId id="729" r:id="rId9"/>
    <p:sldId id="730" r:id="rId10"/>
    <p:sldId id="731" r:id="rId11"/>
    <p:sldId id="732" r:id="rId12"/>
    <p:sldId id="708" r:id="rId13"/>
    <p:sldId id="709" r:id="rId14"/>
    <p:sldId id="710" r:id="rId15"/>
    <p:sldId id="686" r:id="rId16"/>
    <p:sldId id="711" r:id="rId17"/>
    <p:sldId id="733" r:id="rId18"/>
    <p:sldId id="734" r:id="rId19"/>
    <p:sldId id="735" r:id="rId20"/>
    <p:sldId id="736" r:id="rId21"/>
    <p:sldId id="737" r:id="rId22"/>
    <p:sldId id="738" r:id="rId23"/>
    <p:sldId id="739" r:id="rId2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 autoAdjust="0"/>
    <p:restoredTop sz="62992" autoAdjust="0"/>
  </p:normalViewPr>
  <p:slideViewPr>
    <p:cSldViewPr>
      <p:cViewPr varScale="1">
        <p:scale>
          <a:sx n="74" d="100"/>
          <a:sy n="74" d="100"/>
        </p:scale>
        <p:origin x="-954" y="-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1" d="100"/>
          <a:sy n="61" d="100"/>
        </p:scale>
        <p:origin x="-2811" y="-9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10/24/2019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0793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時要鑑別一個模型的好或壞，並不能簡單的看出來，所以我們需要用一些指標去判定它的好壞，也作為我們挑選模型的依據。如果你稍微查一下有哪些指標，你就會發現指標多到讓人家眼花撩亂，一堆名詞就攤在那邊，讓人無從下手。有一種常用的指標稱之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，這個命名很有趣，這個表格的確是很讓人感到很困惑啊！至少在看完這篇之前。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是用於分類問題的一種常用的指標，它衍生很多不同的指標，下面這張圖我將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畫出來，並把一些比較重要的衍生指標給標出來。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我猜想，你一定看得很模糊吧！沒關係我在這篇文章中會帶大家認識這個圖裡的各個名詞。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一開始我們從下面這個表格開始講起，這個表格就是所謂的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，這個表格兩欄代表實際情形正向或反向，兩列代表預測情形正向或反向，舉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當例子，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具有指紋識別解鎖系統，假如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判定這個指紋是屬於使用者的，它就會解鎖，如果今天你找個朋友來一起測試這個解鎖系統，如果是由你來按壓，而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也順利解鎖了，那這種情形就屬於左上角的情況，稱為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，也就是「正確的正向預測」，如果不幸的你按壓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，結果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認不得你的指紋，這就是左下角的情況，稱為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，也就是「錯誤的負向預測」，接下來換你朋友來按按看，正常情形你朋友的指紋應該沒辦法解鎖，這是右下角的情況，稱為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，也就是「正確的負向預測」，如果令人意外的是你朋友把你的手機解鎖了，那你最好改成用密碼解鎖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，這種情況就是右上角的狀況，稱為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，也就是「錯誤的正向預測」。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從上面的描述，我們當然希望我們的模型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都可以多多出現，而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可以盡量不要出現，因此這兩種狀況就稱之為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，又各自又命名為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，這兩種錯誤，錯的很不一樣，如果今天指紋辨識不是放在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iphone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，而是放在你家大門鎖上，那你最不希望發生哪類錯誤？當然是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，我寧可被關在門外進不去，也不要有陌生人可以進我家囉！但如果今天這個辨別系統是用在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廣告，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 Ad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會預測一個產品的潛在客戶，並做廣告投放，這個時候反而是較不希望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II Error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發生，寧可錯殺一百個也不要放過一個。所以下次在建構你的模型時想想看你最不想要怎樣的錯誤，也許可以藉由放掉另外一種錯誤，來降低這個我們不希望發生的錯誤。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Confusion Matrix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還有衍生很多形形色色的指標，我接下來就一一的介紹。</a:t>
            </a:r>
          </a:p>
          <a:p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我們把所有正確的情況，也就是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，把它加總起來除上所有情形個數，那就是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，這也是最常用的指標，但是在某些情形下這個指標會失效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，如果今天實際正向的例子很少，譬如有一個聊天機器人和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10000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個人長談，藉由談話，機器人會預測這些人未來會不會當上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，那我只要簡單一步來設計我的模型就可以使它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達到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99%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以上，那就是通通預測你不會當上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就好了，顯然我們需要別種指標來應對這種情況。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（準確率）和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（召回率）這個時候就派上用場了，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同時關注的都是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Positive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（都在分子），但是角度不一樣，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看的是在預測正向的情形下，實際的「精準度」是多少，而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則是看在實際情形為正向的狀況下，預測「能召回多少」正向的答案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。一樣的，如果是門禁系統，我們希望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可以很高，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就相較比較不重要，如果是廣告投放，則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很重要，越大越好，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就顯得沒這麼重要了。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都不去考慮</a:t>
            </a:r>
            <a:r>
              <a:rPr lang="en-US" altLang="zh-TW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 Negative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，以上面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的例子，大部分的人都不會當上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，所以預測這一塊並不是那麼重要，反而我們應該關心的是應該當上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的沒被預測到，以及沒當上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CEO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的卻被預測到了的兩種情形。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如果今天我覺得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都同等重要，我想要用一個指標來統合標誌它，這就是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Score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或稱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的一個特例，當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，代表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都同等重要，那如果我希望多看中一點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就可以選擇小一點，當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=0belta=0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；如果我希望多看中一點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就可以選擇大一點，當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belta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無限大時，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如果你仔細看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，你會發現它的平均方法是「調和平均」，帶大家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go-through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種平均方法，你就能明白為什麼要使用調和平均了。下圖列出了三種平均方法的使用時機，我們要去了解資料或數列的特性，我們才能知道要採取哪種平均方法較為恰當，大多情況算數平均都可以使用，因為我們都假設有線性關係存在，譬如說平均距離；幾何平均常用於人口計算，因為人口增加是成比例增加的；調和平均常用於計算平均速率，在固定距離下，所花時間就是平均速率，這數據成倒數關係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F1 Measure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也同樣是這樣的數據特性，在固定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TP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的情況下，有不同的分母，所以這裡使用調和平均較為適當。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下圖的名詞看一下有印象就好。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最後這頁來講一下醫學上常用的指標，首先是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Prevalence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（盛行率），如果以人口當作所有的樣本，實際得病的患者所佔的比例就代表這個病的盛行情況。如果今天有一個診斷方法可以判定病人是否有得此病，有兩個指標可以看，那就是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，它代表的是診斷方法是否夠靈敏可以將真正得病的人診斷出來，而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則是代表診斷方法是否可以指出實際沒的此病的患者。兩種指標都是越高越好。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通常在醫學上，會通過一些閥值來斷定病人是否有得此病，而這個閥值就會影響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，這個不同閥值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的分布情況可以畫成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Curve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Curve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底下的面積稱為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，最理想的情況是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，在這種情況下存在一種閥值，也就是左上角落，使得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Sensitivity=1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且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Specificity=1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AUC=0.5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，則是代表隨機挑選的狀況，沒有預測能力。大部分情形都是落在這兩種之間，透過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AUC</a:t>
            </a:r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我們就可以選出更為強健穩定的模型。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想必這個時候你再回去看第一張圖就更加了解了，有了這些指標，我們就多一把尺來評斷我們的模型好還是不好了。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955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10/24/2019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10/24/2019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ndupuravinash/the-gan-zo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1336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Generative Adversarial Network 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生成對抗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網路</a:t>
            </a:r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(GAN)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866312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8568892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066800" y="2209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D(x)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表示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網路判斷真實圖片是否真實的概率，對於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來說，這個值越接近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好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D(G(z))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網路判斷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生成的圖片的是否真實的概率，對於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來說，這個值越接近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越好，對於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來說，這個值越接近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好</a:t>
            </a:r>
            <a:endParaRPr lang="zh-TW" altLang="en-US" sz="36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GAN</a:t>
            </a:r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4800" b="1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的優化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91474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"/>
            <a:ext cx="887678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kumimoji="0" lang="en-US" altLang="zh-TW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GAN</a:t>
            </a:r>
            <a:r>
              <a:rPr kumimoji="0" lang="zh-TW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論文數量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24000"/>
            <a:ext cx="6781800" cy="513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04800" y="28956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hlinkClick r:id="rId3"/>
              </a:rPr>
              <a:t>https://github.com/hindupuravinash/the-gan-zoo</a:t>
            </a:r>
            <a:endParaRPr kumimoji="1" lang="en-US" altLang="zh-TW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的種類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22860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將監督式學習變成非監督式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風格轉換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產生超解析度的圖像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資料壓縮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的用途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73355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38200" y="28956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latin typeface="微軟正黑體" pitchFamily="34" charset="-120"/>
                <a:ea typeface="微軟正黑體" pitchFamily="34" charset="-120"/>
              </a:rPr>
              <a:t>DCGAN</a:t>
            </a:r>
            <a:r>
              <a:rPr lang="zh-TW" altLang="en-US" sz="6000" b="1" dirty="0" smtClean="0">
                <a:latin typeface="微軟正黑體" pitchFamily="34" charset="-120"/>
                <a:ea typeface="微軟正黑體" pitchFamily="34" charset="-120"/>
              </a:rPr>
              <a:t>的介紹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702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62000" y="23622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2014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年由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Ian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Goodfellow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提出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是一種生成模型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(Generative Model)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利用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DL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來獲取訓練資料的分佈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利用這個資料分佈來產生新資料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利用博奕論中的納許平衡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的由來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57200" y="22860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Deep </a:t>
            </a:r>
            <a:r>
              <a:rPr lang="en-US" altLang="zh-TW" sz="3600" dirty="0" err="1" smtClean="0">
                <a:latin typeface="微軟正黑體" pitchFamily="34" charset="-120"/>
                <a:ea typeface="微軟正黑體" pitchFamily="34" charset="-120"/>
              </a:rPr>
              <a:t>Convolutional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 GAN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DNN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換成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CNN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戴鏡男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不戴鏡男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不戴鏡女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戴鏡女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戴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鏡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男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不戴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鏡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男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=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鏡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鏡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+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不戴鏡女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戴鏡女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DCGAN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的特色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75002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76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利用反卷積網路反覆產生圖形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將圖形放入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GAN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中執行訓練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產生出以假亂真的圖像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DCGAN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的產生器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657600"/>
            <a:ext cx="80534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676400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CNN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用來擷取圖型特徵，層越多特徵越具體</a:t>
            </a:r>
            <a:endParaRPr lang="en-US" altLang="zh-TW" sz="3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反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CNN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用特徵和參數反推產生圖形</a:t>
            </a:r>
            <a:endParaRPr lang="en-US" altLang="zh-TW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143000" y="3048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DCGAN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的產生器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874998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7526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Facebook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 AI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的大神楊立昆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Yann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LeCun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en-US" altLang="zh-TW" sz="3600" b="1" dirty="0" err="1" smtClean="0">
                <a:latin typeface="微軟正黑體" pitchFamily="34" charset="-120"/>
                <a:ea typeface="微軟正黑體" pitchFamily="34" charset="-120"/>
              </a:rPr>
              <a:t>Quora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訪問時表示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600" i="1" dirty="0" smtClean="0">
                <a:latin typeface="微軟正黑體" pitchFamily="34" charset="-120"/>
                <a:ea typeface="微軟正黑體" pitchFamily="34" charset="-120"/>
              </a:rPr>
              <a:t>GAN</a:t>
            </a:r>
            <a:r>
              <a:rPr lang="zh-TW" altLang="en-US" sz="3600" i="1" dirty="0" smtClean="0">
                <a:latin typeface="微軟正黑體" pitchFamily="34" charset="-120"/>
                <a:ea typeface="微軟正黑體" pitchFamily="34" charset="-120"/>
              </a:rPr>
              <a:t>及其變形是近十年最有趣的</a:t>
            </a:r>
            <a:r>
              <a:rPr lang="zh-TW" altLang="en-US" sz="3600" i="1" dirty="0" smtClean="0">
                <a:latin typeface="微軟正黑體" pitchFamily="34" charset="-120"/>
                <a:ea typeface="微軟正黑體" pitchFamily="34" charset="-120"/>
              </a:rPr>
              <a:t>想法</a:t>
            </a:r>
            <a:endParaRPr lang="en-US" altLang="zh-TW" sz="3600" i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3600" b="1" i="1" dirty="0" smtClean="0">
                <a:latin typeface="微軟正黑體" pitchFamily="34" charset="-120"/>
                <a:ea typeface="微軟正黑體" pitchFamily="34" charset="-120"/>
              </a:rPr>
              <a:t>(t</a:t>
            </a:r>
            <a:r>
              <a:rPr lang="en-US" altLang="zh-TW" sz="3600" i="1" dirty="0" smtClean="0">
                <a:latin typeface="微軟正黑體" pitchFamily="34" charset="-120"/>
                <a:ea typeface="微軟正黑體" pitchFamily="34" charset="-120"/>
              </a:rPr>
              <a:t>his</a:t>
            </a:r>
            <a:r>
              <a:rPr lang="en-US" altLang="zh-TW" sz="3600" i="1" dirty="0" smtClean="0">
                <a:latin typeface="微軟正黑體" pitchFamily="34" charset="-120"/>
                <a:ea typeface="微軟正黑體" pitchFamily="34" charset="-120"/>
              </a:rPr>
              <a:t>, and the variations that are now being proposed is the most interesting idea in the last 10 years in ML, in my </a:t>
            </a:r>
            <a:r>
              <a:rPr lang="en-US" altLang="zh-TW" sz="3600" i="1" dirty="0" smtClean="0">
                <a:latin typeface="微軟正黑體" pitchFamily="34" charset="-120"/>
                <a:ea typeface="微軟正黑體" pitchFamily="34" charset="-120"/>
              </a:rPr>
              <a:t>opinion)</a:t>
            </a:r>
            <a:endParaRPr lang="zh-TW" altLang="en-US" sz="3600" b="1" i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2286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兩個大神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981200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偽造者：用來生產假資料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如假鈔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鑑定者：用來鑑定資料的真假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偽造者每作出一張假鈔，就拿給鑑定者辨識真偽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鑑定者辨識完之後，再將結果回饋給偽造者進行改進</a:t>
            </a:r>
            <a:endParaRPr lang="en-US" altLang="zh-TW" sz="3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偽造者和鑑定者不斷重複步驟</a:t>
            </a:r>
            <a:r>
              <a:rPr lang="en-US" altLang="zh-TW" sz="3600" b="1" dirty="0" smtClean="0">
                <a:latin typeface="微軟正黑體" pitchFamily="34" charset="-120"/>
                <a:ea typeface="微軟正黑體" pitchFamily="34" charset="-120"/>
              </a:rPr>
              <a:t>4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 smtClean="0">
                <a:latin typeface="微軟正黑體" pitchFamily="34" charset="-120"/>
                <a:ea typeface="微軟正黑體" pitchFamily="34" charset="-120"/>
              </a:rPr>
              <a:t>總有一天能做出以假亂真的偽鈔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719078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的流程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600200"/>
            <a:ext cx="777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偽造者：一開始不知道真鈔長相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鑑定者：有一組比對用真鈔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訓練集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偽造者先隨便做一張給鑑定者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(Noise)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鑑定者比對真鈔後，標出偽鈔不對的樣子，還給偽造者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偽造者大概知道真鈔的某些特質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產生器模型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重複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步驟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偽造者心中越來越清楚真鈔的特徵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的思路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thelp.ithome.com.tw/upload/images/20180107/200019767LaUM9BFG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680414" cy="32766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600200"/>
            <a:ext cx="777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訓練集，真正有標記的資料，因為為真，所以標記都是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1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分辨模型，用來分辨真偽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原始雜訊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產生模型，用來產生假資料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偽造集，產生器做出的假資料，為為為偽，所以標記都是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0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將兩個模型串起來，就是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GAN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網路</a:t>
            </a:r>
            <a:endParaRPr lang="en-US" altLang="zh-TW" sz="32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的結構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60020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分辨器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(D)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和產生器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(G)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都是正常的神經網路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可以是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DNN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也可以是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CNN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GAN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的損失函數，是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的損失函數加總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的損失函數是反向的，因為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要儘量欺騙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優化器的目標是使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的機率分配趨近於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的機率分配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990600" y="381000"/>
            <a:ext cx="7315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zh-TW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TW" altLang="en-US" sz="48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的特色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486400"/>
            <a:ext cx="777644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33400" y="1600200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是博奕論中的零和遊戲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儘量分辨真資料和假資料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儘量產生假資料來欺騙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D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是來自真正資料的分佈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p_data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z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是取樣自</a:t>
            </a:r>
            <a:r>
              <a:rPr lang="en-US" altLang="zh-TW" sz="2800" b="1" dirty="0" err="1" smtClean="0">
                <a:latin typeface="微軟正黑體" pitchFamily="34" charset="-120"/>
                <a:ea typeface="微軟正黑體" pitchFamily="34" charset="-120"/>
              </a:rPr>
              <a:t>p_z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分配的雜訊向量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建立一個優化器，讓兩者的分佈儘量一樣</a:t>
            </a:r>
            <a:endParaRPr lang="en-US" altLang="zh-TW" sz="2800" b="1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874850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2405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2150</Words>
  <Application>Microsoft Office PowerPoint</Application>
  <PresentationFormat>如螢幕大小 (4:3)</PresentationFormat>
  <Paragraphs>100</Paragraphs>
  <Slides>23</Slides>
  <Notes>16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古典相簿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2019-10-23T18:37:12Z</dcterms:modified>
</cp:coreProperties>
</file>