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40"/>
  </p:notesMasterIdLst>
  <p:sldIdLst>
    <p:sldId id="256" r:id="rId3"/>
    <p:sldId id="292" r:id="rId4"/>
    <p:sldId id="293" r:id="rId5"/>
    <p:sldId id="294" r:id="rId6"/>
    <p:sldId id="295" r:id="rId7"/>
    <p:sldId id="317" r:id="rId8"/>
    <p:sldId id="318" r:id="rId9"/>
    <p:sldId id="326" r:id="rId10"/>
    <p:sldId id="324" r:id="rId11"/>
    <p:sldId id="310" r:id="rId12"/>
    <p:sldId id="311" r:id="rId13"/>
    <p:sldId id="320" r:id="rId14"/>
    <p:sldId id="321" r:id="rId15"/>
    <p:sldId id="322" r:id="rId16"/>
    <p:sldId id="323" r:id="rId17"/>
    <p:sldId id="327" r:id="rId18"/>
    <p:sldId id="334" r:id="rId19"/>
    <p:sldId id="297" r:id="rId20"/>
    <p:sldId id="298" r:id="rId21"/>
    <p:sldId id="299" r:id="rId22"/>
    <p:sldId id="300" r:id="rId23"/>
    <p:sldId id="301" r:id="rId24"/>
    <p:sldId id="302" r:id="rId25"/>
    <p:sldId id="328" r:id="rId26"/>
    <p:sldId id="313" r:id="rId27"/>
    <p:sldId id="314" r:id="rId28"/>
    <p:sldId id="315" r:id="rId29"/>
    <p:sldId id="278" r:id="rId30"/>
    <p:sldId id="279" r:id="rId31"/>
    <p:sldId id="280" r:id="rId32"/>
    <p:sldId id="281" r:id="rId33"/>
    <p:sldId id="282" r:id="rId34"/>
    <p:sldId id="329" r:id="rId35"/>
    <p:sldId id="330" r:id="rId36"/>
    <p:sldId id="331" r:id="rId37"/>
    <p:sldId id="332" r:id="rId38"/>
    <p:sldId id="333" r:id="rId39"/>
  </p:sldIdLst>
  <p:sldSz cx="9144000" cy="5143500" type="screen16x9"/>
  <p:notesSz cx="6858000" cy="9144000"/>
  <p:embeddedFontLst>
    <p:embeddedFont>
      <p:font typeface="Helvetica Neue" charset="0"/>
      <p:regular r:id="rId41"/>
      <p:bold r:id="rId42"/>
      <p:italic r:id="rId43"/>
      <p:boldItalic r:id="rId44"/>
    </p:embeddedFont>
    <p:embeddedFont>
      <p:font typeface="微軟正黑體" pitchFamily="34" charset="-120"/>
      <p:regular r:id="rId45"/>
      <p:bold r:id="rId46"/>
    </p:embeddedFont>
    <p:embeddedFont>
      <p:font typeface="Gill Sans" charset="0"/>
      <p:regular r:id="rId47"/>
      <p:bold r:id="rId48"/>
    </p:embeddedFont>
    <p:embeddedFont>
      <p:font typeface="Helvetica Neue Light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5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Neural Network</a:t>
            </a:r>
            <a:endParaRPr sz="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14916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由多個神經元，互相連接組成的網路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627571">
            <a:off x="3307928" y="2203278"/>
            <a:ext cx="1800200" cy="171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類神經網路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(Neural Network)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14196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或是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27" y="2139702"/>
            <a:ext cx="75243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Neural network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419622"/>
            <a:ext cx="64087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又稱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Artificial Neural Network(ANN)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，類神經網路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人工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神經網路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模仿生物大腦結構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數學或計算模型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對函數取估計或近似值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由大量神經元互相連接組成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用外部的資料改變內部結構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為一自適應系統，即具備學習能力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近幾年已放棄模擬生物學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使用統計和訊號處理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r>
              <a:rPr lang="en-US" altLang="zh-TW" dirty="0" smtClean="0"/>
              <a:t> or</a:t>
            </a:r>
            <a:br>
              <a:rPr lang="en-US" altLang="zh-TW" dirty="0" smtClean="0"/>
            </a:br>
            <a:r>
              <a:rPr lang="en-US" altLang="zh-TW" dirty="0" smtClean="0"/>
              <a:t>feed-forward neural 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80622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多重感知器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Multi-layer </a:t>
            </a:r>
            <a:r>
              <a:rPr lang="en-US" altLang="zh-TW" b="1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Perceptrons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(MLP)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51670"/>
            <a:ext cx="697650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995686"/>
            <a:ext cx="286323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779662"/>
            <a:ext cx="24848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347614"/>
            <a:ext cx="47488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635646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336383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923678"/>
            <a:ext cx="6192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896" y="1707654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單個神經細胞可被視為一種只有兩種狀態的機器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啟動時為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TRUE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未啟動為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FALSE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狀態取決於來自其它神經細胞的信號量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抑制或增強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有一個門檻值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信號量超過門檻值則啟動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未超過則不啟動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啟動後，則把這個值再傳給下一個神經細胞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 descr="C:\Users\joshhu\Desktop\1280px-Complete_neuron_cell_diagram_zh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779662"/>
            <a:ext cx="267303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635646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有捷運的場地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1203598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天氣好壞都可以，反正室內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(w1=2)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一定要人陪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最好有捷運到，我沒車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(w3=4)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2+5+4 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91630"/>
            <a:ext cx="6192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陰天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女友陪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(w2=5)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台大巨蛋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(w3=5)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1+5+5= 11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987574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下大雨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在綠島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(w3=-50)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49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36465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週六的五月天演唱會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357848"/>
            <a:ext cx="64087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天氣？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(x1=1)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有人陪？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(x2=1)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場地？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(x3=1)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颱風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(w1=-50)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雞排妹穿比基尼陪我去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(w2=100)</a:t>
            </a: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isis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基地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(w3=-200)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總分超過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分我才會去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(b)</a:t>
            </a:r>
          </a:p>
          <a:p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x1w1+x2w2+x3w3 = -150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當然不去！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621" y="1131590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363838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讓輸出值介於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有微小改變時，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output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也是微小改變。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整個網路因此具備有學習能力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讓這個世界不要這麼絕對，有點機率的味道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1491630"/>
            <a:ext cx="344736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211710"/>
            <a:ext cx="35749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283718"/>
            <a:ext cx="41571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型神經元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(Sigmoid Neuron)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419622"/>
            <a:ext cx="5112568" cy="32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5408" y="1779662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單個神經細胞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a1-an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輸入值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來自其它神經元的信號量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w1-wn 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權重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突觸的強度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b 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門檻值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f-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啟動函數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或稱之為傳遞函數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t-&gt;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信號量輸出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如同小朋友學習一樣，不斷提供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有標記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的資料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狗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再給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張貓的照片，資料集就是照片，標記就是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貓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小朋友就會在腦中的神經元建立模型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給不屬於上列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張的新照片，大人知道是什麼，小孩不知道，請小孩說出答案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小孩的腦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一張新的照片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張照片給小孩看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監督式學習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(Supervised Learning)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狗、貓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標記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電腦程式的類神經網路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模型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新的照片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測試集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把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200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張照片丟給模型學習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訓練模型的過程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但電腦程式要怎麼學？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小孩怎麼學？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95686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張狗和貓的照片後，給他看新照片，也許有錯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但看了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張後，對的機率越來越高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中間插一張豹的照片，小孩可能猜錯，但他知道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這不是狗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隨著照片的變多，小孩猜對的機率越來越高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機器怎麼學？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563638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將資料分成訓練集，驗證集，驗證集是模型沒看過的資料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訓練完一個階段之後，把驗證集套入模型看準確率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看是否隨著參數改變時，驗證集的準確率提高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7313" indent="-87313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當驗證集的準確率收歛之後，模型可能無法再精確時，則訓練完成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模型有進步，就表示有學到東西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63564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944" y="1563638"/>
            <a:ext cx="402761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神經元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模擬神經細胞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75606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83768" y="357986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神經元的功能是求得輸入向量與權向量的內積後，經一個非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線性啟動函數得到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一個純量結果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1635646"/>
            <a:ext cx="293337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10861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啟動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激活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傳遞函數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把輸出結果值轉換到一個期望的範圍值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通常表示這個神經元啟動的「可能性」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，介於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1)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不同的啟動函數造就不同性質的神經元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67544" y="25263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Activation Function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的期望特色</a:t>
            </a:r>
            <a: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</a:br>
            <a:endParaRPr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851670"/>
            <a:ext cx="335893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1920" y="2139702"/>
            <a:ext cx="47160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非線性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為一範圍值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連續可微分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單一性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215900"/>
            <a:ext cx="79311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4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neural network?</a:t>
            </a:r>
            <a:endParaRPr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3311</Words>
  <Application>Microsoft Office PowerPoint</Application>
  <PresentationFormat>如螢幕大小 (16:9)</PresentationFormat>
  <Paragraphs>570</Paragraphs>
  <Slides>37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</vt:lpstr>
      <vt:lpstr>新細明體</vt:lpstr>
      <vt:lpstr>Helvetica Neue</vt:lpstr>
      <vt:lpstr>微軟正黑體</vt:lpstr>
      <vt:lpstr>Gill Sans</vt:lpstr>
      <vt:lpstr>Wingdings</vt:lpstr>
      <vt:lpstr>Helvetica Neue Light</vt:lpstr>
      <vt:lpstr>Simple Light</vt:lpstr>
      <vt:lpstr>White</vt:lpstr>
      <vt:lpstr>投影片 1</vt:lpstr>
      <vt:lpstr>神經細胞</vt:lpstr>
      <vt:lpstr>模擬神經細胞</vt:lpstr>
      <vt:lpstr>模擬神經細胞</vt:lpstr>
      <vt:lpstr>神經元(模擬神經細胞)</vt:lpstr>
      <vt:lpstr>Activation Function (啟動/激活/傳遞函數)</vt:lpstr>
      <vt:lpstr>Activation Function的期望特色 </vt:lpstr>
      <vt:lpstr>投影片 8</vt:lpstr>
      <vt:lpstr>投影片 9</vt:lpstr>
      <vt:lpstr>類神經網路(Neural Network)</vt:lpstr>
      <vt:lpstr>類神經網路(Neural Network)</vt:lpstr>
      <vt:lpstr>Neural network</vt:lpstr>
      <vt:lpstr>Structure of a deep nn or feed-forward neural network</vt:lpstr>
      <vt:lpstr>多重感知器Multi-layer Perceptrons (MLP)</vt:lpstr>
      <vt:lpstr>For every neuron</vt:lpstr>
      <vt:lpstr>For every neuron</vt:lpstr>
      <vt:lpstr>For every neuron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週六的五月天演唱會</vt:lpstr>
      <vt:lpstr>S型神經元(Sigmoid Neuron)</vt:lpstr>
      <vt:lpstr>S型神經元(Sigmoid Neuron)</vt:lpstr>
      <vt:lpstr>S型神經元(Sigmoid Neuron)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監督式學習(Supervised Learning)</vt:lpstr>
      <vt:lpstr>監督式學習(Supervised Learning)</vt:lpstr>
      <vt:lpstr>監督式學習(Supervised Learning)</vt:lpstr>
      <vt:lpstr>小孩怎麼學？</vt:lpstr>
      <vt:lpstr>機器怎麼學？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89</cp:revision>
  <dcterms:modified xsi:type="dcterms:W3CDTF">2019-09-29T09:41:16Z</dcterms:modified>
</cp:coreProperties>
</file>