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681" r:id="rId2"/>
    <p:sldId id="739" r:id="rId3"/>
    <p:sldId id="853" r:id="rId4"/>
    <p:sldId id="841" r:id="rId5"/>
    <p:sldId id="846" r:id="rId6"/>
    <p:sldId id="751" r:id="rId7"/>
    <p:sldId id="854" r:id="rId8"/>
    <p:sldId id="855" r:id="rId9"/>
    <p:sldId id="856" r:id="rId10"/>
    <p:sldId id="857" r:id="rId11"/>
    <p:sldId id="858" r:id="rId12"/>
    <p:sldId id="863" r:id="rId13"/>
    <p:sldId id="859" r:id="rId14"/>
    <p:sldId id="860" r:id="rId15"/>
    <p:sldId id="861" r:id="rId16"/>
    <p:sldId id="864" r:id="rId17"/>
    <p:sldId id="866" r:id="rId18"/>
    <p:sldId id="865" r:id="rId19"/>
    <p:sldId id="867" r:id="rId20"/>
    <p:sldId id="868" r:id="rId21"/>
    <p:sldId id="869" r:id="rId22"/>
    <p:sldId id="870" r:id="rId23"/>
    <p:sldId id="871" r:id="rId24"/>
    <p:sldId id="873" r:id="rId25"/>
    <p:sldId id="874" r:id="rId26"/>
    <p:sldId id="875" r:id="rId27"/>
    <p:sldId id="876" r:id="rId28"/>
    <p:sldId id="877" r:id="rId29"/>
    <p:sldId id="878" r:id="rId30"/>
    <p:sldId id="879" r:id="rId31"/>
    <p:sldId id="880" r:id="rId32"/>
    <p:sldId id="881" r:id="rId33"/>
    <p:sldId id="882" r:id="rId34"/>
    <p:sldId id="872" r:id="rId35"/>
    <p:sldId id="883" r:id="rId36"/>
    <p:sldId id="628" r:id="rId37"/>
    <p:sldId id="884" r:id="rId38"/>
    <p:sldId id="885" r:id="rId39"/>
    <p:sldId id="886" r:id="rId40"/>
    <p:sldId id="887" r:id="rId41"/>
    <p:sldId id="888" r:id="rId42"/>
    <p:sldId id="889" r:id="rId43"/>
    <p:sldId id="890" r:id="rId44"/>
    <p:sldId id="891" r:id="rId45"/>
    <p:sldId id="892" r:id="rId46"/>
    <p:sldId id="893" r:id="rId47"/>
    <p:sldId id="894" r:id="rId48"/>
    <p:sldId id="895" r:id="rId49"/>
    <p:sldId id="897" r:id="rId50"/>
    <p:sldId id="898" r:id="rId51"/>
    <p:sldId id="899" r:id="rId52"/>
    <p:sldId id="900" r:id="rId53"/>
    <p:sldId id="901" r:id="rId54"/>
    <p:sldId id="902" r:id="rId55"/>
    <p:sldId id="903" r:id="rId56"/>
    <p:sldId id="904" r:id="rId57"/>
    <p:sldId id="905" r:id="rId58"/>
    <p:sldId id="906" r:id="rId59"/>
    <p:sldId id="907" r:id="rId60"/>
    <p:sldId id="908" r:id="rId61"/>
    <p:sldId id="909" r:id="rId62"/>
    <p:sldId id="910" r:id="rId63"/>
    <p:sldId id="911" r:id="rId64"/>
    <p:sldId id="912" r:id="rId65"/>
    <p:sldId id="913" r:id="rId66"/>
    <p:sldId id="914" r:id="rId67"/>
    <p:sldId id="915" r:id="rId68"/>
    <p:sldId id="916" r:id="rId69"/>
    <p:sldId id="917" r:id="rId70"/>
    <p:sldId id="919" r:id="rId71"/>
    <p:sldId id="918" r:id="rId7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CC00FF"/>
    <a:srgbClr val="C3BE05"/>
    <a:srgbClr val="FF99FF"/>
    <a:srgbClr val="008000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9" autoAdjust="0"/>
    <p:restoredTop sz="50000" autoAdjust="0"/>
  </p:normalViewPr>
  <p:slideViewPr>
    <p:cSldViewPr>
      <p:cViewPr varScale="1">
        <p:scale>
          <a:sx n="111" d="100"/>
          <a:sy n="111" d="100"/>
        </p:scale>
        <p:origin x="96" y="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1" d="100"/>
          <a:sy n="61" d="100"/>
        </p:scale>
        <p:origin x="-2811" y="-9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65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76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26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07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15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6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85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16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59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0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68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90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3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4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75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94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491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617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927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93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18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845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705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569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65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90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12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978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988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84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56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869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790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128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153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388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4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027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647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023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639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34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059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248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388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506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6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20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332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269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072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628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4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231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5731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657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198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510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458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6390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719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711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13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5491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9591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66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73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2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7/6/2023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7/6/2023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7/6/2023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7/6/2023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7/6/2023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7/6/2023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7/6/2023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7/6/2023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7/6/2023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7/6/2023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7/6/2023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7/6/2023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7/6/2023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7/6/2023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7/6/2023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7/6/2023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7/6/2023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7/6/2023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7/6/2023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7/6/2023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7/6/2023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itycoddee/python%E9%80%B2%E9%9A%8E%E6%8A%80%E5%B7%A7-3-%E7%A5%9E%E5%A5%87%E5%8F%88%E7%BE%8E%E5%A5%BD%E7%9A%84-decorator-%E5%97%B7%E5%97%9A-6559edc87bc0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boyliao.medium.com/%E8%81%8A%E8%81%8A-python-closure-ebd63ff0146f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7432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Python</a:t>
            </a:r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進階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7659147-0EDB-8038-8FB4-84DE54561C15}"/>
              </a:ext>
            </a:extLst>
          </p:cNvPr>
          <p:cNvSpPr txBox="1"/>
          <p:nvPr/>
        </p:nvSpPr>
        <p:spPr>
          <a:xfrm>
            <a:off x="5410200" y="54102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地點：中華電信研究所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Iterator, </a:t>
            </a:r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Iterable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53364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為一物件，可迭代之，如陣列字串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當傳送至</a:t>
            </a:r>
            <a:r>
              <a:rPr kumimoji="1" lang="en-US" altLang="zh-TW" sz="3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</a:t>
            </a:r>
            <a:r>
              <a:rPr kumimoji="1"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()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時，會產生一個</a:t>
            </a:r>
            <a:r>
              <a:rPr kumimoji="1"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也是一物件，用來「輪流取出」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中的資料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__next()__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，傳回待取出資料物件的下一個項目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每個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都是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，但不見得每個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會是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Iterable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Iterator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381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抵達尾端時會丟出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StopIteration</a:t>
            </a:r>
            <a:endParaRPr kumimoji="1"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是個一次性的物件，不能回頭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若想要重新遍歷容器就必須再藉由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函式產生新的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本身也是一個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丟進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函式會回傳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本身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可讓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也能用在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迴圈以及接受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的函式中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Iterable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Iterator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7086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字串也是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，如果當作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執行就會出錯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Iterable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Iterator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EB3340-3F5C-BE6E-DA9C-2C8732616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76729"/>
            <a:ext cx="5845047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488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先將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轉換成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即可執行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Iterable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Iterator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06D6351-6821-7926-FC4A-19695DA07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340500"/>
            <a:ext cx="48768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9668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陣列也是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Iterable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Iterator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5A053B-1F14-475F-D2E7-C8D14C81B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7" y="2209800"/>
            <a:ext cx="514846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4507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Generator(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產生器</a:t>
            </a:r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081275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的資料量都很大，如果一開始全部放入陣列或向量，將非常佔記憶體體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SGD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時，一次需要一個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batch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的資料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的記憶體有限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將資料視為一個倉庫，如果用一般的陣列處理，需要一次處理整個倉庫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如果有一台小車，負責將資料一批批搬出來處理，就不需佔太大記憶體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Generator(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產生器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66179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Generator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就是一個序列製作物件用來迭代一個可能很大的序列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在迭代的過程中所產生的值都是動態的，不需要將整個序列儲存在記憶體中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產生器是記錄「產生值的方法」，而不是記錄值。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使用產生器中「產生的值只能取用一次」，無法重新啟動或重新取得 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 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因為不會紀錄 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。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Generator(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產生器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77949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串列會佔記憶體，產生器只會佔一個物件的記憶體，如果資料很大就會有差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Generator(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產生器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60698C7-3014-E1A1-C3B5-FC381F348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0400"/>
            <a:ext cx="587674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641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22860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進階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計算圖及自動微分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本課程目錄</a:t>
            </a:r>
          </a:p>
        </p:txBody>
      </p:sp>
    </p:spTree>
    <p:extLst>
      <p:ext uri="{BB962C8B-B14F-4D97-AF65-F5344CB8AC3E}">
        <p14:creationId xmlns:p14="http://schemas.microsoft.com/office/powerpoint/2010/main" val="275868886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只能取用一次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Generator(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產生器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9DF6EC-DF1F-D175-3FA1-038F81F86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133600"/>
            <a:ext cx="642239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7863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使用「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next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」的方法依序取值，但如果最後取不到值就會發生錯誤。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Generator(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產生器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7B847A8-ABEC-A9AD-7F53-A6BE94E23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69" y="2654755"/>
            <a:ext cx="6330462" cy="410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4576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普通函式是順序執行，遇到 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return 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語句就會返回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generator 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函式會在每次呼叫 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next() 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的時候執行，遇到 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yield 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語句返回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再次執行時從上次返回的 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yield 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語句處繼續執行。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Generator(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產生器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34749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Decorator(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裝飾器</a:t>
            </a:r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060263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有很多函式，有些共同的性質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舉例來說，有兩個函式，分別是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Decorator(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裝飾器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74C625-0260-A1D0-67BB-E5CB395E5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84571"/>
            <a:ext cx="4648200" cy="35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8469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希望在執行前，分別秀出函式名稱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Decorator(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裝飾器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74C625-0260-A1D0-67BB-E5CB395E5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84571"/>
            <a:ext cx="4648200" cy="35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4176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但這只是執行另一函式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(print)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，非執行本函式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Decorator(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裝飾器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4463E1-C7FD-2A43-3607-BE980EBA1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34877"/>
            <a:ext cx="5822576" cy="410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7420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但這只是執行另一函式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(print)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，非執行本函式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Decorator(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裝飾器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D2906CD-F03D-2EEF-00E0-A4A476D59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743200"/>
            <a:ext cx="5243014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7609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因此我們需要一個函式，把傳入的函式「修飾」一下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Decorator(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裝飾器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0B3BFB4-3B67-959E-8252-FA194EE02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971800"/>
            <a:ext cx="5281118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0123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因此我們需要一個函式，把傳入的函式「修飾」一下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Decorator(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裝飾器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4F842B6-4A30-FFC4-B179-BCED488C9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048000"/>
            <a:ext cx="5745978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748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22860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進階</a:t>
            </a:r>
            <a:endParaRPr kumimoji="1"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計算圖及自動微分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本課程目錄</a:t>
            </a:r>
          </a:p>
        </p:txBody>
      </p:sp>
    </p:spTree>
    <p:extLst>
      <p:ext uri="{BB962C8B-B14F-4D97-AF65-F5344CB8AC3E}">
        <p14:creationId xmlns:p14="http://schemas.microsoft.com/office/powerpoint/2010/main" val="422446786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可以寫成這個樣子，其中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@print_func_name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就稱為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decorator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Decorator(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裝飾器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A729AF-6F41-006A-8364-D82C04057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24938"/>
            <a:ext cx="5281118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7611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Decorator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的其它特性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1493560-658D-9EFB-9803-E3A91269F190}"/>
              </a:ext>
            </a:extLst>
          </p:cNvPr>
          <p:cNvSpPr txBox="1"/>
          <p:nvPr/>
        </p:nvSpPr>
        <p:spPr>
          <a:xfrm>
            <a:off x="381000" y="1447800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有順序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可帶參數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可用於物件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https://medium.com/citycoddee/python%E9%80%B2%E9%9A%8E%E6%8A%80%E5%B7%A7-3-%E7%A5%9E%E5%A5%87%E5%8F%88%E7%BE%8E%E5%A5%BD%E7%9A%84-decorator-%E5%97%B7%E5%97%9A-6559edc87bc0</a:t>
            </a:r>
            <a:endParaRPr kumimoji="1"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endParaRPr kumimoji="1"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4"/>
              </a:rPr>
              <a:t>https://dboyliao.medium.com/%E8%81%8A%E8%81%8A-python-closure-ebd63ff0146f</a:t>
            </a:r>
            <a:endParaRPr kumimoji="1"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endParaRPr kumimoji="1"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endParaRPr kumimoji="1"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43890842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22860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進階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</a:t>
            </a:r>
            <a:r>
              <a:rPr kumimoji="1"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計算圖及自動微分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本課程目錄</a:t>
            </a:r>
          </a:p>
        </p:txBody>
      </p:sp>
    </p:spTree>
    <p:extLst>
      <p:ext uri="{BB962C8B-B14F-4D97-AF65-F5344CB8AC3E}">
        <p14:creationId xmlns:p14="http://schemas.microsoft.com/office/powerpoint/2010/main" val="112084563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</a:t>
            </a:r>
            <a:r>
              <a:rPr kumimoji="1"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333894794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49779" y="16764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什麼是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張量的關鍵屬性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張量的數值運算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張量運算的幾何意義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Numpy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及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Tensor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93300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</a:t>
            </a:r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218578023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6792" y="1447800"/>
            <a:ext cx="81862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所有維度空間的量，從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維開始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維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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純量，任何數值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維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 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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向量，多維空間亦可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  <a:sym typeface="Wingdings" pitchFamily="2" charset="2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2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維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tensor 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矩陣，多維矩陣亦可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  <a:sym typeface="Wingdings" pitchFamily="2" charset="2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3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維以上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tensor 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張量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  <a:sym typeface="Wingdings" pitchFamily="2" charset="2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張量在網路中的流動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(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維度改變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，所以才叫</a:t>
            </a:r>
            <a:r>
              <a:rPr kumimoji="1" lang="en-US" altLang="zh-TW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Tensorflow</a:t>
            </a:r>
            <a:endParaRPr kumimoji="1" lang="en-US" altLang="zh-TW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657475" y="505061"/>
            <a:ext cx="405765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Tensor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080110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6792" y="1447800"/>
            <a:ext cx="8186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就是純量，包括一個數值的張量，又稱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軸張量、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階張量，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0D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</a:t>
            </a:r>
            <a:endParaRPr kumimoji="1" lang="en-US" altLang="zh-TW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階張量：純量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ADAAA65-30FD-223E-3B0F-DA6C12252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99406"/>
            <a:ext cx="4299056" cy="24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3235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6792" y="1447800"/>
            <a:ext cx="818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就是向量，多以在多維空間存在，但向量只有一階，但有多個值，如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(1,2,3,4,5)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雖然有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5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個元素，但仍然是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階張量</a:t>
            </a:r>
            <a:endParaRPr kumimoji="1" lang="en-US" altLang="zh-TW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505061"/>
            <a:ext cx="55626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階張量：向量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64F761E-A763-410E-4E0B-9EB5CCF42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3217249"/>
            <a:ext cx="5037967" cy="333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0403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6792" y="1447800"/>
            <a:ext cx="8186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就是多軸的向量，通常灰階圖型就是一個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階張量</a:t>
            </a:r>
            <a:endParaRPr kumimoji="1" lang="en-US" altLang="zh-TW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505061"/>
            <a:ext cx="55626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階張量：矩陣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D29680A-552D-F90B-DAB1-EE0A30736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1" y="2808982"/>
            <a:ext cx="5775709" cy="290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9316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進階</a:t>
            </a:r>
            <a:endParaRPr kumimoji="1"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562722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6792" y="1447800"/>
            <a:ext cx="818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將矩陣再排列成立方體，就是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階張量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將立方體再分成批，就是</a:t>
            </a:r>
            <a:r>
              <a:rPr kumimoji="1" lang="en-US" altLang="zh-TW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4</a:t>
            </a:r>
            <a:r>
              <a:rPr kumimoji="1" lang="zh-TW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階張量</a:t>
            </a:r>
            <a:endParaRPr kumimoji="1" lang="en-US" altLang="zh-TW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將批再分成大批，就是</a:t>
            </a:r>
            <a:r>
              <a:rPr kumimoji="1" lang="en-US" altLang="zh-TW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5</a:t>
            </a:r>
            <a:r>
              <a:rPr kumimoji="1" lang="zh-TW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階張量</a:t>
            </a:r>
            <a:r>
              <a:rPr kumimoji="1" lang="en-US" altLang="zh-TW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……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505061"/>
            <a:ext cx="55626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多階張量：張量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4D6949E-4870-DAD6-BF4B-F25F0961F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04" y="3124200"/>
            <a:ext cx="523036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7321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張量的關鍵屬性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341066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6792" y="1447800"/>
            <a:ext cx="81862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軸的數量：就是階數，在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中使用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ndim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表示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形狀：每個軸上的元素個數，就是每個軸上的「維度」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資料型態：在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中稱之為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dtype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，可以為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float32, int8, float64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等等，在框架中也可以是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string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。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資料型態會影響記憶體大小及執行速度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張量的關鍵屬性</a:t>
            </a:r>
          </a:p>
        </p:txBody>
      </p:sp>
    </p:spTree>
    <p:extLst>
      <p:ext uri="{BB962C8B-B14F-4D97-AF65-F5344CB8AC3E}">
        <p14:creationId xmlns:p14="http://schemas.microsoft.com/office/powerpoint/2010/main" val="1174816246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6792" y="1447800"/>
            <a:ext cx="8186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 list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的方式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[index]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指定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也可以用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[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start:end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]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指定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”:”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指定哪一軸的資料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可以用負數從尾部開始算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張量的切片</a:t>
            </a:r>
          </a:p>
        </p:txBody>
      </p:sp>
    </p:spTree>
    <p:extLst>
      <p:ext uri="{BB962C8B-B14F-4D97-AF65-F5344CB8AC3E}">
        <p14:creationId xmlns:p14="http://schemas.microsoft.com/office/powerpoint/2010/main" val="9179274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6792" y="1447800"/>
            <a:ext cx="81862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讀取訓練資料時，不可能一次讀完，會有記憶體及效率的問題，會將整個資料集切成「一小批，一小批」。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例如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mnist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60000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張圖片，就會切成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128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筆為一小批，一批有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128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張圖片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整筆資料的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shape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(60000, 28, 28)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會變成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(128, 28, 28)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，一共有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467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批資料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批次的概念</a:t>
            </a:r>
          </a:p>
        </p:txBody>
      </p:sp>
    </p:spTree>
    <p:extLst>
      <p:ext uri="{BB962C8B-B14F-4D97-AF65-F5344CB8AC3E}">
        <p14:creationId xmlns:p14="http://schemas.microsoft.com/office/powerpoint/2010/main" val="275005834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向量資料，為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2D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(samples, features)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序列資料，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3D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(samples, timesteps, features)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影色影像，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4D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(samples, height, width, channels)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影片，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5D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(samples, frames, height, width, channels)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深度學習常見資料集</a:t>
            </a:r>
          </a:p>
        </p:txBody>
      </p:sp>
    </p:spTree>
    <p:extLst>
      <p:ext uri="{BB962C8B-B14F-4D97-AF65-F5344CB8AC3E}">
        <p14:creationId xmlns:p14="http://schemas.microsoft.com/office/powerpoint/2010/main" val="248820912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張量的數值運算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9817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把每個元素都拿來做數值運算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加減乘除、最大、最小、平均等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陣列運算會更快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可以使用其它第三方函式庫如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numba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速度會再加快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放入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TPU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中速度又會再加快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大部分都放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中運算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張量的逐元素運算</a:t>
            </a:r>
          </a:p>
        </p:txBody>
      </p:sp>
    </p:spTree>
    <p:extLst>
      <p:ext uri="{BB962C8B-B14F-4D97-AF65-F5344CB8AC3E}">
        <p14:creationId xmlns:p14="http://schemas.microsoft.com/office/powerpoint/2010/main" val="61798743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不同大小的張量進行相加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會先將軸擴張，再重複自己元素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只會發生在演算法層級而非實際記憶體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</a:t>
            </a:r>
            <a:r>
              <a:rPr lang="en-US" altLang="zh-TW" sz="4800" b="1" ker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broadcasting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3547984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兩個向量的點積運算是純量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np.dot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(x, y)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表示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張量的點積運算出來會變矩陣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張量的點積無交換律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張量點積運算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505200"/>
            <a:ext cx="61722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233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2228671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物件導向進階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Iterator,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Generator(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產生器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Decorator(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裝飾器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進階</a:t>
            </a:r>
          </a:p>
        </p:txBody>
      </p:sp>
    </p:spTree>
    <p:extLst>
      <p:ext uri="{BB962C8B-B14F-4D97-AF65-F5344CB8AC3E}">
        <p14:creationId xmlns:p14="http://schemas.microsoft.com/office/powerpoint/2010/main" val="3376026772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只要遵守前面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2D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的張量元素一樣，就可以在高階的張量做點積運算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張量點積運算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711200"/>
            <a:ext cx="4845050" cy="403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1083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將張量的形狀變換，最常見是轉置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張量的元素總數不變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reshape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 descr="ytorch] Contiguous vs Non-Contiguous Tensor / View — Understanding view(),  re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6286500" cy="385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375817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張量運算的幾何意義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2371481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只是在座標上平移張量而已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張量的加減法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14" y="2286000"/>
            <a:ext cx="80772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25312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就是旋轉及仿射變換而已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變形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張量的點積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90800"/>
            <a:ext cx="8411936" cy="352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37638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就是旋轉及仿射變換而已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變形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張量的點積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362200"/>
            <a:ext cx="81534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24402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就是旋轉及仿射變換而已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變形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張量的點積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" y="2438400"/>
            <a:ext cx="81661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11530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如果你有很多神經元，每個神經元就是位移、旋轉、縮放、仿射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把神經元串起來之後，根本就可以用一個神經元表示所有的「線性變換」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如果在每個神經元後面加一個啟動函式，這個神經元的產出就變成「非線性變換」，就無法用一個線性變換表示了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代表了一個神經元自身的重要性，無法用其它神經元的線性變換所取代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啟動函式的意義</a:t>
            </a:r>
          </a:p>
        </p:txBody>
      </p:sp>
    </p:spTree>
    <p:extLst>
      <p:ext uri="{BB962C8B-B14F-4D97-AF65-F5344CB8AC3E}">
        <p14:creationId xmlns:p14="http://schemas.microsoft.com/office/powerpoint/2010/main" val="1413839154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22860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進階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計算圖及自動微分</a:t>
            </a:r>
            <a:endParaRPr kumimoji="1"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本課程目錄</a:t>
            </a:r>
          </a:p>
        </p:txBody>
      </p:sp>
    </p:spTree>
    <p:extLst>
      <p:ext uri="{BB962C8B-B14F-4D97-AF65-F5344CB8AC3E}">
        <p14:creationId xmlns:p14="http://schemas.microsoft.com/office/powerpoint/2010/main" val="1512704461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49779" y="16764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隨機梯度下降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(SGD)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什麼是計算圖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反向傳播、連鎖律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中的自動微分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計算圖及自動微分</a:t>
            </a:r>
          </a:p>
        </p:txBody>
      </p:sp>
    </p:spTree>
    <p:extLst>
      <p:ext uri="{BB962C8B-B14F-4D97-AF65-F5344CB8AC3E}">
        <p14:creationId xmlns:p14="http://schemas.microsoft.com/office/powerpoint/2010/main" val="7617097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物件導向進階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9303097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隨機梯度下降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444504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最好的方法是一次向前一筆資料算出梯度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然後反向傳播更新所有參數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然後再下一筆資料，直到所有資料都完成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但一次更新一筆資料，會花很多時間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也可以讓所有資料都經過網路，產生梯度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然後將梯度平均值算出，再更新參數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這樣的效果不夠好，也會增加計算量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隨機梯度下降</a:t>
            </a:r>
          </a:p>
        </p:txBody>
      </p:sp>
    </p:spTree>
    <p:extLst>
      <p:ext uri="{BB962C8B-B14F-4D97-AF65-F5344CB8AC3E}">
        <p14:creationId xmlns:p14="http://schemas.microsoft.com/office/powerpoint/2010/main" val="1673495953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先找出一批資料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(128/60000)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先進行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FF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，然後算出梯度，更新參數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再使用下一批資料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(128/60000)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，進行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FF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，但是用新的參數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如此一來，經過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468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次運算，梯度更新了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468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次，效果相對較好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這個過程就稱之為隨機梯度下降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隨機的意思是這一批資料是隨機從資料集中取出的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資料在每一完整遍歷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(epoch)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中不會重複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隨機梯度下降</a:t>
            </a:r>
          </a:p>
        </p:txBody>
      </p:sp>
    </p:spTree>
    <p:extLst>
      <p:ext uri="{BB962C8B-B14F-4D97-AF65-F5344CB8AC3E}">
        <p14:creationId xmlns:p14="http://schemas.microsoft.com/office/powerpoint/2010/main" val="2060929512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批次大小：會造成影響，也要看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的記憶體來決定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學習率：每次梯度下降的下降步長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最佳化方法：梯度下降的變形。有時當導數為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時，可能是「局部最低點」而非「全域最低點」，需要繼續找最低點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隨機梯度下降參數</a:t>
            </a:r>
          </a:p>
        </p:txBody>
      </p:sp>
    </p:spTree>
    <p:extLst>
      <p:ext uri="{BB962C8B-B14F-4D97-AF65-F5344CB8AC3E}">
        <p14:creationId xmlns:p14="http://schemas.microsoft.com/office/powerpoint/2010/main" val="889300019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什麼是計算圖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3814656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用圖來表示張量的計算流程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的基本運算流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TF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中的梯度計算圖使用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Gradient Tape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用來自動微分的工具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應用連鎖律完成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什麼是計算圖</a:t>
            </a:r>
          </a:p>
        </p:txBody>
      </p:sp>
    </p:spTree>
    <p:extLst>
      <p:ext uri="{BB962C8B-B14F-4D97-AF65-F5344CB8AC3E}">
        <p14:creationId xmlns:p14="http://schemas.microsoft.com/office/powerpoint/2010/main" val="2102123914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600200"/>
            <a:ext cx="7696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nn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的架構來看，都是張量的梯度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backprop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中，需要每一個步驟變數的梯度值，就是函式的偏微分值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定義為「可微分」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整個運算過程中參與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的梯度均可自動算出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算出後放在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屬性中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還可儲存算出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grad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的函式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457200"/>
            <a:ext cx="5486400" cy="9715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什麼是自動微分</a:t>
            </a:r>
          </a:p>
        </p:txBody>
      </p:sp>
    </p:spTree>
    <p:extLst>
      <p:ext uri="{BB962C8B-B14F-4D97-AF65-F5344CB8AC3E}">
        <p14:creationId xmlns:p14="http://schemas.microsoft.com/office/powerpoint/2010/main" val="1319758932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457200"/>
            <a:ext cx="5486400" cy="9715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層神經網路為例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" y="1406979"/>
            <a:ext cx="9144000" cy="51338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647" y="2018331"/>
            <a:ext cx="1928248" cy="482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91642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457200"/>
            <a:ext cx="5486400" cy="9715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層神經網路為例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3251947" cy="426165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00200"/>
            <a:ext cx="3251947" cy="426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77314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457200"/>
            <a:ext cx="5486400" cy="9715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反向傳播回去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63486"/>
            <a:ext cx="4191000" cy="339090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752600"/>
            <a:ext cx="4306444" cy="339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0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物件用來描述一個物體、一件事、或一個人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物件內含資訊及可執行的操作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物件為類別產生的實例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類別包含屬性及方法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類別可以繼承於其它類別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物件導向進階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2B38BB-8D4E-8904-DE18-CC622652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83" y="4419600"/>
            <a:ext cx="3612193" cy="131837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C98205-8B23-F631-B715-510EE5585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394" y="4419600"/>
            <a:ext cx="3764606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07314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Tensorflow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中的自動微分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4509911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90500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with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方式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在作用範圍內對變數監視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可求出任何張量</a:t>
            </a:r>
            <a:r>
              <a:rPr kumimoji="1" lang="zh-TW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運算的梯度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600200" y="457200"/>
            <a:ext cx="6019800" cy="9715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Tape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29195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variableName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 = 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className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&gt;()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物件的產生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AD1E7C-231C-CF68-B1EF-5FDB95C05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32575"/>
            <a:ext cx="3639908" cy="10154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7635D3A-3A92-7FD6-FD26-D5110284B094}"/>
              </a:ext>
            </a:extLst>
          </p:cNvPr>
          <p:cNvSpPr txBox="1"/>
          <p:nvPr/>
        </p:nvSpPr>
        <p:spPr>
          <a:xfrm>
            <a:off x="381000" y="3136612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物件的初始設定：類別加上 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__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init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__()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方法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6559A1A-0BD1-AF91-868B-1C8BCCFBA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809999"/>
            <a:ext cx="3977985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793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初始化物件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物件的執行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7635D3A-3A92-7FD6-FD26-D5110284B094}"/>
              </a:ext>
            </a:extLst>
          </p:cNvPr>
          <p:cNvSpPr txBox="1"/>
          <p:nvPr/>
        </p:nvSpPr>
        <p:spPr>
          <a:xfrm>
            <a:off x="381000" y="35814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物件的執行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90BCE56-CD4F-3AA6-6D2E-8ED871AA2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5900"/>
            <a:ext cx="3162574" cy="114309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F7E7F4-67DD-D7CA-5DFE-CFDD2B7D6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318576"/>
            <a:ext cx="3589331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828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2192</Words>
  <Application>Microsoft Office PowerPoint</Application>
  <PresentationFormat>如螢幕大小 (4:3)</PresentationFormat>
  <Paragraphs>313</Paragraphs>
  <Slides>71</Slides>
  <Notes>71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7" baseType="lpstr">
      <vt:lpstr>微軟正黑體</vt:lpstr>
      <vt:lpstr>新細明體</vt:lpstr>
      <vt:lpstr>Arial</vt:lpstr>
      <vt:lpstr>Calibri</vt:lpstr>
      <vt:lpstr>Century Schoolbook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2023-07-05T16:57:13Z</dcterms:modified>
</cp:coreProperties>
</file>