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28"/>
  </p:notesMasterIdLst>
  <p:sldIdLst>
    <p:sldId id="256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5143500" type="screen16x9"/>
  <p:notesSz cx="6858000" cy="9144000"/>
  <p:embeddedFontLst>
    <p:embeddedFont>
      <p:font typeface="Helvetica Neue" charset="0"/>
      <p:regular r:id="rId29"/>
      <p:bold r:id="rId30"/>
      <p:italic r:id="rId31"/>
      <p:boldItalic r:id="rId32"/>
    </p:embeddedFont>
    <p:embeddedFont>
      <p:font typeface="Gill Sans" charset="0"/>
      <p:regular r:id="rId33"/>
      <p:bold r:id="rId34"/>
    </p:embeddedFont>
    <p:embeddedFont>
      <p:font typeface="Consolas" pitchFamily="49" charset="0"/>
      <p:regular r:id="rId35"/>
      <p:bold r:id="rId36"/>
      <p:italic r:id="rId37"/>
      <p:boldItalic r:id="rId38"/>
    </p:embeddedFont>
    <p:embeddedFont>
      <p:font typeface="Merriweather Sans" charset="0"/>
      <p:italic r:id="rId39"/>
      <p:boldItalic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Helvetica Neue Light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162b3799_5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162b3799_5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162b3799_5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162b3799_5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bdd75c69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27bdd75c6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bdd75c69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7bdd75c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7bdd75c69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7bdd75c6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bdd75c69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7bdd75c6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bdd75c69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bdd75c69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7bdd75c6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g27bdd75c69_0_3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7bdd75c6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27bdd75c69_0_3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bdd75c69_0_3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27bdd75c6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7bdd75c69_0_3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27bdd75c6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bdd75c69_0_3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27bdd75c69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162b3799_5_2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9162b3799_5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7bdd75c69_0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27bdd75c6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bdd75c69_0_3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27bdd75c6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dd75c69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dd75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162b3799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9162b3799_5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dd75c6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7bdd75c69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bdd75c6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g27bdd75c69_0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dd75c6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dd75c69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162b3799_5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29162b3799_5_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162b3799_3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29162b3799_3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y \in R^{N\times10}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2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l4a.github.io/ml4a/looking_inside_neural_nets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ml4a.github.io/ml4a/looking_inside_neural_ne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l4a.github.io/ml4a/looking_inside_neural_net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1906350" y="1415400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</a:t>
            </a:r>
            <a:r>
              <a:rPr lang="en" sz="3400" b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Classifier</a:t>
            </a:r>
            <a:endParaRPr sz="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0745"/>
            <a:ext cx="9143999" cy="502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875" y="2986575"/>
            <a:ext cx="33975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750" y="1065775"/>
            <a:ext cx="443400" cy="5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400" y="2785600"/>
            <a:ext cx="339750" cy="7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50" y="869725"/>
            <a:ext cx="33975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750" y="942975"/>
            <a:ext cx="443400" cy="3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3426" y="836201"/>
            <a:ext cx="1758740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5005" y="696350"/>
            <a:ext cx="518895" cy="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1350" y="2861800"/>
            <a:ext cx="339750" cy="60669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7"/>
          <p:cNvSpPr/>
          <p:nvPr/>
        </p:nvSpPr>
        <p:spPr>
          <a:xfrm>
            <a:off x="3536625" y="48572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sp>
        <p:nvSpPr>
          <p:cNvPr id="451" name="Google Shape;451;p67"/>
          <p:cNvSpPr/>
          <p:nvPr/>
        </p:nvSpPr>
        <p:spPr>
          <a:xfrm>
            <a:off x="5862175" y="0"/>
            <a:ext cx="3384000" cy="48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67"/>
          <p:cNvSpPr/>
          <p:nvPr/>
        </p:nvSpPr>
        <p:spPr>
          <a:xfrm>
            <a:off x="5701275" y="2682425"/>
            <a:ext cx="3384000" cy="183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68"/>
          <p:cNvGrpSpPr/>
          <p:nvPr/>
        </p:nvGrpSpPr>
        <p:grpSpPr>
          <a:xfrm>
            <a:off x="76200" y="120745"/>
            <a:ext cx="9143999" cy="5022756"/>
            <a:chOff x="76200" y="120745"/>
            <a:chExt cx="9143999" cy="5022756"/>
          </a:xfrm>
        </p:grpSpPr>
        <p:pic>
          <p:nvPicPr>
            <p:cNvPr id="458" name="Google Shape;45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120745"/>
              <a:ext cx="9143999" cy="5022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39875" y="298657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4750" y="1065775"/>
              <a:ext cx="443400" cy="51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6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400" y="2785600"/>
              <a:ext cx="339750" cy="72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3050" y="869725"/>
              <a:ext cx="33975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6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95750" y="942975"/>
              <a:ext cx="443400" cy="35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6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03426" y="836201"/>
              <a:ext cx="1758740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95005" y="696350"/>
              <a:ext cx="518895" cy="59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6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51350" y="2861800"/>
              <a:ext cx="339750" cy="6066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68"/>
          <p:cNvSpPr/>
          <p:nvPr/>
        </p:nvSpPr>
        <p:spPr>
          <a:xfrm>
            <a:off x="3536625" y="48572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input</a:t>
            </a:r>
            <a:endParaRPr/>
          </a:p>
        </p:txBody>
      </p:sp>
      <p:sp>
        <p:nvSpPr>
          <p:cNvPr id="566" name="Google Shape;566;p75"/>
          <p:cNvSpPr txBox="1"/>
          <p:nvPr/>
        </p:nvSpPr>
        <p:spPr>
          <a:xfrm>
            <a:off x="5018013" y="4854602"/>
            <a:ext cx="4003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https://www.youtube.com/watch?v=aircAruvnKk&amp;t=1s</a:t>
            </a:r>
            <a:endParaRPr sz="500"/>
          </a:p>
        </p:txBody>
      </p:sp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578769"/>
            <a:ext cx="2862732" cy="2847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4342300" y="2814761"/>
            <a:ext cx="247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28x28 pixels = 784 </a:t>
            </a:r>
            <a:endParaRPr sz="500"/>
          </a:p>
        </p:txBody>
      </p:sp>
      <p:pic>
        <p:nvPicPr>
          <p:cNvPr id="569" name="Google Shape;569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75" y="1020216"/>
            <a:ext cx="928421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pic>
        <p:nvPicPr>
          <p:cNvPr id="575" name="Google Shape;575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81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769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956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144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021" y="1493044"/>
            <a:ext cx="127203" cy="280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6"/>
          <p:cNvSpPr/>
          <p:nvPr/>
        </p:nvSpPr>
        <p:spPr>
          <a:xfrm>
            <a:off x="1331795" y="1457325"/>
            <a:ext cx="55143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81" name="Google Shape;581;p76"/>
          <p:cNvGrpSpPr/>
          <p:nvPr/>
        </p:nvGrpSpPr>
        <p:grpSpPr>
          <a:xfrm>
            <a:off x="3549463" y="4385869"/>
            <a:ext cx="1122413" cy="489843"/>
            <a:chOff x="-1" y="-1"/>
            <a:chExt cx="2993100" cy="1306247"/>
          </a:xfrm>
        </p:grpSpPr>
        <p:pic>
          <p:nvPicPr>
            <p:cNvPr id="582" name="Google Shape;582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215936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76"/>
            <p:cNvSpPr txBox="1"/>
            <p:nvPr/>
          </p:nvSpPr>
          <p:spPr>
            <a:xfrm>
              <a:off x="-1" y="679846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</p:grpSp>
      <p:grpSp>
        <p:nvGrpSpPr>
          <p:cNvPr id="584" name="Google Shape;584;p76"/>
          <p:cNvGrpSpPr/>
          <p:nvPr/>
        </p:nvGrpSpPr>
        <p:grpSpPr>
          <a:xfrm>
            <a:off x="6185756" y="4339434"/>
            <a:ext cx="1012388" cy="582711"/>
            <a:chOff x="0" y="-1"/>
            <a:chExt cx="2699700" cy="1553897"/>
          </a:xfrm>
        </p:grpSpPr>
        <p:pic>
          <p:nvPicPr>
            <p:cNvPr id="585" name="Google Shape;585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069225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76"/>
            <p:cNvSpPr txBox="1"/>
            <p:nvPr/>
          </p:nvSpPr>
          <p:spPr>
            <a:xfrm>
              <a:off x="0" y="432196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</p:grpSp>
      <p:pic>
        <p:nvPicPr>
          <p:cNvPr id="587" name="Google Shape;587;p7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1707" y="1457325"/>
            <a:ext cx="5564410" cy="298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7213" y="2006578"/>
            <a:ext cx="1551546" cy="15434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6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595" name="Google Shape;595;p77"/>
          <p:cNvGrpSpPr/>
          <p:nvPr/>
        </p:nvGrpSpPr>
        <p:grpSpPr>
          <a:xfrm>
            <a:off x="280988" y="1604963"/>
            <a:ext cx="7862004" cy="2362238"/>
            <a:chOff x="0" y="0"/>
            <a:chExt cx="20965344" cy="6299302"/>
          </a:xfrm>
        </p:grpSpPr>
        <p:pic>
          <p:nvPicPr>
            <p:cNvPr id="596" name="Google Shape;596;p7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02709" cy="62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4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88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73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57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7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88300" y="31750"/>
              <a:ext cx="277044" cy="61095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77"/>
          <p:cNvSpPr/>
          <p:nvPr/>
        </p:nvSpPr>
        <p:spPr>
          <a:xfrm>
            <a:off x="2262775" y="1581200"/>
            <a:ext cx="55002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3" name="Google Shape;603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8813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9011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7"/>
          <p:cNvSpPr txBox="1"/>
          <p:nvPr/>
        </p:nvSpPr>
        <p:spPr>
          <a:xfrm>
            <a:off x="1425389" y="4446798"/>
            <a:ext cx="1122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 784</a:t>
            </a:r>
            <a:endParaRPr sz="500"/>
          </a:p>
        </p:txBody>
      </p:sp>
      <p:sp>
        <p:nvSpPr>
          <p:cNvPr id="606" name="Google Shape;606;p77"/>
          <p:cNvSpPr txBox="1"/>
          <p:nvPr/>
        </p:nvSpPr>
        <p:spPr>
          <a:xfrm>
            <a:off x="7500206" y="4353929"/>
            <a:ext cx="1012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(labels)</a:t>
            </a:r>
            <a:endParaRPr sz="500"/>
          </a:p>
        </p:txBody>
      </p:sp>
      <p:pic>
        <p:nvPicPr>
          <p:cNvPr id="607" name="Google Shape;607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747245" y="3620379"/>
            <a:ext cx="211871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4326171" y="4446798"/>
            <a:ext cx="105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layers</a:t>
            </a:r>
            <a:endParaRPr sz="500"/>
          </a:p>
        </p:txBody>
      </p:sp>
      <p:sp>
        <p:nvSpPr>
          <p:cNvPr id="609" name="Google Shape;609;p77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615" name="Google Shape;615;p78"/>
          <p:cNvGrpSpPr/>
          <p:nvPr/>
        </p:nvGrpSpPr>
        <p:grpSpPr>
          <a:xfrm>
            <a:off x="280988" y="1604963"/>
            <a:ext cx="8231606" cy="3169604"/>
            <a:chOff x="0" y="0"/>
            <a:chExt cx="21950948" cy="8452278"/>
          </a:xfrm>
        </p:grpSpPr>
        <p:grpSp>
          <p:nvGrpSpPr>
            <p:cNvPr id="616" name="Google Shape;616;p78"/>
            <p:cNvGrpSpPr/>
            <p:nvPr/>
          </p:nvGrpSpPr>
          <p:grpSpPr>
            <a:xfrm>
              <a:off x="0" y="0"/>
              <a:ext cx="20965344" cy="6299302"/>
              <a:chOff x="0" y="0"/>
              <a:chExt cx="20965344" cy="6299302"/>
            </a:xfrm>
          </p:grpSpPr>
          <p:pic>
            <p:nvPicPr>
              <p:cNvPr id="617" name="Google Shape;617;p78" descr="Imag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0502709" cy="6299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4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588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573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57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78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688300" y="31750"/>
                <a:ext cx="277044" cy="61095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3" name="Google Shape;62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20320474" y="6146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78"/>
            <p:cNvSpPr txBox="1"/>
            <p:nvPr/>
          </p:nvSpPr>
          <p:spPr>
            <a:xfrm>
              <a:off x="3051737" y="7578228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25" name="Google Shape;625;p78"/>
            <p:cNvSpPr txBox="1"/>
            <p:nvPr/>
          </p:nvSpPr>
          <p:spPr>
            <a:xfrm>
              <a:off x="19251248" y="7330578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26" name="Google Shape;626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43946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79760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8"/>
            <p:cNvSpPr txBox="1"/>
            <p:nvPr/>
          </p:nvSpPr>
          <p:spPr>
            <a:xfrm>
              <a:off x="68426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29" name="Google Shape;629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09732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78"/>
            <p:cNvSpPr txBox="1"/>
            <p:nvPr/>
          </p:nvSpPr>
          <p:spPr>
            <a:xfrm>
              <a:off x="98398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31" name="Google Shape;631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39704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78"/>
            <p:cNvSpPr txBox="1"/>
            <p:nvPr/>
          </p:nvSpPr>
          <p:spPr>
            <a:xfrm>
              <a:off x="12887837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33" name="Google Shape;63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6815274" y="62476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78"/>
            <p:cNvSpPr txBox="1"/>
            <p:nvPr/>
          </p:nvSpPr>
          <p:spPr>
            <a:xfrm>
              <a:off x="15681838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</a:t>
              </a:r>
              <a:r>
                <a:rPr lang="en" sz="1200" b="1"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120 </a:t>
              </a:r>
              <a:endParaRPr sz="500"/>
            </a:p>
          </p:txBody>
        </p:sp>
      </p:grpSp>
      <p:sp>
        <p:nvSpPr>
          <p:cNvPr id="635" name="Google Shape;635;p78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https://ml4a.github.io/ml4a/looking_inside_neural_nets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641" name="Google Shape;641;p79"/>
          <p:cNvGrpSpPr/>
          <p:nvPr/>
        </p:nvGrpSpPr>
        <p:grpSpPr>
          <a:xfrm>
            <a:off x="1648284" y="1388831"/>
            <a:ext cx="5311127" cy="1595795"/>
            <a:chOff x="0" y="0"/>
            <a:chExt cx="14163006" cy="4255454"/>
          </a:xfrm>
        </p:grpSpPr>
        <p:pic>
          <p:nvPicPr>
            <p:cNvPr id="642" name="Google Shape;642;p7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3850476" cy="425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254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870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486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6102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7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975850" y="21448"/>
              <a:ext cx="187156" cy="4127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8" name="Google Shape;648;p79"/>
          <p:cNvSpPr txBox="1"/>
          <p:nvPr/>
        </p:nvSpPr>
        <p:spPr>
          <a:xfrm>
            <a:off x="-462546" y="3092648"/>
            <a:ext cx="74505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7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15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5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79"/>
          <p:cNvSpPr txBox="1"/>
          <p:nvPr/>
        </p:nvSpPr>
        <p:spPr>
          <a:xfrm>
            <a:off x="5066933" y="4940327"/>
            <a:ext cx="4039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https://ml4a.github.io/ml4a/looking_inside_neural_nets</a:t>
            </a:r>
            <a:endParaRPr sz="500"/>
          </a:p>
        </p:txBody>
      </p:sp>
      <p:pic>
        <p:nvPicPr>
          <p:cNvPr id="650" name="Google Shape;650;p7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0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pic>
        <p:nvPicPr>
          <p:cNvPr id="656" name="Google Shape;656;p8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0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58" name="Google Shape;658;p80"/>
          <p:cNvGrpSpPr/>
          <p:nvPr/>
        </p:nvGrpSpPr>
        <p:grpSpPr>
          <a:xfrm>
            <a:off x="3830432" y="2043884"/>
            <a:ext cx="5186911" cy="2054241"/>
            <a:chOff x="0" y="0"/>
            <a:chExt cx="13831762" cy="5326007"/>
          </a:xfrm>
        </p:grpSpPr>
        <p:grpSp>
          <p:nvGrpSpPr>
            <p:cNvPr id="659" name="Google Shape;659;p80"/>
            <p:cNvGrpSpPr/>
            <p:nvPr/>
          </p:nvGrpSpPr>
          <p:grpSpPr>
            <a:xfrm>
              <a:off x="0" y="0"/>
              <a:ext cx="13210863" cy="3969371"/>
              <a:chOff x="0" y="0"/>
              <a:chExt cx="13210863" cy="3969371"/>
            </a:xfrm>
          </p:grpSpPr>
          <p:pic>
            <p:nvPicPr>
              <p:cNvPr id="660" name="Google Shape;660;p80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0"/>
                <a:ext cx="12919346" cy="39693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421784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302403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183022" y="3065008"/>
                <a:ext cx="348133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4" name="Google Shape;664;p80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63640" y="3065008"/>
                <a:ext cx="348134" cy="489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5" name="Google Shape;665;p80" descr="Imag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3036289" y="20006"/>
                <a:ext cx="174574" cy="38498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6" name="Google Shape;66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2804512" y="3872808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80"/>
            <p:cNvSpPr txBox="1"/>
            <p:nvPr/>
          </p:nvSpPr>
          <p:spPr>
            <a:xfrm>
              <a:off x="1922987" y="4775258"/>
              <a:ext cx="18861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68" name="Google Shape;668;p80"/>
            <p:cNvSpPr txBox="1"/>
            <p:nvPr/>
          </p:nvSpPr>
          <p:spPr>
            <a:xfrm>
              <a:off x="12130762" y="4619207"/>
              <a:ext cx="17010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69" name="Google Shape;669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2769209" y="3952834"/>
              <a:ext cx="356017" cy="1304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5025952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80"/>
            <p:cNvSpPr txBox="1"/>
            <p:nvPr/>
          </p:nvSpPr>
          <p:spPr>
            <a:xfrm>
              <a:off x="4311741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72" name="Google Shape;672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6914574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Google Shape;673;p80"/>
            <p:cNvSpPr txBox="1"/>
            <p:nvPr/>
          </p:nvSpPr>
          <p:spPr>
            <a:xfrm>
              <a:off x="6200363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74" name="Google Shape;674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8803195" y="3952834"/>
              <a:ext cx="356016" cy="13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5" name="Google Shape;675;p80"/>
            <p:cNvSpPr txBox="1"/>
            <p:nvPr/>
          </p:nvSpPr>
          <p:spPr>
            <a:xfrm>
              <a:off x="812099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76" name="Google Shape;676;p80" descr="Imag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5400000">
              <a:off x="10595785" y="3936829"/>
              <a:ext cx="356016" cy="130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80"/>
            <p:cNvSpPr txBox="1"/>
            <p:nvPr/>
          </p:nvSpPr>
          <p:spPr>
            <a:xfrm>
              <a:off x="9881575" y="4775258"/>
              <a:ext cx="1782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120 </a:t>
              </a:r>
              <a:endParaRPr sz="5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4034049" y="32364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&amp; NLL loss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3821250" y="1583075"/>
            <a:ext cx="5056800" cy="16842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 b="1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optimizer.zero_grad()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output = model(data)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 = 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loss.backward()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84" name="Google Shape;684;p8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/>
          <p:nvPr/>
        </p:nvSpPr>
        <p:spPr>
          <a:xfrm>
            <a:off x="56173" y="1125736"/>
            <a:ext cx="4903200" cy="3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2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# Flatten the data (n, 1, 28, 28)-&gt; (n, 784)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2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2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# No need activation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2917650" y="4403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Softmax</a:t>
            </a:r>
            <a:endParaRPr/>
          </a:p>
        </p:txBody>
      </p:sp>
      <p:sp>
        <p:nvSpPr>
          <p:cNvPr id="691" name="Google Shape;691;p82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2" name="Google Shape;692;p8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MNIST: 10 labels</a:t>
            </a:r>
            <a:endParaRPr/>
          </a:p>
        </p:txBody>
      </p:sp>
      <p:pic>
        <p:nvPicPr>
          <p:cNvPr id="242" name="Google Shape;242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45" y="1695905"/>
            <a:ext cx="3854899" cy="29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8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7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83"/>
          <p:cNvSpPr txBox="1">
            <a:spLocks noGrp="1"/>
          </p:cNvSpPr>
          <p:nvPr>
            <p:ph type="title"/>
          </p:nvPr>
        </p:nvSpPr>
        <p:spPr>
          <a:xfrm>
            <a:off x="5232708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pic>
        <p:nvPicPr>
          <p:cNvPr id="699" name="Google Shape;699;p8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4399" y="1953080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3"/>
          <p:cNvSpPr txBox="1"/>
          <p:nvPr/>
        </p:nvSpPr>
        <p:spPr>
          <a:xfrm>
            <a:off x="143975" y="76200"/>
            <a:ext cx="4605000" cy="49929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settings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endParaRPr sz="7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r>
              <a:rPr lang="en" sz="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transforms.ToTensor(),transforms.Normalize((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,))])),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Net(nn.Module):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__init__(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(Net,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520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.l5 = 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x.view(-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Flatten the data (n, 1, 28, 28)-&gt; (n, 784)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 = F.relu(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.l4(x))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.l5(x)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Net()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nn.CrossEntropyLoss()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momentum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4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84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84"/>
          <p:cNvSpPr txBox="1"/>
          <p:nvPr/>
        </p:nvSpPr>
        <p:spPr>
          <a:xfrm>
            <a:off x="3153119" y="2637829"/>
            <a:ext cx="5706000" cy="2325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b="1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1100" b="1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1100" b="1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8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3" y="166688"/>
            <a:ext cx="2519498" cy="166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5"/>
          <p:cNvSpPr txBox="1"/>
          <p:nvPr/>
        </p:nvSpPr>
        <p:spPr>
          <a:xfrm>
            <a:off x="3153118" y="256580"/>
            <a:ext cx="5706000" cy="1487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datasets.MNIST(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'../data'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=transforms.Compose([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transforms.Normalize((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0.1307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,), (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0.3081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])),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5"/>
          <p:cNvSpPr txBox="1"/>
          <p:nvPr/>
        </p:nvSpPr>
        <p:spPr>
          <a:xfrm>
            <a:off x="3153119" y="2078236"/>
            <a:ext cx="12969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85"/>
          <p:cNvSpPr txBox="1"/>
          <p:nvPr/>
        </p:nvSpPr>
        <p:spPr>
          <a:xfrm>
            <a:off x="4146575" y="2485525"/>
            <a:ext cx="4865100" cy="2477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8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8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torch.max(output.data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8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8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test_loss, correct,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8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85"/>
          <p:cNvSpPr txBox="1"/>
          <p:nvPr/>
        </p:nvSpPr>
        <p:spPr>
          <a:xfrm>
            <a:off x="43825" y="3182025"/>
            <a:ext cx="3916500" cy="14871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 = Variable(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torch.Tensor([[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returns both the max values and indices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Y_pred_val, Y_pred_idx = </a:t>
            </a: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       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Y_pred_idx = 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torch.max(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Y_pred_scores.data,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)[1]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/>
          <p:nvPr/>
        </p:nvSpPr>
        <p:spPr>
          <a:xfrm>
            <a:off x="95910" y="75604"/>
            <a:ext cx="5292900" cy="4992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train(epoch):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model.train()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 =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 %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'Train Epoch: {} [{}/{} ({:.0f}%)]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Loss: {:.6f}'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epoch, batch_idx *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(data),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batch_idx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(train_loader), loss.data[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test():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model.eval()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correct =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1" i="0" u="none" strike="noStrike" cap="none">
              <a:solidFill>
                <a:srgbClr val="043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2FF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data, target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data, target = Variable(data,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output = model(data)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sum up batch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test_loss += 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criterion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(output, target,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index of the max log-probability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9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 = output.data.max(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keepdim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correct += pred.eq(target.data.view_as(pred)).cpu().sum()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test_loss /=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 set: Average loss: {:.4f}, Accuracy: {}/{} ({:.0f}%)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format(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test_loss, correct,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(test_loader.dataset),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100.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correct /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(test_loader.dataset)))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9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train(epoch)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9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test()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3" name="Google Shape;723;p8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204" y="105072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6"/>
          <p:cNvSpPr txBox="1">
            <a:spLocks noGrp="1"/>
          </p:cNvSpPr>
          <p:nvPr>
            <p:ph type="title"/>
          </p:nvPr>
        </p:nvSpPr>
        <p:spPr>
          <a:xfrm>
            <a:off x="5813733" y="158651"/>
            <a:ext cx="4155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Accuracy?</a:t>
            </a:r>
            <a:endParaRPr/>
          </a:p>
        </p:txBody>
      </p:sp>
      <p:sp>
        <p:nvSpPr>
          <p:cNvPr id="725" name="Google Shape;725;p86"/>
          <p:cNvSpPr txBox="1"/>
          <p:nvPr/>
        </p:nvSpPr>
        <p:spPr>
          <a:xfrm>
            <a:off x="5477450" y="1355250"/>
            <a:ext cx="3575400" cy="3708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[0/60000 (0%)]	Loss: 2.313209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[640/60000 (1%)]	Loss: 2.303560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[1280/60000 (2%)]	Loss: 2.296464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[1920/60000 (3%)]	Loss: 2.297758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[2560/60000 (4%)]	Loss: 2.308579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[3200/60000 (5%)]	Loss: 2.300100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[3840/60000 (6%)]	Loss: 2.300800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[4480/60000 (7%)]	Loss: 2.301295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1 [5120/60000 (9%)]	Loss: 2.295039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[51200/60000 (85%)]	Loss: 0.069267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[51840/60000 (86%)]	Loss: 0.044378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[52480/60000 (87%)]	Loss: 0.163481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[53120/60000 (88%)]	Loss: 0.243676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[53760/60000 (90%)]	Loss: 0.045024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[54400/60000 (91%)]	Loss: 0.064958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[55040/60000 (92%)]	Loss: 0.071447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[55680/60000 (93%)]	Loss: 0.043712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[56320/60000 (94%)]	Loss: 0.099484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[56960/60000 (95%)]	Loss: 0.159727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[57600/60000 (96%)]	Loss: 0.109291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[58240/60000 (97%)]	Loss: 0.116370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[58880/60000 (98%)]	Loss: 0.127303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Train Epoch: 9 [59520/60000 (99%)]	Loss: 0.030254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Test set: Average loss: -12.1596, Accuracy: 9697/10000 (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97</a:t>
            </a: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%)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87"/>
          <p:cNvCxnSpPr/>
          <p:nvPr/>
        </p:nvCxnSpPr>
        <p:spPr>
          <a:xfrm>
            <a:off x="6682953" y="191306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1" name="Google Shape;731;p87"/>
          <p:cNvSpPr/>
          <p:nvPr/>
        </p:nvSpPr>
        <p:spPr>
          <a:xfrm>
            <a:off x="5530349" y="1767711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732" name="Google Shape;732;p8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850" y="2117099"/>
            <a:ext cx="357425" cy="460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87"/>
          <p:cNvCxnSpPr/>
          <p:nvPr/>
        </p:nvCxnSpPr>
        <p:spPr>
          <a:xfrm>
            <a:off x="6682953" y="2136897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34" name="Google Shape;734;p87"/>
          <p:cNvCxnSpPr/>
          <p:nvPr/>
        </p:nvCxnSpPr>
        <p:spPr>
          <a:xfrm>
            <a:off x="6692478" y="2808410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5" name="Google Shape;735;p87"/>
          <p:cNvSpPr txBox="1"/>
          <p:nvPr/>
        </p:nvSpPr>
        <p:spPr>
          <a:xfrm>
            <a:off x="68184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36" name="Google Shape;736;p87"/>
          <p:cNvSpPr txBox="1">
            <a:spLocks noGrp="1"/>
          </p:cNvSpPr>
          <p:nvPr>
            <p:ph type="title"/>
          </p:nvPr>
        </p:nvSpPr>
        <p:spPr>
          <a:xfrm>
            <a:off x="-206550" y="267556"/>
            <a:ext cx="82809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label prediction?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000" i="1"/>
              <a:t>Just use CrossEntropyLoss</a:t>
            </a:r>
            <a:r>
              <a:rPr lang="en"/>
              <a:t>!</a:t>
            </a:r>
            <a:endParaRPr/>
          </a:p>
        </p:txBody>
      </p:sp>
      <p:sp>
        <p:nvSpPr>
          <p:cNvPr id="737" name="Google Shape;737;p87"/>
          <p:cNvSpPr txBox="1"/>
          <p:nvPr/>
        </p:nvSpPr>
        <p:spPr>
          <a:xfrm>
            <a:off x="5324670" y="4292050"/>
            <a:ext cx="19152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" sz="1500" b="1"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cxnSp>
        <p:nvCxnSpPr>
          <p:cNvPr id="738" name="Google Shape;738;p87"/>
          <p:cNvCxnSpPr/>
          <p:nvPr/>
        </p:nvCxnSpPr>
        <p:spPr>
          <a:xfrm>
            <a:off x="1250756" y="2379785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739" name="Google Shape;739;p87"/>
          <p:cNvSpPr/>
          <p:nvPr/>
        </p:nvSpPr>
        <p:spPr>
          <a:xfrm>
            <a:off x="1546836" y="1800374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740" name="Google Shape;740;p87"/>
          <p:cNvSpPr/>
          <p:nvPr/>
        </p:nvSpPr>
        <p:spPr>
          <a:xfrm>
            <a:off x="2702360" y="1800374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741" name="Google Shape;741;p87"/>
          <p:cNvCxnSpPr/>
          <p:nvPr/>
        </p:nvCxnSpPr>
        <p:spPr>
          <a:xfrm>
            <a:off x="3585276" y="2384547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742" name="Google Shape;742;p8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7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87"/>
          <p:cNvSpPr txBox="1"/>
          <p:nvPr/>
        </p:nvSpPr>
        <p:spPr>
          <a:xfrm>
            <a:off x="4313573" y="2131053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744" name="Google Shape;744;p87"/>
          <p:cNvSpPr/>
          <p:nvPr/>
        </p:nvSpPr>
        <p:spPr>
          <a:xfrm>
            <a:off x="5367724" y="3380850"/>
            <a:ext cx="1692900" cy="800100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CrossEntropyLoss</a:t>
            </a:r>
            <a:endParaRPr sz="500"/>
          </a:p>
        </p:txBody>
      </p:sp>
      <p:pic>
        <p:nvPicPr>
          <p:cNvPr id="745" name="Google Shape;745;p8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7162" y="292894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labels: 10 outputs</a:t>
            </a:r>
            <a:endParaRPr/>
          </a:p>
        </p:txBody>
      </p:sp>
      <p:cxnSp>
        <p:nvCxnSpPr>
          <p:cNvPr id="248" name="Google Shape;248;p59"/>
          <p:cNvCxnSpPr/>
          <p:nvPr/>
        </p:nvCxnSpPr>
        <p:spPr>
          <a:xfrm>
            <a:off x="1914369" y="2342782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9" name="Google Shape;249;p59"/>
          <p:cNvSpPr/>
          <p:nvPr/>
        </p:nvSpPr>
        <p:spPr>
          <a:xfrm>
            <a:off x="2174070" y="2012231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250" name="Google Shape;250;p59"/>
          <p:cNvSpPr/>
          <p:nvPr/>
        </p:nvSpPr>
        <p:spPr>
          <a:xfrm>
            <a:off x="3180877" y="2012231"/>
            <a:ext cx="7266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251" name="Google Shape;251;p59"/>
          <p:cNvCxnSpPr/>
          <p:nvPr/>
        </p:nvCxnSpPr>
        <p:spPr>
          <a:xfrm>
            <a:off x="3994545" y="2342782"/>
            <a:ext cx="481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2" name="Google Shape;252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668" y="2254974"/>
            <a:ext cx="203917" cy="17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9"/>
          <p:cNvSpPr/>
          <p:nvPr/>
        </p:nvSpPr>
        <p:spPr>
          <a:xfrm>
            <a:off x="4998945" y="2012231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254" name="Google Shape;254;p59"/>
          <p:cNvCxnSpPr/>
          <p:nvPr/>
        </p:nvCxnSpPr>
        <p:spPr>
          <a:xfrm>
            <a:off x="6784205" y="2342783"/>
            <a:ext cx="481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5" name="Google Shape;255;p59"/>
          <p:cNvSpPr txBox="1"/>
          <p:nvPr/>
        </p:nvSpPr>
        <p:spPr>
          <a:xfrm>
            <a:off x="4623420" y="2187235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256" name="Google Shape;256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0020" y="2186619"/>
            <a:ext cx="240915" cy="3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9"/>
          <p:cNvSpPr/>
          <p:nvPr/>
        </p:nvSpPr>
        <p:spPr>
          <a:xfrm>
            <a:off x="5975927" y="2012344"/>
            <a:ext cx="7266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10 labels: 10 outputs</a:t>
            </a:r>
            <a:endParaRPr/>
          </a:p>
        </p:txBody>
      </p:sp>
      <p:sp>
        <p:nvSpPr>
          <p:cNvPr id="263" name="Google Shape;263;p60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264" name="Google Shape;264;p60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65" name="Google Shape;265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0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267" name="Google Shape;267;p60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8" name="Google Shape;268;p60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269" name="Google Shape;269;p60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0" name="Google Shape;270;p60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271" name="Google Shape;271;p60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272" name="Google Shape;272;p60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273" name="Google Shape;273;p60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4" name="Google Shape;274;p60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275" name="Google Shape;275;p60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276" name="Google Shape;276;p60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77" name="Google Shape;277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0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 outputs</a:t>
            </a:r>
            <a:endParaRPr/>
          </a:p>
        </p:txBody>
      </p:sp>
      <p:sp>
        <p:nvSpPr>
          <p:cNvPr id="310" name="Google Shape;310;p62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11" name="Google Shape;311;p62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12" name="Google Shape;312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2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14" name="Google Shape;314;p62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5" name="Google Shape;315;p62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16" name="Google Shape;316;p62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7" name="Google Shape;317;p62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18" name="Google Shape;318;p62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31" name="Google Shape;331;p62"/>
          <p:cNvSpPr/>
          <p:nvPr/>
        </p:nvSpPr>
        <p:spPr>
          <a:xfrm>
            <a:off x="7319963" y="3099621"/>
            <a:ext cx="1095300" cy="18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62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334" name="Google Shape;334;p62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5" name="Google Shape;335;p62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36" name="Google Shape;336;p62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37" name="Google Shape;337;p62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38" name="Google Shape;338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2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42" name="Google Shape;342;p62"/>
          <p:cNvSpPr/>
          <p:nvPr/>
        </p:nvSpPr>
        <p:spPr>
          <a:xfrm>
            <a:off x="6500829" y="4166425"/>
            <a:ext cx="1446900" cy="8535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Probability</a:t>
            </a:r>
            <a:endParaRPr/>
          </a:p>
        </p:txBody>
      </p:sp>
      <p:sp>
        <p:nvSpPr>
          <p:cNvPr id="350" name="Google Shape;350;p63"/>
          <p:cNvSpPr/>
          <p:nvPr/>
        </p:nvSpPr>
        <p:spPr>
          <a:xfrm>
            <a:off x="50100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51" name="Google Shape;351;p63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52" name="Google Shape;352;p6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54" name="Google Shape;354;p63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55" name="Google Shape;355;p63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56" name="Google Shape;356;p63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57" name="Google Shape;357;p63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58" name="Google Shape;358;p63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59" name="Google Shape;359;p63"/>
          <p:cNvSpPr/>
          <p:nvPr/>
        </p:nvSpPr>
        <p:spPr>
          <a:xfrm>
            <a:off x="6173242" y="1494657"/>
            <a:ext cx="9546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500"/>
          </a:p>
        </p:txBody>
      </p:sp>
      <p:cxnSp>
        <p:nvCxnSpPr>
          <p:cNvPr id="360" name="Google Shape;360;p63"/>
          <p:cNvCxnSpPr/>
          <p:nvPr/>
        </p:nvCxnSpPr>
        <p:spPr>
          <a:xfrm>
            <a:off x="14507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61" name="Google Shape;361;p63"/>
          <p:cNvSpPr/>
          <p:nvPr/>
        </p:nvSpPr>
        <p:spPr>
          <a:xfrm>
            <a:off x="17468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62" name="Google Shape;362;p63"/>
          <p:cNvSpPr/>
          <p:nvPr/>
        </p:nvSpPr>
        <p:spPr>
          <a:xfrm>
            <a:off x="29023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63" name="Google Shape;363;p63"/>
          <p:cNvCxnSpPr/>
          <p:nvPr/>
        </p:nvCxnSpPr>
        <p:spPr>
          <a:xfrm>
            <a:off x="3785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64" name="Google Shape;364;p6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7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3"/>
          <p:cNvSpPr txBox="1"/>
          <p:nvPr/>
        </p:nvSpPr>
        <p:spPr>
          <a:xfrm>
            <a:off x="45135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672" y="3147814"/>
            <a:ext cx="6048672" cy="35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7664" y="3939902"/>
            <a:ext cx="61119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cxnSp>
        <p:nvCxnSpPr>
          <p:cNvPr id="371" name="Google Shape;371;p64"/>
          <p:cNvCxnSpPr/>
          <p:nvPr/>
        </p:nvCxnSpPr>
        <p:spPr>
          <a:xfrm>
            <a:off x="68873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2" name="Google Shape;372;p6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487" y="1838435"/>
            <a:ext cx="274662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4"/>
          <p:cNvSpPr txBox="1"/>
          <p:nvPr/>
        </p:nvSpPr>
        <p:spPr>
          <a:xfrm>
            <a:off x="7429171" y="1527996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374" name="Google Shape;374;p64"/>
          <p:cNvCxnSpPr/>
          <p:nvPr/>
        </p:nvCxnSpPr>
        <p:spPr>
          <a:xfrm>
            <a:off x="69063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75" name="Google Shape;375;p64"/>
          <p:cNvSpPr txBox="1"/>
          <p:nvPr/>
        </p:nvSpPr>
        <p:spPr>
          <a:xfrm>
            <a:off x="7448221" y="1747071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376" name="Google Shape;376;p64"/>
          <p:cNvCxnSpPr/>
          <p:nvPr/>
        </p:nvCxnSpPr>
        <p:spPr>
          <a:xfrm>
            <a:off x="69159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77" name="Google Shape;377;p64"/>
          <p:cNvSpPr txBox="1"/>
          <p:nvPr/>
        </p:nvSpPr>
        <p:spPr>
          <a:xfrm>
            <a:off x="7457746" y="2418583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P(y=9)</a:t>
            </a:r>
            <a:endParaRPr sz="500"/>
          </a:p>
        </p:txBody>
      </p:sp>
      <p:sp>
        <p:nvSpPr>
          <p:cNvPr id="378" name="Google Shape;378;p64"/>
          <p:cNvSpPr txBox="1"/>
          <p:nvPr/>
        </p:nvSpPr>
        <p:spPr>
          <a:xfrm>
            <a:off x="70419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79" name="Google Shape;379;p64"/>
          <p:cNvSpPr/>
          <p:nvPr/>
        </p:nvSpPr>
        <p:spPr>
          <a:xfrm>
            <a:off x="5703404" y="1494650"/>
            <a:ext cx="14244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 sz="500"/>
          </a:p>
        </p:txBody>
      </p:sp>
      <p:cxnSp>
        <p:nvCxnSpPr>
          <p:cNvPr id="380" name="Google Shape;380;p64"/>
          <p:cNvCxnSpPr/>
          <p:nvPr/>
        </p:nvCxnSpPr>
        <p:spPr>
          <a:xfrm>
            <a:off x="841181" y="2112168"/>
            <a:ext cx="232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81" name="Google Shape;381;p64"/>
          <p:cNvSpPr/>
          <p:nvPr/>
        </p:nvSpPr>
        <p:spPr>
          <a:xfrm>
            <a:off x="1137261" y="1532758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sp>
        <p:nvSpPr>
          <p:cNvPr id="382" name="Google Shape;382;p64"/>
          <p:cNvSpPr/>
          <p:nvPr/>
        </p:nvSpPr>
        <p:spPr>
          <a:xfrm>
            <a:off x="2292785" y="1532757"/>
            <a:ext cx="724200" cy="1158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383" name="Google Shape;383;p64"/>
          <p:cNvCxnSpPr/>
          <p:nvPr/>
        </p:nvCxnSpPr>
        <p:spPr>
          <a:xfrm>
            <a:off x="3023301" y="2116931"/>
            <a:ext cx="505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84" name="Google Shape;384;p6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159" y="1958252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4"/>
          <p:cNvSpPr txBox="1"/>
          <p:nvPr/>
        </p:nvSpPr>
        <p:spPr>
          <a:xfrm>
            <a:off x="3599198" y="186343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386" name="Google Shape;386;p64"/>
          <p:cNvCxnSpPr/>
          <p:nvPr/>
        </p:nvCxnSpPr>
        <p:spPr>
          <a:xfrm>
            <a:off x="5134741" y="1650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87" name="Google Shape;387;p64"/>
          <p:cNvCxnSpPr/>
          <p:nvPr/>
        </p:nvCxnSpPr>
        <p:spPr>
          <a:xfrm>
            <a:off x="5153791" y="186928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88" name="Google Shape;388;p64"/>
          <p:cNvCxnSpPr/>
          <p:nvPr/>
        </p:nvCxnSpPr>
        <p:spPr>
          <a:xfrm>
            <a:off x="5163316" y="2540793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89" name="Google Shape;389;p64"/>
          <p:cNvSpPr txBox="1"/>
          <p:nvPr/>
        </p:nvSpPr>
        <p:spPr>
          <a:xfrm>
            <a:off x="5289308" y="1975671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90" name="Google Shape;390;p64"/>
          <p:cNvSpPr/>
          <p:nvPr/>
        </p:nvSpPr>
        <p:spPr>
          <a:xfrm>
            <a:off x="4019412" y="1494657"/>
            <a:ext cx="1152600" cy="11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>
            <a:spLocks noGrp="1"/>
          </p:cNvSpPr>
          <p:nvPr>
            <p:ph type="title"/>
          </p:nvPr>
        </p:nvSpPr>
        <p:spPr>
          <a:xfrm>
            <a:off x="431625" y="573725"/>
            <a:ext cx="4131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Meet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sp>
        <p:nvSpPr>
          <p:cNvPr id="396" name="Google Shape;396;p65"/>
          <p:cNvSpPr txBox="1"/>
          <p:nvPr/>
        </p:nvSpPr>
        <p:spPr>
          <a:xfrm>
            <a:off x="1543998" y="2607562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397" name="Google Shape;397;p65"/>
          <p:cNvCxnSpPr/>
          <p:nvPr/>
        </p:nvCxnSpPr>
        <p:spPr>
          <a:xfrm rot="10800000" flipH="1">
            <a:off x="3146275" y="2241925"/>
            <a:ext cx="10926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98" name="Google Shape;398;p65"/>
          <p:cNvCxnSpPr/>
          <p:nvPr/>
        </p:nvCxnSpPr>
        <p:spPr>
          <a:xfrm>
            <a:off x="3185425" y="2915275"/>
            <a:ext cx="1078800" cy="12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99" name="Google Shape;399;p65"/>
          <p:cNvCxnSpPr/>
          <p:nvPr/>
        </p:nvCxnSpPr>
        <p:spPr>
          <a:xfrm>
            <a:off x="3211525" y="3511525"/>
            <a:ext cx="1055400" cy="2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0" name="Google Shape;400;p65"/>
          <p:cNvSpPr/>
          <p:nvPr/>
        </p:nvSpPr>
        <p:spPr>
          <a:xfrm>
            <a:off x="2040400" y="2010172"/>
            <a:ext cx="1152600" cy="16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1" name="Google Shape;401;p6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684" y="2691614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5"/>
          <p:cNvSpPr txBox="1"/>
          <p:nvPr/>
        </p:nvSpPr>
        <p:spPr>
          <a:xfrm>
            <a:off x="3074325" y="4105375"/>
            <a:ext cx="1488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(Logits)</a:t>
            </a:r>
            <a:endParaRPr/>
          </a:p>
        </p:txBody>
      </p:sp>
      <p:sp>
        <p:nvSpPr>
          <p:cNvPr id="403" name="Google Shape;403;p65"/>
          <p:cNvSpPr txBox="1"/>
          <p:nvPr/>
        </p:nvSpPr>
        <p:spPr>
          <a:xfrm>
            <a:off x="3344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65"/>
          <p:cNvSpPr txBox="1"/>
          <p:nvPr/>
        </p:nvSpPr>
        <p:spPr>
          <a:xfrm>
            <a:off x="3344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3344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6" name="Google Shape;40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928" y="637650"/>
            <a:ext cx="4149885" cy="9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875" y="1588775"/>
            <a:ext cx="443400" cy="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>
            <a:spLocks noGrp="1"/>
          </p:cNvSpPr>
          <p:nvPr>
            <p:ph type="title"/>
          </p:nvPr>
        </p:nvSpPr>
        <p:spPr>
          <a:xfrm>
            <a:off x="431625" y="573725"/>
            <a:ext cx="4131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Meet </a:t>
            </a: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endParaRPr/>
          </a:p>
        </p:txBody>
      </p:sp>
      <p:cxnSp>
        <p:nvCxnSpPr>
          <p:cNvPr id="413" name="Google Shape;413;p66"/>
          <p:cNvCxnSpPr/>
          <p:nvPr/>
        </p:nvCxnSpPr>
        <p:spPr>
          <a:xfrm>
            <a:off x="5670341" y="2241931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414" name="Google Shape;414;p6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087" y="2582560"/>
            <a:ext cx="422261" cy="5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6"/>
          <p:cNvSpPr txBox="1"/>
          <p:nvPr/>
        </p:nvSpPr>
        <p:spPr>
          <a:xfrm>
            <a:off x="6135977" y="2119725"/>
            <a:ext cx="837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(y=0)</a:t>
            </a:r>
            <a:endParaRPr sz="500"/>
          </a:p>
        </p:txBody>
      </p:sp>
      <p:cxnSp>
        <p:nvCxnSpPr>
          <p:cNvPr id="416" name="Google Shape;416;p66"/>
          <p:cNvCxnSpPr/>
          <p:nvPr/>
        </p:nvCxnSpPr>
        <p:spPr>
          <a:xfrm>
            <a:off x="5689391" y="2918206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7" name="Google Shape;417;p66"/>
          <p:cNvSpPr txBox="1"/>
          <p:nvPr/>
        </p:nvSpPr>
        <p:spPr>
          <a:xfrm>
            <a:off x="6231226" y="2796000"/>
            <a:ext cx="687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y=1)</a:t>
            </a:r>
            <a:endParaRPr sz="500"/>
          </a:p>
        </p:txBody>
      </p:sp>
      <p:cxnSp>
        <p:nvCxnSpPr>
          <p:cNvPr id="418" name="Google Shape;418;p66"/>
          <p:cNvCxnSpPr/>
          <p:nvPr/>
        </p:nvCxnSpPr>
        <p:spPr>
          <a:xfrm>
            <a:off x="5698916" y="3513518"/>
            <a:ext cx="5496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9" name="Google Shape;419;p66"/>
          <p:cNvSpPr txBox="1"/>
          <p:nvPr/>
        </p:nvSpPr>
        <p:spPr>
          <a:xfrm>
            <a:off x="6240752" y="3391300"/>
            <a:ext cx="6879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(y=</a:t>
            </a: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500"/>
          </a:p>
        </p:txBody>
      </p:sp>
      <p:sp>
        <p:nvSpPr>
          <p:cNvPr id="420" name="Google Shape;420;p66"/>
          <p:cNvSpPr/>
          <p:nvPr/>
        </p:nvSpPr>
        <p:spPr>
          <a:xfrm>
            <a:off x="4257800" y="2086375"/>
            <a:ext cx="1424400" cy="16446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endParaRPr sz="1500"/>
          </a:p>
        </p:txBody>
      </p:sp>
      <p:sp>
        <p:nvSpPr>
          <p:cNvPr id="421" name="Google Shape;421;p66"/>
          <p:cNvSpPr txBox="1"/>
          <p:nvPr/>
        </p:nvSpPr>
        <p:spPr>
          <a:xfrm>
            <a:off x="1543998" y="2607562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cxnSp>
        <p:nvCxnSpPr>
          <p:cNvPr id="422" name="Google Shape;422;p66"/>
          <p:cNvCxnSpPr/>
          <p:nvPr/>
        </p:nvCxnSpPr>
        <p:spPr>
          <a:xfrm rot="10800000" flipH="1">
            <a:off x="3146275" y="2241925"/>
            <a:ext cx="1092600" cy="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3" name="Google Shape;423;p66"/>
          <p:cNvCxnSpPr/>
          <p:nvPr/>
        </p:nvCxnSpPr>
        <p:spPr>
          <a:xfrm>
            <a:off x="3185425" y="2915275"/>
            <a:ext cx="1078800" cy="12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4" name="Google Shape;424;p66"/>
          <p:cNvCxnSpPr/>
          <p:nvPr/>
        </p:nvCxnSpPr>
        <p:spPr>
          <a:xfrm>
            <a:off x="3211525" y="3511525"/>
            <a:ext cx="1055400" cy="2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5" name="Google Shape;425;p66"/>
          <p:cNvSpPr/>
          <p:nvPr/>
        </p:nvSpPr>
        <p:spPr>
          <a:xfrm>
            <a:off x="2040400" y="2010172"/>
            <a:ext cx="1152600" cy="164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26" name="Google Shape;426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84" y="2691614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6"/>
          <p:cNvSpPr txBox="1"/>
          <p:nvPr/>
        </p:nvSpPr>
        <p:spPr>
          <a:xfrm>
            <a:off x="3074325" y="4105375"/>
            <a:ext cx="1488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(Logits)</a:t>
            </a:r>
            <a:endParaRPr/>
          </a:p>
        </p:txBody>
      </p:sp>
      <p:sp>
        <p:nvSpPr>
          <p:cNvPr id="428" name="Google Shape;428;p66"/>
          <p:cNvSpPr txBox="1"/>
          <p:nvPr/>
        </p:nvSpPr>
        <p:spPr>
          <a:xfrm>
            <a:off x="5792075" y="4126725"/>
            <a:ext cx="188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Probabilities</a:t>
            </a:r>
            <a:endParaRPr/>
          </a:p>
        </p:txBody>
      </p:sp>
      <p:sp>
        <p:nvSpPr>
          <p:cNvPr id="429" name="Google Shape;429;p66"/>
          <p:cNvSpPr txBox="1"/>
          <p:nvPr/>
        </p:nvSpPr>
        <p:spPr>
          <a:xfrm>
            <a:off x="3344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3344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3344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66"/>
          <p:cNvSpPr txBox="1"/>
          <p:nvPr/>
        </p:nvSpPr>
        <p:spPr>
          <a:xfrm>
            <a:off x="5630200" y="21527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66"/>
          <p:cNvSpPr txBox="1"/>
          <p:nvPr/>
        </p:nvSpPr>
        <p:spPr>
          <a:xfrm>
            <a:off x="5630200" y="28385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6"/>
          <p:cNvSpPr txBox="1"/>
          <p:nvPr/>
        </p:nvSpPr>
        <p:spPr>
          <a:xfrm>
            <a:off x="5630200" y="3448125"/>
            <a:ext cx="10554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800" b="1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5" name="Google Shape;43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928" y="637650"/>
            <a:ext cx="4149885" cy="9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875" y="1588775"/>
            <a:ext cx="443400" cy="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1917</Words>
  <Application>Microsoft Office PowerPoint</Application>
  <PresentationFormat>如螢幕大小 (16:9)</PresentationFormat>
  <Paragraphs>403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Arial</vt:lpstr>
      <vt:lpstr>新細明體</vt:lpstr>
      <vt:lpstr>Helvetica Neue</vt:lpstr>
      <vt:lpstr>Gill Sans</vt:lpstr>
      <vt:lpstr>Consolas</vt:lpstr>
      <vt:lpstr>Merriweather Sans</vt:lpstr>
      <vt:lpstr>Noto Sans Symbols</vt:lpstr>
      <vt:lpstr>Calibri</vt:lpstr>
      <vt:lpstr>Helvetica Neue Light</vt:lpstr>
      <vt:lpstr>Simple Light</vt:lpstr>
      <vt:lpstr>White</vt:lpstr>
      <vt:lpstr>White</vt:lpstr>
      <vt:lpstr>投影片 1</vt:lpstr>
      <vt:lpstr>MNIST: 10 labels</vt:lpstr>
      <vt:lpstr>10 labels: 10 outputs</vt:lpstr>
      <vt:lpstr>10 labels: 10 outputs</vt:lpstr>
      <vt:lpstr>10 outputs</vt:lpstr>
      <vt:lpstr>Probability</vt:lpstr>
      <vt:lpstr>Softmax</vt:lpstr>
      <vt:lpstr>Meet Softmax</vt:lpstr>
      <vt:lpstr>Meet Softmax</vt:lpstr>
      <vt:lpstr>投影片 10</vt:lpstr>
      <vt:lpstr>投影片 11</vt:lpstr>
      <vt:lpstr>MNIST input</vt:lpstr>
      <vt:lpstr>MNIST Network</vt:lpstr>
      <vt:lpstr>MNIST Network</vt:lpstr>
      <vt:lpstr>MNIST Network</vt:lpstr>
      <vt:lpstr>MNIST Network</vt:lpstr>
      <vt:lpstr>Softmax &amp; NLL loss</vt:lpstr>
      <vt:lpstr>Softmax &amp; NLL loss</vt:lpstr>
      <vt:lpstr>MNIST Softmax</vt:lpstr>
      <vt:lpstr>Accuracy?</vt:lpstr>
      <vt:lpstr>投影片 21</vt:lpstr>
      <vt:lpstr>投影片 22</vt:lpstr>
      <vt:lpstr>Accuracy?</vt:lpstr>
      <vt:lpstr>Multiple label prediction? Just use CrossEntropyLoss!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37</cp:revision>
  <dcterms:modified xsi:type="dcterms:W3CDTF">2019-03-13T16:32:34Z</dcterms:modified>
</cp:coreProperties>
</file>