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9"/>
  </p:notesMasterIdLst>
  <p:sldIdLst>
    <p:sldId id="256" r:id="rId3"/>
    <p:sldId id="294" r:id="rId4"/>
    <p:sldId id="273" r:id="rId5"/>
    <p:sldId id="258" r:id="rId6"/>
    <p:sldId id="274" r:id="rId7"/>
    <p:sldId id="275" r:id="rId8"/>
    <p:sldId id="276" r:id="rId9"/>
    <p:sldId id="278" r:id="rId10"/>
    <p:sldId id="260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5" r:id="rId27"/>
    <p:sldId id="316" r:id="rId28"/>
    <p:sldId id="296" r:id="rId29"/>
    <p:sldId id="297" r:id="rId30"/>
    <p:sldId id="299" r:id="rId31"/>
    <p:sldId id="300" r:id="rId32"/>
    <p:sldId id="272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</p:sldIdLst>
  <p:sldSz cx="9144000" cy="5143500" type="screen16x9"/>
  <p:notesSz cx="6858000" cy="9144000"/>
  <p:embeddedFontLst>
    <p:embeddedFont>
      <p:font typeface="Helvetica Neue" charset="0"/>
      <p:regular r:id="rId50"/>
      <p:bold r:id="rId51"/>
      <p:italic r:id="rId52"/>
      <p:boldItalic r:id="rId53"/>
    </p:embeddedFont>
    <p:embeddedFont>
      <p:font typeface="微軟正黑體" pitchFamily="34" charset="-120"/>
      <p:regular r:id="rId54"/>
      <p:bold r:id="rId55"/>
    </p:embeddedFont>
    <p:embeddedFont>
      <p:font typeface="Gill Sans" charset="0"/>
      <p:regular r:id="rId56"/>
      <p:bold r:id="rId57"/>
    </p:embeddedFont>
    <p:embeddedFont>
      <p:font typeface="Helvetica Neue Light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ncent Le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96" y="-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7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e8021425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e8021425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-US" sz="3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Deep Neural Network</a:t>
            </a:r>
            <a:endParaRPr sz="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Plot moons datasets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728" y="1203598"/>
            <a:ext cx="4680520" cy="349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Define model</a:t>
            </a: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131590"/>
            <a:ext cx="6700837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Sizes of weights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347614"/>
            <a:ext cx="671506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Sizes of biases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491630"/>
            <a:ext cx="740583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Values of deltas and errors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347614"/>
            <a:ext cx="709909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Epoch,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lr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, mode, input and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pred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1491630"/>
            <a:ext cx="754762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Training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987574"/>
            <a:ext cx="6476901" cy="393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向前傳遞網路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728" y="1707654"/>
            <a:ext cx="475965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計算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的值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1923678"/>
            <a:ext cx="612454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反向傳遞更新所有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w/b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的梯度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779662"/>
            <a:ext cx="690236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zh-TW" altLang="en-US" sz="3400" b="1" dirty="0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手動建立</a:t>
            </a:r>
            <a:r>
              <a:rPr lang="en-US" altLang="zh-TW" sz="3400" b="1" dirty="0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2x3x3x1</a:t>
            </a:r>
            <a:r>
              <a:rPr lang="zh-TW" altLang="en-US" sz="3400" b="1" dirty="0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的網路</a:t>
            </a:r>
            <a:endParaRPr sz="5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將每一個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w/b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梯度下降更新值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1707654"/>
            <a:ext cx="607602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將每一個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w/b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梯度歸零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760" y="1491630"/>
            <a:ext cx="449821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跑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10000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epoch(1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萬輪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851670"/>
            <a:ext cx="659681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畫出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loss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值變化圖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059582"/>
            <a:ext cx="685750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增加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epoch(2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萬輪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3" y="1131590"/>
            <a:ext cx="5909301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zh-TW" altLang="en-US" sz="3400" b="1" dirty="0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使用</a:t>
            </a:r>
            <a:r>
              <a:rPr lang="en-US" altLang="zh-TW" sz="3400" b="1" dirty="0" err="1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pytorch</a:t>
            </a:r>
            <a:r>
              <a:rPr lang="zh-TW" altLang="en-US" sz="3400" b="1" dirty="0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建立</a:t>
            </a:r>
            <a:r>
              <a:rPr lang="en-US" altLang="zh-TW" sz="3400" b="1" dirty="0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2x3x3x1</a:t>
            </a:r>
            <a:r>
              <a:rPr lang="zh-TW" altLang="en-US" sz="3400" b="1" dirty="0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的網路</a:t>
            </a:r>
            <a:endParaRPr sz="5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Rhythm </a:t>
            </a:r>
            <a:endParaRPr/>
          </a:p>
        </p:txBody>
      </p:sp>
      <p:pic>
        <p:nvPicPr>
          <p:cNvPr id="170" name="Google Shape;170;p40" descr="2yYhr_VuwmB_l4ddk_Fj4pnr0PXe-0yjoYM_XG0ZZE1k3bE0HeO8-U__pKBI20Knfh7_heXn673ERI4VZkw-fDXWiMoEozis9OmlzVKDKkiDD2VWyZss37sWZTkAxzKdWHFCXbaZO2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9566" y="2812621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0"/>
          <p:cNvSpPr txBox="1"/>
          <p:nvPr/>
        </p:nvSpPr>
        <p:spPr>
          <a:xfrm>
            <a:off x="2260473" y="2774331"/>
            <a:ext cx="3061350" cy="56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id="172" name="Google Shape;172;p40" descr="OConiHf09-3d1otJoHaUncKi3XSNZkQPgVumx2XiTNfuVheUQ6MSRNoKzIXk879J6HutJbPBIFdziSubsjW7vjiSkbqaPN0ntv28n02E-m8c_7HbWHnAJD2rqssPlMh3a3nxxA3D_v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9583" y="3838842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0"/>
          <p:cNvSpPr txBox="1"/>
          <p:nvPr/>
        </p:nvSpPr>
        <p:spPr>
          <a:xfrm>
            <a:off x="2241028" y="3800600"/>
            <a:ext cx="3647138" cy="56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id="174" name="Google Shape;174;p40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9582" y="1712227"/>
            <a:ext cx="527129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0"/>
          <p:cNvSpPr txBox="1"/>
          <p:nvPr/>
        </p:nvSpPr>
        <p:spPr>
          <a:xfrm>
            <a:off x="2311979" y="1802575"/>
            <a:ext cx="4756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lang="en" sz="1700" b="1" i="0" u="none" strike="noStrike" cap="none" dirty="0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 with </a:t>
            </a:r>
            <a:r>
              <a:rPr lang="en" sz="1700" b="1" i="0" u="none" strike="noStrike" cap="none" dirty="0" smtClean="0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Tensors</a:t>
            </a:r>
            <a:endParaRPr sz="500" dirty="0"/>
          </a:p>
        </p:txBody>
      </p:sp>
      <p:pic>
        <p:nvPicPr>
          <p:cNvPr id="176" name="Google Shape;176;p4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1622689">
            <a:off x="202188" y="645149"/>
            <a:ext cx="2496024" cy="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Libraries, samples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419622"/>
            <a:ext cx="5918200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Plot samples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1203598"/>
            <a:ext cx="5544616" cy="349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00" cy="964500"/>
          </a:xfrm>
        </p:spPr>
        <p:txBody>
          <a:bodyPr/>
          <a:lstStyle/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Feedforward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Network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059582"/>
            <a:ext cx="80137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187624" y="372387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z1 = W1*x + b1</a:t>
            </a:r>
          </a:p>
          <a:p>
            <a:r>
              <a:rPr lang="en-US" altLang="zh-TW" dirty="0" smtClean="0"/>
              <a:t>a1 = sigmoid(z1)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31840" y="372387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z2 = W2*x + b2</a:t>
            </a:r>
          </a:p>
          <a:p>
            <a:r>
              <a:rPr lang="en-US" altLang="zh-TW" dirty="0" smtClean="0"/>
              <a:t>a2 = sigmoid(z2)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64088" y="372387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z3 = W3*x + b3</a:t>
            </a:r>
          </a:p>
          <a:p>
            <a:r>
              <a:rPr lang="en-US" altLang="zh-TW" dirty="0" smtClean="0"/>
              <a:t>a3 = sigmoid(z3)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計算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Moons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資料集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4" name="Google Shape;184;p41"/>
          <p:cNvSpPr/>
          <p:nvPr/>
        </p:nvSpPr>
        <p:spPr>
          <a:xfrm>
            <a:off x="0" y="190260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1347614"/>
            <a:ext cx="500740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80900" cy="964500"/>
          </a:xfrm>
        </p:spPr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All layers are linear functions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91680" y="257175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z1 = W1*x + b1</a:t>
            </a:r>
          </a:p>
          <a:p>
            <a:r>
              <a:rPr lang="en-US" altLang="zh-TW" dirty="0" smtClean="0"/>
              <a:t>a1 = sigmoid(z1)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35896" y="257175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z2 = W2*x + b2</a:t>
            </a:r>
          </a:p>
          <a:p>
            <a:r>
              <a:rPr lang="en-US" altLang="zh-TW" dirty="0" smtClean="0"/>
              <a:t>a2 = sigmoid(z2)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68144" y="257175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z3 = W3*x + b3</a:t>
            </a:r>
          </a:p>
          <a:p>
            <a:r>
              <a:rPr lang="en-US" altLang="zh-TW" dirty="0" smtClean="0"/>
              <a:t>a3 = sigmoid(z3)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PyTorch’s Linear Module</a:t>
            </a:r>
            <a:endParaRPr dirty="0"/>
          </a:p>
        </p:txBody>
      </p:sp>
      <p:sp>
        <p:nvSpPr>
          <p:cNvPr id="184" name="Google Shape;184;p41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1707654"/>
            <a:ext cx="778614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Define model</a:t>
            </a:r>
            <a:endParaRPr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203598"/>
            <a:ext cx="663307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Pytorch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Linear Module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2915816" y="91556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y =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wx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+ b 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一進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(x)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，一出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(y))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635646"/>
            <a:ext cx="735642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323528" y="195486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000" dirty="0" smtClean="0">
                <a:solidFill>
                  <a:srgbClr val="004C7F"/>
                </a:solidFill>
                <a:latin typeface="微軟正黑體" pitchFamily="34" charset="-120"/>
                <a:ea typeface="微軟正黑體" pitchFamily="34" charset="-120"/>
              </a:rPr>
              <a:t>Multi-dimension linear regression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563638"/>
            <a:ext cx="65722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275606"/>
            <a:ext cx="6867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Pytorch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Linear Module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2915816" y="91556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Y = WX + B 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二進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(x)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，三出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(y))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491630"/>
            <a:ext cx="743197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Feedforward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network</a:t>
            </a:r>
            <a:endParaRPr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824" y="3939902"/>
            <a:ext cx="3175000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576" y="1059582"/>
            <a:ext cx="80137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PyTorch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Way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043608" y="1419622"/>
            <a:ext cx="727280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68300">
              <a:spcBef>
                <a:spcPts val="1200"/>
              </a:spcBef>
              <a:buSzPts val="2200"/>
              <a:buChar char="●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不需要自行定義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，都被定義在函數中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57200" lvl="0" indent="-368300">
              <a:spcBef>
                <a:spcPts val="1200"/>
              </a:spcBef>
              <a:buSzPts val="2200"/>
              <a:buChar char="●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不需要自行計算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error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值，都定義在函數中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57200" lvl="0" indent="-368300">
              <a:spcBef>
                <a:spcPts val="1200"/>
              </a:spcBef>
              <a:buSzPts val="2200"/>
              <a:buChar char="●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不需要管陣列中的單獨值，所有的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都以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tensor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的方式表示，會自動計算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57200" lvl="0" indent="-368300">
              <a:spcBef>
                <a:spcPts val="1200"/>
              </a:spcBef>
              <a:buSzPts val="2200"/>
              <a:buChar char="●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只要用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backward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算出梯度，即會自動計算每一個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tensor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中的每一個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w/b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純量值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定義網路並放入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GPU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1563638"/>
            <a:ext cx="833270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00" cy="964500"/>
          </a:xfrm>
        </p:spPr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3x3x1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的網路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1203598"/>
            <a:ext cx="7200800" cy="371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把輸入值放入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GPU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1851670"/>
            <a:ext cx="762165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定義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及最佳化方法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2067694"/>
            <a:ext cx="780040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Cross Entropy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1851670"/>
            <a:ext cx="633684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Training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1491630"/>
            <a:ext cx="657107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Plot loss 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1059582"/>
            <a:ext cx="5688632" cy="395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Test new point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059582"/>
            <a:ext cx="6437313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Test new points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915567"/>
            <a:ext cx="374317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915566"/>
            <a:ext cx="358774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7544" y="3046063"/>
            <a:ext cx="3378275" cy="20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8024" y="3147814"/>
            <a:ext cx="3024585" cy="185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00" cy="964500"/>
          </a:xfrm>
        </p:spPr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值為矩陣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用大寫表示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2139702"/>
            <a:ext cx="703454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00" cy="964500"/>
          </a:xfrm>
        </p:spPr>
        <p:txBody>
          <a:bodyPr/>
          <a:lstStyle/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Feedforward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Network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059582"/>
            <a:ext cx="80137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187624" y="372387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z1 = W1*x + b1</a:t>
            </a:r>
          </a:p>
          <a:p>
            <a:r>
              <a:rPr lang="en-US" altLang="zh-TW" dirty="0" smtClean="0"/>
              <a:t>a1 = sigmoid(z1)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31840" y="372387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z2 = W2*x + b2</a:t>
            </a:r>
          </a:p>
          <a:p>
            <a:r>
              <a:rPr lang="en-US" altLang="zh-TW" dirty="0" smtClean="0"/>
              <a:t>a2 = sigmoid(z2)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64088" y="372387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z3 = W3*x + b3</a:t>
            </a:r>
          </a:p>
          <a:p>
            <a:r>
              <a:rPr lang="en-US" altLang="zh-TW" dirty="0" smtClean="0"/>
              <a:t>a3 = sigmoid(z3)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00" cy="964500"/>
          </a:xfrm>
        </p:spPr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776" y="1851670"/>
            <a:ext cx="401064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Import libraries</a:t>
            </a:r>
            <a:endParaRPr dirty="0"/>
          </a:p>
        </p:txBody>
      </p:sp>
      <p:sp>
        <p:nvSpPr>
          <p:cNvPr id="184" name="Google Shape;184;p41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851670"/>
            <a:ext cx="652636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Make samples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1491630"/>
            <a:ext cx="728650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526</Words>
  <Application>Microsoft Office PowerPoint</Application>
  <PresentationFormat>如螢幕大小 (16:9)</PresentationFormat>
  <Paragraphs>88</Paragraphs>
  <Slides>46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46</vt:i4>
      </vt:variant>
    </vt:vector>
  </HeadingPairs>
  <TitlesOfParts>
    <vt:vector size="54" baseType="lpstr">
      <vt:lpstr>Arial</vt:lpstr>
      <vt:lpstr>新細明體</vt:lpstr>
      <vt:lpstr>Helvetica Neue</vt:lpstr>
      <vt:lpstr>微軟正黑體</vt:lpstr>
      <vt:lpstr>Gill Sans</vt:lpstr>
      <vt:lpstr>Helvetica Neue Light</vt:lpstr>
      <vt:lpstr>Simple Light</vt:lpstr>
      <vt:lpstr>White</vt:lpstr>
      <vt:lpstr>投影片 1</vt:lpstr>
      <vt:lpstr>投影片 2</vt:lpstr>
      <vt:lpstr>計算Moons資料集</vt:lpstr>
      <vt:lpstr>3x3x1的網路</vt:lpstr>
      <vt:lpstr>W值為矩陣(用大寫表示)</vt:lpstr>
      <vt:lpstr>Feedforward Network</vt:lpstr>
      <vt:lpstr>Loss Function</vt:lpstr>
      <vt:lpstr>Import libraries</vt:lpstr>
      <vt:lpstr>Make samples</vt:lpstr>
      <vt:lpstr>Plot moons datasets</vt:lpstr>
      <vt:lpstr>Define model</vt:lpstr>
      <vt:lpstr>Sizes of weights</vt:lpstr>
      <vt:lpstr>Sizes of biases</vt:lpstr>
      <vt:lpstr>Values of deltas and errors</vt:lpstr>
      <vt:lpstr>Epoch, lr, mode, input and pred</vt:lpstr>
      <vt:lpstr>Training</vt:lpstr>
      <vt:lpstr>向前傳遞網路</vt:lpstr>
      <vt:lpstr>計算loss function的值</vt:lpstr>
      <vt:lpstr>反向傳遞更新所有w/b的梯度</vt:lpstr>
      <vt:lpstr>將每一個w/b梯度下降更新值</vt:lpstr>
      <vt:lpstr>將每一個w/b梯度歸零</vt:lpstr>
      <vt:lpstr>跑10000個epoch(1萬輪)</vt:lpstr>
      <vt:lpstr>畫出loss值變化圖</vt:lpstr>
      <vt:lpstr>增加epoch(2萬輪)</vt:lpstr>
      <vt:lpstr>投影片 25</vt:lpstr>
      <vt:lpstr>PyTorch Rhythm </vt:lpstr>
      <vt:lpstr>Libraries, samples</vt:lpstr>
      <vt:lpstr>Plot samples</vt:lpstr>
      <vt:lpstr>Feedforward Network</vt:lpstr>
      <vt:lpstr>All layers are linear functions</vt:lpstr>
      <vt:lpstr>Use PyTorch’s Linear Module</vt:lpstr>
      <vt:lpstr>Define model</vt:lpstr>
      <vt:lpstr>Pytorch Linear Module</vt:lpstr>
      <vt:lpstr>Multi-dimension linear regression</vt:lpstr>
      <vt:lpstr>Calculate Bias and Weight</vt:lpstr>
      <vt:lpstr>Pytorch Linear Module</vt:lpstr>
      <vt:lpstr>Feedforward network</vt:lpstr>
      <vt:lpstr>PyTorch Way</vt:lpstr>
      <vt:lpstr>定義網路並放入GPU</vt:lpstr>
      <vt:lpstr>把輸入值放入GPU</vt:lpstr>
      <vt:lpstr>定義LOSS FUNCTION及最佳化方法</vt:lpstr>
      <vt:lpstr>Cross Entropy</vt:lpstr>
      <vt:lpstr>Training</vt:lpstr>
      <vt:lpstr>Plot loss </vt:lpstr>
      <vt:lpstr>Test new point</vt:lpstr>
      <vt:lpstr>Test new points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</dc:title>
  <dc:creator>joshhu</dc:creator>
  <cp:lastModifiedBy>joshhu</cp:lastModifiedBy>
  <cp:revision>55</cp:revision>
  <dcterms:modified xsi:type="dcterms:W3CDTF">2019-03-15T15:59:13Z</dcterms:modified>
</cp:coreProperties>
</file>