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  <p:sldMasterId id="2147483687" r:id="rId2"/>
  </p:sldMasterIdLst>
  <p:notesMasterIdLst>
    <p:notesMasterId r:id="rId39"/>
  </p:notesMasterIdLst>
  <p:sldIdLst>
    <p:sldId id="256" r:id="rId3"/>
    <p:sldId id="292" r:id="rId4"/>
    <p:sldId id="293" r:id="rId5"/>
    <p:sldId id="294" r:id="rId6"/>
    <p:sldId id="295" r:id="rId7"/>
    <p:sldId id="317" r:id="rId8"/>
    <p:sldId id="318" r:id="rId9"/>
    <p:sldId id="326" r:id="rId10"/>
    <p:sldId id="324" r:id="rId11"/>
    <p:sldId id="310" r:id="rId12"/>
    <p:sldId id="311" r:id="rId13"/>
    <p:sldId id="320" r:id="rId14"/>
    <p:sldId id="321" r:id="rId15"/>
    <p:sldId id="322" r:id="rId16"/>
    <p:sldId id="323" r:id="rId17"/>
    <p:sldId id="327" r:id="rId18"/>
    <p:sldId id="297" r:id="rId19"/>
    <p:sldId id="298" r:id="rId20"/>
    <p:sldId id="299" r:id="rId21"/>
    <p:sldId id="300" r:id="rId22"/>
    <p:sldId id="301" r:id="rId23"/>
    <p:sldId id="302" r:id="rId24"/>
    <p:sldId id="328" r:id="rId25"/>
    <p:sldId id="313" r:id="rId26"/>
    <p:sldId id="314" r:id="rId27"/>
    <p:sldId id="315" r:id="rId28"/>
    <p:sldId id="278" r:id="rId29"/>
    <p:sldId id="279" r:id="rId30"/>
    <p:sldId id="280" r:id="rId31"/>
    <p:sldId id="281" r:id="rId32"/>
    <p:sldId id="282" r:id="rId33"/>
    <p:sldId id="329" r:id="rId34"/>
    <p:sldId id="330" r:id="rId35"/>
    <p:sldId id="331" r:id="rId36"/>
    <p:sldId id="332" r:id="rId37"/>
    <p:sldId id="333" r:id="rId38"/>
  </p:sldIdLst>
  <p:sldSz cx="9144000" cy="5143500" type="screen16x9"/>
  <p:notesSz cx="6858000" cy="9144000"/>
  <p:embeddedFontLst>
    <p:embeddedFont>
      <p:font typeface="Helvetica Neue" charset="0"/>
      <p:regular r:id="rId40"/>
      <p:bold r:id="rId41"/>
      <p:italic r:id="rId42"/>
      <p:boldItalic r:id="rId43"/>
    </p:embeddedFont>
    <p:embeddedFont>
      <p:font typeface="微軟正黑體" pitchFamily="34" charset="-120"/>
      <p:regular r:id="rId44"/>
      <p:bold r:id="rId45"/>
    </p:embeddedFont>
    <p:embeddedFont>
      <p:font typeface="Gill Sans" charset="0"/>
      <p:regular r:id="rId46"/>
      <p:bold r:id="rId47"/>
    </p:embeddedFont>
    <p:embeddedFont>
      <p:font typeface="Helvetica Neue Light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3CE9EC6-9A32-4AC2-AFA3-ABCAA7ABF99D}">
  <a:tblStyle styleId="{E3CE9EC6-9A32-4AC2-AFA3-ABCAA7ABF99D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insideV>
        </a:tcBdr>
        <a:fill>
          <a:solidFill>
            <a:srgbClr val="FAF7E9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DEADD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940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940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55" autoAdjust="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2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5.fntdata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6.xml"/><Relationship Id="rId51" Type="http://schemas.openxmlformats.org/officeDocument/2006/relationships/font" Target="fonts/font12.fnt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3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4400" b="1" i="0" u="none" strike="noStrike" cap="none" dirty="0" smtClean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Deep Neural Network</a:t>
            </a:r>
            <a:endParaRPr sz="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類神經網路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(Neural Network)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95736" y="149163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由多個神經元，互相連接組成的網路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9627571">
            <a:off x="3307928" y="2203278"/>
            <a:ext cx="1800200" cy="171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類神經網路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(Neural Network)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39952" y="141962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或是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27" y="2139702"/>
            <a:ext cx="752432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80622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Neural network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5656" y="1419622"/>
            <a:ext cx="64087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又稱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Artificial Neural Network(ANN)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，類神經網路，人工神經網路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模仿生物大腦結構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數學或計算模型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對函數取估計或近似值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由大量神經元互相連接組成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用外部的資料改變內部結構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為一自適應系統，即具備學習能力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近幾年已放棄模擬生物學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使用統計和訊號處理方法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1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Structure of a deep </a:t>
            </a:r>
            <a:r>
              <a:rPr lang="en-US" altLang="zh-TW" dirty="0" err="1" smtClean="0"/>
              <a:t>nn</a:t>
            </a:r>
            <a:r>
              <a:rPr lang="en-US" altLang="zh-TW" dirty="0" smtClean="0"/>
              <a:t> or</a:t>
            </a:r>
            <a:br>
              <a:rPr lang="en-US" altLang="zh-TW" dirty="0" smtClean="0"/>
            </a:br>
            <a:r>
              <a:rPr lang="en-US" altLang="zh-TW" dirty="0" smtClean="0"/>
              <a:t>feed-forward neural network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1419622"/>
            <a:ext cx="6189663" cy="321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80622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多重感知器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Multi-layer </a:t>
            </a:r>
            <a:r>
              <a:rPr lang="en-US" altLang="zh-TW" b="1" dirty="0" err="1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Perceptrons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(MLP)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640" y="1851670"/>
            <a:ext cx="6976504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For every neuron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720" y="1635646"/>
            <a:ext cx="5677767" cy="247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016" y="1995686"/>
            <a:ext cx="2863235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For every neuron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720" y="1635646"/>
            <a:ext cx="5677767" cy="247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016" y="1779662"/>
            <a:ext cx="248487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36465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週六的五月天演唱會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63688" y="1635646"/>
            <a:ext cx="61926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天氣？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有人陪？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(x2)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場地？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(x3)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5856" y="3363838"/>
            <a:ext cx="293337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36465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週六的五月天演唱會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63688" y="1923678"/>
            <a:ext cx="61926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天氣？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有人陪？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(x2)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場地？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(x3)</a:t>
            </a: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天氣好壞都可以 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一定要人陪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(w2)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最好有捷運到，我沒車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(w3)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2160" y="1203598"/>
            <a:ext cx="293337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36465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週六的五月天演唱會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5696" y="1635646"/>
            <a:ext cx="61926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天氣？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有人陪？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(x2)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場地？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(x3)</a:t>
            </a:r>
            <a:endParaRPr lang="zh-TW" altLang="en-US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天氣好 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有人陪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(w2)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有捷運的場地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(w3)</a:t>
            </a: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總分超過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分我才會去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(b)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2160" y="1203598"/>
            <a:ext cx="293337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神經細胞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35896" y="1707654"/>
            <a:ext cx="53285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單個神經細胞可被視為一種只有兩種狀態的機器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啟動時為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TRUE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未啟動為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FALSE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狀態取決於來自其它神經細胞的信號量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突觸的強度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抑制或增強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有一個門檻值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信號量超過門檻值則啟動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未超過則不啟動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啟動後，則把這個值再傳給下一個神經細胞</a:t>
            </a:r>
            <a:endParaRPr lang="zh-TW" altLang="en-US" sz="1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Picture 2" descr="C:\Users\joshhu\Desktop\1280px-Complete_neuron_cell_diagram_zh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1779662"/>
            <a:ext cx="2673036" cy="1944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36465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週六的五月天演唱會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5696" y="1491630"/>
            <a:ext cx="619268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天氣？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(x1=1)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有人陪？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(x2=1)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場地？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(x3=1)</a:t>
            </a:r>
            <a:endParaRPr lang="zh-TW" altLang="en-US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天氣好壞都可以，反正室內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(w1=2)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一定要人陪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(w2=5)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最好有捷運到，我沒車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(w3=4)</a:t>
            </a: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總分超過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分我才會去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(b)</a:t>
            </a: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x1w1+x2w2+x3w3 = 2+5+4 = 11 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去！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0621" y="1131590"/>
            <a:ext cx="293337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36465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週六的五月天演唱會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5696" y="1491630"/>
            <a:ext cx="619268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天氣？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(x1=1)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有人陪？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(x2=1)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場地？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(x3=1)</a:t>
            </a:r>
            <a:endParaRPr lang="zh-TW" altLang="en-US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陰天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(w1=1)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女友陪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(w2=5)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台大巨蛋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(w3=5)</a:t>
            </a: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總分超過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分我才會去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(b)</a:t>
            </a: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x1w1+x2w2+x3w3 = 1+5+5= 11 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去！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0621" y="987574"/>
            <a:ext cx="293337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36465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週六的五月天演唱會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9672" y="1357848"/>
            <a:ext cx="64087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天氣？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(x1=1)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有人陪？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(x2=1)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場地？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(x3=1)</a:t>
            </a:r>
            <a:endParaRPr lang="zh-TW" altLang="en-US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下大雨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(w1=-1)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雞排妹穿比基尼陪我去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(w2=100)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在綠島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(w3=-50)</a:t>
            </a: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總分超過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分我才會去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(b)</a:t>
            </a: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x1w1+x2w2+x3w3 = 49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當然去！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0621" y="1131590"/>
            <a:ext cx="293337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36465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週六的五月天演唱會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9672" y="1357848"/>
            <a:ext cx="64087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天氣？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(x1=1)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有人陪？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(x2=1)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場地？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(x3=1)</a:t>
            </a:r>
            <a:endParaRPr lang="zh-TW" altLang="en-US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颱風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(w1=-50)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雞排妹穿比基尼陪我去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(w2=100)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sz="2000" b="1" dirty="0" err="1" smtClean="0">
                <a:latin typeface="微軟正黑體" pitchFamily="34" charset="-120"/>
                <a:ea typeface="微軟正黑體" pitchFamily="34" charset="-120"/>
              </a:rPr>
              <a:t>isis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基地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(w3=-200)</a:t>
            </a: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總分超過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分我才會去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(b)</a:t>
            </a: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x1w1+x2w2+x3w3 = -150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當然不去！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0621" y="1131590"/>
            <a:ext cx="293337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08614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型神經元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(Sigmoid Neuron)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03648" y="3363838"/>
            <a:ext cx="66247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讓輸出值介於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之間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有微小改變時，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output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也是微小改變。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整個網路因此具備有學習能力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讓這個世界不要這麼絕對，有點機率的味道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800" y="1491630"/>
            <a:ext cx="344736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08614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型神經元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(Sigmoid Neuron)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9592" y="2211710"/>
            <a:ext cx="3574968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3968" y="2283718"/>
            <a:ext cx="415718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08614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型神經元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(Sigmoid Neuron)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3728" y="1419622"/>
            <a:ext cx="5112568" cy="325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Toward Deep Learning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Face recognization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1680" y="2067694"/>
            <a:ext cx="5727700" cy="194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Toward Deep Learning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Face recognization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7744" y="1635646"/>
            <a:ext cx="4782393" cy="3153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Toward Deep Learning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Face recognization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7744" y="1635647"/>
            <a:ext cx="2839083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6016" y="1851670"/>
            <a:ext cx="34607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向右箭號 4"/>
          <p:cNvSpPr/>
          <p:nvPr/>
        </p:nvSpPr>
        <p:spPr>
          <a:xfrm rot="1895223">
            <a:off x="3750752" y="2056102"/>
            <a:ext cx="141195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模擬神經細胞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36" y="1635646"/>
            <a:ext cx="335893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815408" y="1779662"/>
            <a:ext cx="53285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神經元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-&gt;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單個神經細胞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a1-an (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輸入值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)-&gt;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來自其它神經元的信號量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w1-wn (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權重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)-&gt;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突觸的強度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b -&gt;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門檻值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f-&gt;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傳遞函數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t-&gt;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信號量輸出</a:t>
            </a:r>
            <a:endParaRPr lang="zh-TW" altLang="en-US" sz="1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Toward Deep Learning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Layers to represent features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6813" y="1506538"/>
            <a:ext cx="7554228" cy="293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539552" y="267494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Toward Deep Learning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Layers to represent features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647" y="1923678"/>
            <a:ext cx="1042653" cy="979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5791" y="1923678"/>
            <a:ext cx="1051467" cy="100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8825" y="1923678"/>
            <a:ext cx="1062550" cy="1008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34795" y="1923678"/>
            <a:ext cx="1142301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字方塊 12"/>
          <p:cNvSpPr txBox="1"/>
          <p:nvPr/>
        </p:nvSpPr>
        <p:spPr>
          <a:xfrm>
            <a:off x="863503" y="2931790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Single pixel</a:t>
            </a:r>
            <a:endParaRPr lang="zh-TW" altLang="en-US" sz="1000" dirty="0"/>
          </a:p>
        </p:txBody>
      </p: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21113" y="1923678"/>
            <a:ext cx="110323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文字方塊 14"/>
          <p:cNvSpPr txBox="1"/>
          <p:nvPr/>
        </p:nvSpPr>
        <p:spPr>
          <a:xfrm>
            <a:off x="3671815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Lines</a:t>
            </a:r>
            <a:endParaRPr lang="zh-TW" altLang="en-US" sz="1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967959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Shapes</a:t>
            </a:r>
            <a:endParaRPr lang="zh-TW" altLang="en-US" sz="1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336111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Objects</a:t>
            </a:r>
            <a:endParaRPr lang="zh-TW" altLang="en-US" sz="1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632255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Face</a:t>
            </a:r>
            <a:endParaRPr lang="zh-TW" altLang="en-US" sz="1000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79527" y="3219822"/>
            <a:ext cx="752432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文字方塊 19"/>
          <p:cNvSpPr txBox="1"/>
          <p:nvPr/>
        </p:nvSpPr>
        <p:spPr>
          <a:xfrm>
            <a:off x="2447679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Pixels</a:t>
            </a:r>
            <a:endParaRPr lang="zh-TW" altLang="en-US" sz="1000" dirty="0"/>
          </a:p>
        </p:txBody>
      </p:sp>
      <p:pic>
        <p:nvPicPr>
          <p:cNvPr id="5139" name="Picture 1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63504" y="1923677"/>
            <a:ext cx="1008111" cy="99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監督式學習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(Supervised Learning)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1995686"/>
            <a:ext cx="65527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如同小朋友學習一樣，不斷提供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有標記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的資料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100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張狗的照片，資料集就是照片，標記就是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狗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再給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100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張貓的照片，資料集就是照片，標記就是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貓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小朋友就會在腦中的神經元建立模型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給不屬於上列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200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張的新照片，大人知道是什麼，小孩不知道，請小孩說出答案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監督式學習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(Supervised Learning)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1995686"/>
            <a:ext cx="65527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200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張照片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訓練集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狗、貓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標記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小孩的腦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模型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一張新的照片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測試集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把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200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張照片給小孩看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訓練模型的過程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監督式學習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(Supervised Learning)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1995686"/>
            <a:ext cx="65527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200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張照片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訓練集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狗、貓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標記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電腦程式的類神經網路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模型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新的照片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測試集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把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200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張照片丟給模型學習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訓練模型的過程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但電腦程式要怎麼學？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小孩怎麼學？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1995686"/>
            <a:ext cx="67687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看了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張狗和貓的照片後，給他看新照片，也許有錯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但看了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20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張後，對的機率越來越高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中間插一張豹的照片，小孩可能猜錯，但他知道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這不是狗</a:t>
            </a:r>
            <a:endParaRPr lang="en-US" altLang="zh-TW" sz="20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隨著照片的變多，小孩猜對的機率越來越高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機器怎麼學？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1995686"/>
            <a:ext cx="70567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將資料分成訓練集，驗證集，驗證集是模型沒看過的資料</a:t>
            </a: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訓練完一個階段之後，把驗證集套入模型看準確率</a:t>
            </a: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看是否隨著訓練集的訓練次數增加時，驗證集的準確率提高</a:t>
            </a: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當驗證集的準確率收歛之後，模型可能無法再精確時，則訓練完成</a:t>
            </a: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模型有進步，就表示有學到東西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模擬神經細胞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1635646"/>
            <a:ext cx="335893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7944" y="1563638"/>
            <a:ext cx="4027611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神經元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模擬神經細胞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648" y="1275606"/>
            <a:ext cx="335893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483768" y="3579862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神經元的功能是求得輸入向量與權向量的內積後，經一個非線性傳遞函式得到一個純量結果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92080" y="1635646"/>
            <a:ext cx="293337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08614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Activation Function</a:t>
            </a:r>
            <a:br>
              <a:rPr 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啟動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激活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傳遞函數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1851670"/>
            <a:ext cx="335893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851920" y="2139702"/>
            <a:ext cx="47160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把輸出結果值轉換到一個期望的範圍值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通常表示這個神經元啟動的「可能性」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最常用的是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型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(sigmoid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，介於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1)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不同的啟動函數造就不同性質的神經元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25263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Activation Function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的期望特色</a:t>
            </a:r>
            <a:r>
              <a:rPr 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</a:b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1851670"/>
            <a:ext cx="335893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851920" y="2139702"/>
            <a:ext cx="47160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非線性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為一範圍值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連續可微分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單一性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425" y="215900"/>
            <a:ext cx="7931150" cy="471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3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4400" i="0" u="none" strike="noStrike" cap="none" dirty="0" smtClean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neural network?</a:t>
            </a:r>
            <a:endParaRPr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3305</Words>
  <Application>Microsoft Office PowerPoint</Application>
  <PresentationFormat>如螢幕大小 (16:9)</PresentationFormat>
  <Paragraphs>568</Paragraphs>
  <Slides>36</Slides>
  <Notes>32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36</vt:i4>
      </vt:variant>
    </vt:vector>
  </HeadingPairs>
  <TitlesOfParts>
    <vt:vector size="45" baseType="lpstr">
      <vt:lpstr>Arial</vt:lpstr>
      <vt:lpstr>新細明體</vt:lpstr>
      <vt:lpstr>Helvetica Neue</vt:lpstr>
      <vt:lpstr>微軟正黑體</vt:lpstr>
      <vt:lpstr>Gill Sans</vt:lpstr>
      <vt:lpstr>Wingdings</vt:lpstr>
      <vt:lpstr>Helvetica Neue Light</vt:lpstr>
      <vt:lpstr>Simple Light</vt:lpstr>
      <vt:lpstr>White</vt:lpstr>
      <vt:lpstr>投影片 1</vt:lpstr>
      <vt:lpstr>神經細胞</vt:lpstr>
      <vt:lpstr>模擬神經細胞</vt:lpstr>
      <vt:lpstr>模擬神經細胞</vt:lpstr>
      <vt:lpstr>神經元(模擬神經細胞)</vt:lpstr>
      <vt:lpstr>Activation Function (啟動/激活/傳遞函數)</vt:lpstr>
      <vt:lpstr>Activation Function的期望特色 </vt:lpstr>
      <vt:lpstr>投影片 8</vt:lpstr>
      <vt:lpstr>投影片 9</vt:lpstr>
      <vt:lpstr>類神經網路(Neural Network)</vt:lpstr>
      <vt:lpstr>類神經網路(Neural Network)</vt:lpstr>
      <vt:lpstr>Neural network</vt:lpstr>
      <vt:lpstr>Structure of a deep nn or feed-forward neural network</vt:lpstr>
      <vt:lpstr>多重感知器Multi-layer Perceptrons (MLP)</vt:lpstr>
      <vt:lpstr>For every neuron</vt:lpstr>
      <vt:lpstr>For every neuron</vt:lpstr>
      <vt:lpstr>週六的五月天演唱會</vt:lpstr>
      <vt:lpstr>週六的五月天演唱會</vt:lpstr>
      <vt:lpstr>週六的五月天演唱會</vt:lpstr>
      <vt:lpstr>週六的五月天演唱會</vt:lpstr>
      <vt:lpstr>週六的五月天演唱會</vt:lpstr>
      <vt:lpstr>週六的五月天演唱會</vt:lpstr>
      <vt:lpstr>週六的五月天演唱會</vt:lpstr>
      <vt:lpstr>S型神經元(Sigmoid Neuron)</vt:lpstr>
      <vt:lpstr>S型神經元(Sigmoid Neuron)</vt:lpstr>
      <vt:lpstr>S型神經元(Sigmoid Neuron)</vt:lpstr>
      <vt:lpstr>Toward Deep Learning Face recognization</vt:lpstr>
      <vt:lpstr>Toward Deep Learning Face recognization</vt:lpstr>
      <vt:lpstr>Toward Deep Learning Face recognization</vt:lpstr>
      <vt:lpstr>Toward Deep Learning Layers to represent features</vt:lpstr>
      <vt:lpstr>Toward Deep Learning Layers to represent features</vt:lpstr>
      <vt:lpstr>監督式學習(Supervised Learning)</vt:lpstr>
      <vt:lpstr>監督式學習(Supervised Learning)</vt:lpstr>
      <vt:lpstr>監督式學習(Supervised Learning)</vt:lpstr>
      <vt:lpstr>小孩怎麼學？</vt:lpstr>
      <vt:lpstr>機器怎麼學？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  </dc:title>
  <cp:lastModifiedBy>joshhu</cp:lastModifiedBy>
  <cp:revision>84</cp:revision>
  <dcterms:modified xsi:type="dcterms:W3CDTF">2019-08-04T17:19:45Z</dcterms:modified>
</cp:coreProperties>
</file>