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75"/>
  </p:notesMasterIdLst>
  <p:sldIdLst>
    <p:sldId id="256" r:id="rId3"/>
    <p:sldId id="259" r:id="rId4"/>
    <p:sldId id="289" r:id="rId5"/>
    <p:sldId id="290" r:id="rId6"/>
    <p:sldId id="260" r:id="rId7"/>
    <p:sldId id="291" r:id="rId8"/>
    <p:sldId id="261" r:id="rId9"/>
    <p:sldId id="262" r:id="rId10"/>
    <p:sldId id="277" r:id="rId11"/>
    <p:sldId id="263" r:id="rId12"/>
    <p:sldId id="264" r:id="rId13"/>
    <p:sldId id="278" r:id="rId14"/>
    <p:sldId id="292" r:id="rId15"/>
    <p:sldId id="293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81" r:id="rId29"/>
    <p:sldId id="279" r:id="rId30"/>
    <p:sldId id="280" r:id="rId31"/>
    <p:sldId id="282" r:id="rId32"/>
    <p:sldId id="283" r:id="rId33"/>
    <p:sldId id="285" r:id="rId34"/>
    <p:sldId id="286" r:id="rId35"/>
    <p:sldId id="287" r:id="rId36"/>
    <p:sldId id="288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3" r:id="rId73"/>
    <p:sldId id="334" r:id="rId74"/>
  </p:sldIdLst>
  <p:sldSz cx="9144000" cy="5143500" type="screen16x9"/>
  <p:notesSz cx="6858000" cy="9144000"/>
  <p:embeddedFontLst>
    <p:embeddedFont>
      <p:font typeface="Helvetica Neue" charset="0"/>
      <p:regular r:id="rId76"/>
      <p:bold r:id="rId77"/>
      <p:italic r:id="rId78"/>
      <p:boldItalic r:id="rId79"/>
    </p:embeddedFont>
    <p:embeddedFont>
      <p:font typeface="Gill Sans" charset="0"/>
      <p:regular r:id="rId80"/>
      <p:bold r:id="rId81"/>
    </p:embeddedFont>
    <p:embeddedFont>
      <p:font typeface="Helvetica Neue Light" charset="0"/>
      <p:regular r:id="rId82"/>
      <p:bold r:id="rId83"/>
      <p:italic r:id="rId84"/>
      <p:boldItalic r:id="rId85"/>
    </p:embeddedFont>
    <p:embeddedFont>
      <p:font typeface="Consolas" pitchFamily="49" charset="0"/>
      <p:regular r:id="rId86"/>
      <p:bold r:id="rId87"/>
      <p:italic r:id="rId88"/>
      <p:boldItalic r:id="rId89"/>
    </p:embeddedFont>
    <p:embeddedFont>
      <p:font typeface="Merriweather Sans" charset="0"/>
      <p:italic r:id="rId90"/>
      <p:boldItalic r:id="rId9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01982D9C-ACF8-4ADE-92DF-B2A1BFCCCC5C}">
  <a:tblStyle styleId="{01982D9C-ACF8-4ADE-92DF-B2A1BFCCCC5C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dashDot"/>
              <a:round/>
              <a:headEnd type="none" w="sm" len="sm"/>
              <a:tailEnd type="none" w="sm" len="sm"/>
            </a:ln>
          </a:insideV>
        </a:tcBdr>
        <a:fill>
          <a:solidFill>
            <a:srgbClr val="FAF7E9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EDEADD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9400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5D5D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9400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737" y="-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font" Target="fonts/font1.fntdata"/><Relationship Id="rId84" Type="http://schemas.openxmlformats.org/officeDocument/2006/relationships/font" Target="fonts/font9.fntdata"/><Relationship Id="rId89" Type="http://schemas.openxmlformats.org/officeDocument/2006/relationships/font" Target="fonts/font14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font" Target="fonts/font4.fntdata"/><Relationship Id="rId87" Type="http://schemas.openxmlformats.org/officeDocument/2006/relationships/font" Target="fonts/font12.fntdata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font" Target="fonts/font7.fntdata"/><Relationship Id="rId90" Type="http://schemas.openxmlformats.org/officeDocument/2006/relationships/font" Target="fonts/font15.fntdata"/><Relationship Id="rId95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font" Target="fonts/font2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font" Target="fonts/font5.fntdata"/><Relationship Id="rId85" Type="http://schemas.openxmlformats.org/officeDocument/2006/relationships/font" Target="fonts/font10.fntdata"/><Relationship Id="rId93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83" Type="http://schemas.openxmlformats.org/officeDocument/2006/relationships/font" Target="fonts/font8.fntdata"/><Relationship Id="rId88" Type="http://schemas.openxmlformats.org/officeDocument/2006/relationships/font" Target="fonts/font13.fntdata"/><Relationship Id="rId9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font" Target="fonts/font3.fntdata"/><Relationship Id="rId81" Type="http://schemas.openxmlformats.org/officeDocument/2006/relationships/font" Target="fonts/font6.fntdata"/><Relationship Id="rId86" Type="http://schemas.openxmlformats.org/officeDocument/2006/relationships/font" Target="fonts/font11.fntdata"/><Relationship Id="rId9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a50f754_0_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7ba50f75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ba50f768_0_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27ba50f76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7ba50f768_0_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27ba50f76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7ba50f768_0_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27ba50f76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7ba50f768_0_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27ba50f76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7ba50f768_0_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27ba50f76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7ba50f76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g27ba50f768_0_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7ba50f76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g27ba50f768_0_5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7ba50f76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g27ba50f768_0_6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7ba50f76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g27ba50f768_0_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7ba50f76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g27ba50f768_0_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a50f768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7ba50f76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7ba50f76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g27ba50f768_0_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7ba50f76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g27ba50f768_0_8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7ba50f768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g27ba50f768_0_9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7ba50f768_0_10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27ba50f768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7ba50f768_0_1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g27ba50f76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7ba50f768_0_1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27ba50f768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7ba50f768_0_1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g27ba50f768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ba50f768_0_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27ba50f76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7ba50f76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g27ba50f768_0_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7ba50f76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g27ba50f768_0_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a50f768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7ba50f76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ba50f768_0_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27ba50f76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7ba50f76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g27ba50f768_0_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7ba50f76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g27ba50f768_0_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7ba50f76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g27ba50f768_0_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7ba50f76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g27ba50f768_0_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7ba50f76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g27ba50f768_0_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7be483e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a50f768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7ba50f76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be483e1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g27be483e1c_0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be483e1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g27be483e1c_0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1c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ca740315_213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27ca740315_2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8c65fcee1_73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28c65fcee1_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b6bc1d32_3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g25b6bc1d32_36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be483e1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g27be483e1c_0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8c65fcee1_73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g28c65fcee1_73_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be483e1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g27be483e1c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be483e1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g27be483e1c_0_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b6bc1d32_36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g25b6bc1d32_36_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be483e1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g27be483e1c_0_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5b6bc1d32_36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g25b6bc1d32_36_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c191fcd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c191fcd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0b11e068_87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g270b11e068_87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c191fcd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c191fcd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7ba50f76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g27ba50f768_0_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0b11e068_87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g270b11e068_87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0b11e068_87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g270b11e068_87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\hat{y}=x*w+b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cop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13.xml"/><Relationship Id="rId1" Type="http://schemas.openxmlformats.org/officeDocument/2006/relationships/video" Target="file:///D:\Docs\AI&#28436;&#35611;&#21450;&#35506;&#31243;\PyTorch%20Slides\&#26041;&#21521;&#23566;&#25976;.mp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2.png"/><Relationship Id="rId4" Type="http://schemas.openxmlformats.org/officeDocument/2006/relationships/image" Target="../media/image3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5.png"/><Relationship Id="rId4" Type="http://schemas.openxmlformats.org/officeDocument/2006/relationships/image" Target="../media/image6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"/>
          <p:cNvSpPr txBox="1"/>
          <p:nvPr/>
        </p:nvSpPr>
        <p:spPr>
          <a:xfrm>
            <a:off x="1929600" y="1995800"/>
            <a:ext cx="52848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1" i="0" u="none" strike="noStrike" cap="none" dirty="0" smtClean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</a:t>
            </a:r>
            <a:r>
              <a:rPr lang="en" sz="3400" b="1" i="0" u="none" strike="noStrike" cap="none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</a:t>
            </a:r>
            <a:endParaRPr sz="5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 dirty="0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" sz="3000" i="1" dirty="0" smtClean="0">
                <a:solidFill>
                  <a:srgbClr val="004C7F"/>
                </a:solidFill>
              </a:rPr>
              <a:t>For simplication, get rid of b</a:t>
            </a:r>
            <a:endParaRPr dirty="0"/>
          </a:p>
        </p:txBody>
      </p:sp>
      <p:graphicFrame>
        <p:nvGraphicFramePr>
          <p:cNvPr id="235" name="Google Shape;235;p44"/>
          <p:cNvGraphicFramePr/>
          <p:nvPr/>
        </p:nvGraphicFramePr>
        <p:xfrm>
          <a:off x="567033" y="2200870"/>
          <a:ext cx="2862600" cy="1861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800" u="none" strike="noStrike" cap="none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800" u="none" strike="noStrike" cap="none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236" name="Google Shape;23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0937" y="2087075"/>
            <a:ext cx="3332100" cy="208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44"/>
          <p:cNvCxnSpPr/>
          <p:nvPr/>
        </p:nvCxnSpPr>
        <p:spPr>
          <a:xfrm rot="10800000" flipH="1">
            <a:off x="4711950" y="2649925"/>
            <a:ext cx="3200400" cy="12876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" name="Google Shape;240;p44"/>
          <p:cNvSpPr txBox="1"/>
          <p:nvPr/>
        </p:nvSpPr>
        <p:spPr>
          <a:xfrm>
            <a:off x="7912350" y="2410650"/>
            <a:ext cx="11103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line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Google Shape;245;p45"/>
          <p:cNvGraphicFramePr/>
          <p:nvPr/>
        </p:nvGraphicFramePr>
        <p:xfrm>
          <a:off x="567033" y="2200870"/>
          <a:ext cx="2862600" cy="1861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800" u="none" strike="noStrike" cap="none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800" u="none" strike="noStrike" cap="none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246" name="Google Shape;246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0937" y="2087075"/>
            <a:ext cx="3332100" cy="20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5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 error?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pic>
        <p:nvPicPr>
          <p:cNvPr id="248" name="Google Shape;248;p45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45236" y="1205591"/>
            <a:ext cx="1453543" cy="328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45"/>
          <p:cNvCxnSpPr/>
          <p:nvPr/>
        </p:nvCxnSpPr>
        <p:spPr>
          <a:xfrm rot="10800000" flipH="1">
            <a:off x="4711950" y="2649925"/>
            <a:ext cx="3200400" cy="12876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45"/>
          <p:cNvSpPr txBox="1"/>
          <p:nvPr/>
        </p:nvSpPr>
        <p:spPr>
          <a:xfrm>
            <a:off x="3132275" y="1686875"/>
            <a:ext cx="5502600" cy="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* The machine starts with </a:t>
            </a:r>
            <a:r>
              <a:rPr lang="en" b="1">
                <a:solidFill>
                  <a:srgbClr val="4A86E8"/>
                </a:solidFill>
              </a:rPr>
              <a:t>a random guess</a:t>
            </a:r>
            <a:r>
              <a:rPr lang="en">
                <a:solidFill>
                  <a:srgbClr val="4A86E8"/>
                </a:solidFill>
              </a:rPr>
              <a:t>, w=random value</a:t>
            </a:r>
            <a:endParaRPr>
              <a:solidFill>
                <a:srgbClr val="4A86E8"/>
              </a:solidFill>
            </a:endParaRPr>
          </a:p>
        </p:txBody>
      </p:sp>
      <p:cxnSp>
        <p:nvCxnSpPr>
          <p:cNvPr id="251" name="Google Shape;251;p45"/>
          <p:cNvCxnSpPr/>
          <p:nvPr/>
        </p:nvCxnSpPr>
        <p:spPr>
          <a:xfrm rot="10800000" flipH="1">
            <a:off x="4755775" y="2116175"/>
            <a:ext cx="2327700" cy="1692900"/>
          </a:xfrm>
          <a:prstGeom prst="straightConnector1">
            <a:avLst/>
          </a:prstGeom>
          <a:noFill/>
          <a:ln w="28575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Google Shape;252;p45"/>
          <p:cNvCxnSpPr/>
          <p:nvPr/>
        </p:nvCxnSpPr>
        <p:spPr>
          <a:xfrm rot="10800000" flipH="1">
            <a:off x="4744625" y="3129725"/>
            <a:ext cx="3686700" cy="8130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Google Shape;245;p45"/>
          <p:cNvGraphicFramePr/>
          <p:nvPr/>
        </p:nvGraphicFramePr>
        <p:xfrm>
          <a:off x="567033" y="2200870"/>
          <a:ext cx="2862600" cy="1861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800" u="none" strike="noStrike" cap="none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800" u="none" strike="noStrike" cap="none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47" name="Google Shape;247;p45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 error?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i="1" dirty="0" smtClean="0">
                <a:solidFill>
                  <a:srgbClr val="004C7F"/>
                </a:solidFill>
              </a:rPr>
              <a:t>Find the red line that all the ‘y’ distances are minimal</a:t>
            </a:r>
            <a:r>
              <a:rPr lang="en" sz="3000" b="0" i="1" u="none" strike="noStrike" cap="none" dirty="0" smtClean="0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dirty="0"/>
          </a:p>
        </p:txBody>
      </p:sp>
      <p:sp>
        <p:nvSpPr>
          <p:cNvPr id="250" name="Google Shape;250;p45"/>
          <p:cNvSpPr txBox="1"/>
          <p:nvPr/>
        </p:nvSpPr>
        <p:spPr>
          <a:xfrm>
            <a:off x="3132275" y="1686875"/>
            <a:ext cx="5502600" cy="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* The machine starts with </a:t>
            </a:r>
            <a:r>
              <a:rPr lang="en" b="1">
                <a:solidFill>
                  <a:srgbClr val="4A86E8"/>
                </a:solidFill>
              </a:rPr>
              <a:t>a random guess</a:t>
            </a:r>
            <a:r>
              <a:rPr lang="en">
                <a:solidFill>
                  <a:srgbClr val="4A86E8"/>
                </a:solidFill>
              </a:rPr>
              <a:t>, w=random value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5576" y="2139702"/>
            <a:ext cx="4053511" cy="255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>
            <a:spLocks noGrp="1"/>
          </p:cNvSpPr>
          <p:nvPr>
            <p:ph type="title"/>
          </p:nvPr>
        </p:nvSpPr>
        <p:spPr>
          <a:xfrm>
            <a:off x="467544" y="1707654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lvl="0"/>
            <a:r>
              <a:rPr lang="en-US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to measure?</a:t>
            </a:r>
            <a:br>
              <a:rPr lang="en-US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" sz="3000" i="1" dirty="0" smtClean="0">
                <a:solidFill>
                  <a:srgbClr val="004C7F"/>
                </a:solidFill>
              </a:rPr>
              <a:t>We need a way to find if the line fits all the points</a:t>
            </a:r>
            <a:br>
              <a:rPr lang="en" sz="3000" i="1" dirty="0" smtClean="0">
                <a:solidFill>
                  <a:srgbClr val="004C7F"/>
                </a:solidFill>
              </a:rPr>
            </a:br>
            <a:r>
              <a:rPr lang="en" sz="3000" i="1" dirty="0" smtClean="0">
                <a:solidFill>
                  <a:srgbClr val="004C7F"/>
                </a:solidFill>
              </a:rPr>
              <a:t/>
            </a:r>
            <a:br>
              <a:rPr lang="en" sz="3000" i="1" dirty="0" smtClean="0">
                <a:solidFill>
                  <a:srgbClr val="004C7F"/>
                </a:solidFill>
              </a:rPr>
            </a:br>
            <a:r>
              <a:rPr lang="en" altLang="zh-TW" sz="3600" i="1" dirty="0" smtClean="0">
                <a:solidFill>
                  <a:srgbClr val="FF0000"/>
                </a:solidFill>
              </a:rPr>
              <a:t> </a:t>
            </a:r>
            <a:r>
              <a:rPr lang="en" altLang="zh-TW" sz="3600" i="1" dirty="0" smtClean="0">
                <a:solidFill>
                  <a:srgbClr val="FF0000"/>
                </a:solidFill>
              </a:rPr>
              <a:t>The best way is to find the distances between points and the line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>
            <a:spLocks noGrp="1"/>
          </p:cNvSpPr>
          <p:nvPr>
            <p:ph type="title"/>
          </p:nvPr>
        </p:nvSpPr>
        <p:spPr>
          <a:xfrm>
            <a:off x="467544" y="843558"/>
            <a:ext cx="82809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to measure?</a:t>
            </a:r>
            <a:br>
              <a:rPr lang="en-US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/>
            </a:r>
            <a:br>
              <a:rPr lang="en-US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7704" y="1491630"/>
            <a:ext cx="5148168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6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</a:t>
            </a: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sz="3000" i="1" dirty="0" smtClean="0">
                <a:solidFill>
                  <a:srgbClr val="0070C0"/>
                </a:solidFill>
              </a:rPr>
              <a:t>Make it positive and easy to get derivation</a:t>
            </a:r>
            <a:endParaRPr sz="3000" i="1" dirty="0">
              <a:solidFill>
                <a:srgbClr val="0070C0"/>
              </a:solidFill>
            </a:endParaRPr>
          </a:p>
        </p:txBody>
      </p:sp>
      <p:graphicFrame>
        <p:nvGraphicFramePr>
          <p:cNvPr id="258" name="Google Shape;258;p46"/>
          <p:cNvGraphicFramePr/>
          <p:nvPr/>
        </p:nvGraphicFramePr>
        <p:xfrm>
          <a:off x="999461" y="2582466"/>
          <a:ext cx="7145100" cy="2219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 dirty="0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Prediction, y^(w=3)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 dirty="0"/>
                        <a:t>6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9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9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mean=14/3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259" name="Google Shape;259;p4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3810" y="1792452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7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65" name="Google Shape;265;p47"/>
          <p:cNvGraphicFramePr/>
          <p:nvPr/>
        </p:nvGraphicFramePr>
        <p:xfrm>
          <a:off x="999461" y="2582466"/>
          <a:ext cx="7145100" cy="2219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Prediction, y^(w=4)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8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16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12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36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mean=56/3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266" name="Google Shape;266;p4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72" name="Google Shape;272;p48"/>
          <p:cNvGraphicFramePr/>
          <p:nvPr/>
        </p:nvGraphicFramePr>
        <p:xfrm>
          <a:off x="999461" y="2582466"/>
          <a:ext cx="7145100" cy="2219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Prediction, y^(w=0)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16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36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mean=56/3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273" name="Google Shape;273;p4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9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79" name="Google Shape;279;p49"/>
          <p:cNvGraphicFramePr/>
          <p:nvPr/>
        </p:nvGraphicFramePr>
        <p:xfrm>
          <a:off x="999461" y="2582466"/>
          <a:ext cx="7145100" cy="2219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Prediction, y^(w=1)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9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mean=14/3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280" name="Google Shape;280;p4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86" name="Google Shape;286;p50"/>
          <p:cNvGraphicFramePr/>
          <p:nvPr/>
        </p:nvGraphicFramePr>
        <p:xfrm>
          <a:off x="999461" y="2582466"/>
          <a:ext cx="7145100" cy="2219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786275"/>
                <a:gridCol w="1786275"/>
                <a:gridCol w="1786275"/>
                <a:gridCol w="1786275"/>
              </a:tblGrid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Points, y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Prediction, y^(w=2)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/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/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/>
                        <a:t>6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500" u="none" strike="noStrike" cap="none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500" u="none" strike="noStrike" cap="none"/>
                        <a:t>mean=0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287" name="Google Shape;287;p5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3810" y="1492058"/>
            <a:ext cx="3941608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Machine Learning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grade if I study 4 hours?</a:t>
            </a:r>
            <a:endParaRPr/>
          </a:p>
        </p:txBody>
      </p:sp>
      <p:sp>
        <p:nvSpPr>
          <p:cNvPr id="173" name="Google Shape;173;p40"/>
          <p:cNvSpPr/>
          <p:nvPr/>
        </p:nvSpPr>
        <p:spPr>
          <a:xfrm>
            <a:off x="2654669" y="2217539"/>
            <a:ext cx="1092000" cy="4761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Google Shape;174;p40"/>
          <p:cNvSpPr/>
          <p:nvPr/>
        </p:nvSpPr>
        <p:spPr>
          <a:xfrm>
            <a:off x="5461567" y="2217539"/>
            <a:ext cx="1092000" cy="4761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Google Shape;175;p40"/>
          <p:cNvSpPr txBox="1"/>
          <p:nvPr/>
        </p:nvSpPr>
        <p:spPr>
          <a:xfrm>
            <a:off x="6715040" y="2183606"/>
            <a:ext cx="12852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400" b="0" i="1" u="none" strike="noStrike" cap="non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? points</a:t>
            </a:r>
            <a:endParaRPr sz="500"/>
          </a:p>
        </p:txBody>
      </p:sp>
      <p:sp>
        <p:nvSpPr>
          <p:cNvPr id="176" name="Google Shape;176;p40"/>
          <p:cNvSpPr txBox="1"/>
          <p:nvPr/>
        </p:nvSpPr>
        <p:spPr>
          <a:xfrm>
            <a:off x="3608017" y="3988660"/>
            <a:ext cx="1266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Training dataset</a:t>
            </a:r>
            <a:endParaRPr sz="500"/>
          </a:p>
        </p:txBody>
      </p:sp>
      <p:sp>
        <p:nvSpPr>
          <p:cNvPr id="177" name="Google Shape;177;p40"/>
          <p:cNvSpPr txBox="1"/>
          <p:nvPr/>
        </p:nvSpPr>
        <p:spPr>
          <a:xfrm>
            <a:off x="6957449" y="2865068"/>
            <a:ext cx="8004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</a:t>
            </a:r>
            <a:endParaRPr sz="500"/>
          </a:p>
        </p:txBody>
      </p:sp>
      <p:sp>
        <p:nvSpPr>
          <p:cNvPr id="178" name="Google Shape;178;p40"/>
          <p:cNvSpPr txBox="1"/>
          <p:nvPr/>
        </p:nvSpPr>
        <p:spPr>
          <a:xfrm>
            <a:off x="1107975" y="2183606"/>
            <a:ext cx="12897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400" b="0" i="1" u="none" strike="noStrike" cap="non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4 hours</a:t>
            </a:r>
            <a:endParaRPr sz="500"/>
          </a:p>
        </p:txBody>
      </p:sp>
      <p:pic>
        <p:nvPicPr>
          <p:cNvPr id="179" name="Google Shape;179;p4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6417" y="16174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0" name="Google Shape;180;p40"/>
          <p:cNvGraphicFramePr/>
          <p:nvPr/>
        </p:nvGraphicFramePr>
        <p:xfrm>
          <a:off x="1129603" y="3424238"/>
          <a:ext cx="2276050" cy="136375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138025"/>
                <a:gridCol w="1138025"/>
              </a:tblGrid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/>
                        <a:t>4</a:t>
                      </a:r>
                      <a:endParaRPr sz="5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/>
                        <a:t>?</a:t>
                      </a:r>
                      <a:endParaRPr sz="5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81" name="Google Shape;181;p40"/>
          <p:cNvSpPr txBox="1"/>
          <p:nvPr/>
        </p:nvSpPr>
        <p:spPr>
          <a:xfrm>
            <a:off x="3634506" y="4520037"/>
            <a:ext cx="987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Test dataset</a:t>
            </a:r>
            <a:endParaRPr sz="500" b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Loss (error)</a:t>
            </a:r>
            <a:endParaRPr/>
          </a:p>
        </p:txBody>
      </p:sp>
      <p:graphicFrame>
        <p:nvGraphicFramePr>
          <p:cNvPr id="293" name="Google Shape;293;p51"/>
          <p:cNvGraphicFramePr/>
          <p:nvPr/>
        </p:nvGraphicFramePr>
        <p:xfrm>
          <a:off x="474938" y="2582465"/>
          <a:ext cx="8194050" cy="215525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365675"/>
                <a:gridCol w="1365675"/>
                <a:gridCol w="1365675"/>
                <a:gridCol w="1365675"/>
                <a:gridCol w="1365675"/>
                <a:gridCol w="1365675"/>
              </a:tblGrid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Hours, x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16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16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36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9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0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9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36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3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endParaRPr sz="1300" u="none" strike="noStrike" cap="none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MSE=56/3=18.7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MSE=14/3=4.7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MSE=0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MSE=14/3=4.7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MSE=56/3=18.7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294" name="Google Shape;294;p5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284" y="1517110"/>
            <a:ext cx="3941610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51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80747" y="1292904"/>
            <a:ext cx="2801304" cy="795164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1"/>
          <p:cNvSpPr txBox="1"/>
          <p:nvPr/>
        </p:nvSpPr>
        <p:spPr>
          <a:xfrm>
            <a:off x="4739424" y="2216926"/>
            <a:ext cx="18195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MSE, mean square error</a:t>
            </a:r>
            <a:endParaRPr sz="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>
            <a:spLocks noGrp="1"/>
          </p:cNvSpPr>
          <p:nvPr>
            <p:ph type="title"/>
          </p:nvPr>
        </p:nvSpPr>
        <p:spPr>
          <a:xfrm>
            <a:off x="260022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graph</a:t>
            </a:r>
            <a:endParaRPr/>
          </a:p>
        </p:txBody>
      </p:sp>
      <p:graphicFrame>
        <p:nvGraphicFramePr>
          <p:cNvPr id="302" name="Google Shape;302;p52"/>
          <p:cNvGraphicFramePr/>
          <p:nvPr/>
        </p:nvGraphicFramePr>
        <p:xfrm>
          <a:off x="417737" y="1052618"/>
          <a:ext cx="8194125" cy="544250"/>
        </p:xfrm>
        <a:graphic>
          <a:graphicData uri="http://schemas.openxmlformats.org/drawingml/2006/table">
            <a:tbl>
              <a:tblPr firstRow="1">
                <a:noFill/>
                <a:tableStyleId>{01982D9C-ACF8-4ADE-92DF-B2A1BFCCCC5C}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272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mean=56/3=18.7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mean=14/3=4.7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mean=0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mean=14/3=4.7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mean=56/3=18.7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303" name="Google Shape;303;p5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1749" y="218798"/>
            <a:ext cx="2349101" cy="666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5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14946" y="1634681"/>
            <a:ext cx="4567435" cy="3187333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52"/>
          <p:cNvSpPr/>
          <p:nvPr/>
        </p:nvSpPr>
        <p:spPr>
          <a:xfrm>
            <a:off x="2702175" y="1898825"/>
            <a:ext cx="3641100" cy="264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52"/>
          <p:cNvSpPr txBox="1"/>
          <p:nvPr/>
        </p:nvSpPr>
        <p:spPr>
          <a:xfrm>
            <a:off x="1675750" y="2938950"/>
            <a:ext cx="667800" cy="44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Loss</a:t>
            </a:r>
            <a:endParaRPr sz="1800"/>
          </a:p>
        </p:txBody>
      </p:sp>
      <p:sp>
        <p:nvSpPr>
          <p:cNvPr id="307" name="Google Shape;307;p52"/>
          <p:cNvSpPr txBox="1"/>
          <p:nvPr/>
        </p:nvSpPr>
        <p:spPr>
          <a:xfrm>
            <a:off x="4333300" y="4702150"/>
            <a:ext cx="667800" cy="29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3"/>
          <p:cNvSpPr txBox="1">
            <a:spLocks noGrp="1"/>
          </p:cNvSpPr>
          <p:nvPr>
            <p:ph type="title"/>
          </p:nvPr>
        </p:nvSpPr>
        <p:spPr>
          <a:xfrm>
            <a:off x="260022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graph</a:t>
            </a:r>
            <a:endParaRPr/>
          </a:p>
        </p:txBody>
      </p:sp>
      <p:graphicFrame>
        <p:nvGraphicFramePr>
          <p:cNvPr id="313" name="Google Shape;313;p53"/>
          <p:cNvGraphicFramePr/>
          <p:nvPr/>
        </p:nvGraphicFramePr>
        <p:xfrm>
          <a:off x="417737" y="1052618"/>
          <a:ext cx="8194125" cy="544250"/>
        </p:xfrm>
        <a:graphic>
          <a:graphicData uri="http://schemas.openxmlformats.org/drawingml/2006/table">
            <a:tbl>
              <a:tblPr firstRow="1">
                <a:noFill/>
                <a:tableStyleId>{01982D9C-ACF8-4ADE-92DF-B2A1BFCCCC5C}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272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mean=56/3=18.7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mean=14/3=4.7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mean=0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mean=14/3=4.7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mean=56/3=18.7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314" name="Google Shape;314;p5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4946" y="1634681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53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61749" y="218798"/>
            <a:ext cx="2349101" cy="666804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3"/>
          <p:cNvSpPr txBox="1"/>
          <p:nvPr/>
        </p:nvSpPr>
        <p:spPr>
          <a:xfrm>
            <a:off x="1675750" y="2938950"/>
            <a:ext cx="667800" cy="44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Loss</a:t>
            </a:r>
            <a:endParaRPr sz="1800"/>
          </a:p>
        </p:txBody>
      </p:sp>
      <p:sp>
        <p:nvSpPr>
          <p:cNvPr id="317" name="Google Shape;317;p53"/>
          <p:cNvSpPr txBox="1"/>
          <p:nvPr/>
        </p:nvSpPr>
        <p:spPr>
          <a:xfrm>
            <a:off x="4333300" y="4702150"/>
            <a:ext cx="667800" cy="29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4"/>
          <p:cNvSpPr txBox="1">
            <a:spLocks noGrp="1"/>
          </p:cNvSpPr>
          <p:nvPr>
            <p:ph type="title"/>
          </p:nvPr>
        </p:nvSpPr>
        <p:spPr>
          <a:xfrm>
            <a:off x="431625" y="14063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&amp; Loss</a:t>
            </a:r>
            <a:endParaRPr/>
          </a:p>
        </p:txBody>
      </p:sp>
      <p:pic>
        <p:nvPicPr>
          <p:cNvPr id="323" name="Google Shape;323;p5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7896" y="1951944"/>
            <a:ext cx="1395114" cy="315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54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4868" y="3310783"/>
            <a:ext cx="1776978" cy="315597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4"/>
          <p:cNvSpPr txBox="1"/>
          <p:nvPr/>
        </p:nvSpPr>
        <p:spPr>
          <a:xfrm>
            <a:off x="3428075" y="1317325"/>
            <a:ext cx="4044600" cy="13440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lang="en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 the forward pass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54"/>
          <p:cNvSpPr txBox="1"/>
          <p:nvPr/>
        </p:nvSpPr>
        <p:spPr>
          <a:xfrm>
            <a:off x="3404825" y="2873500"/>
            <a:ext cx="4044600" cy="13440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sz="12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5"/>
          <p:cNvSpPr txBox="1">
            <a:spLocks noGrp="1"/>
          </p:cNvSpPr>
          <p:nvPr>
            <p:ph type="title"/>
          </p:nvPr>
        </p:nvSpPr>
        <p:spPr>
          <a:xfrm>
            <a:off x="431625" y="14063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Compute loss for w</a:t>
            </a:r>
            <a:endParaRPr/>
          </a:p>
        </p:txBody>
      </p:sp>
      <p:grpSp>
        <p:nvGrpSpPr>
          <p:cNvPr id="333" name="Google Shape;333;p55"/>
          <p:cNvGrpSpPr/>
          <p:nvPr/>
        </p:nvGrpSpPr>
        <p:grpSpPr>
          <a:xfrm>
            <a:off x="6082025" y="1327863"/>
            <a:ext cx="1892206" cy="3693663"/>
            <a:chOff x="0" y="0"/>
            <a:chExt cx="5045883" cy="9849768"/>
          </a:xfrm>
        </p:grpSpPr>
        <p:pic>
          <p:nvPicPr>
            <p:cNvPr id="334" name="Google Shape;334;p55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7800" y="114300"/>
              <a:ext cx="4687044" cy="93828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55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5045883" cy="984976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" name="Google Shape;336;p55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55"/>
          <p:cNvSpPr txBox="1"/>
          <p:nvPr/>
        </p:nvSpPr>
        <p:spPr>
          <a:xfrm>
            <a:off x="273100" y="1641100"/>
            <a:ext cx="5560800" cy="29148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</a:t>
            </a: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np.arange(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l_sum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y_pred_val = forward(x_val)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l_sum += l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lang="en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y_pred_val, 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"MSE="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l_sum /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6"/>
          <p:cNvSpPr txBox="1">
            <a:spLocks noGrp="1"/>
          </p:cNvSpPr>
          <p:nvPr>
            <p:ph type="title"/>
          </p:nvPr>
        </p:nvSpPr>
        <p:spPr>
          <a:xfrm>
            <a:off x="431625" y="140638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Plot graph</a:t>
            </a:r>
            <a:endParaRPr/>
          </a:p>
        </p:txBody>
      </p:sp>
      <p:pic>
        <p:nvPicPr>
          <p:cNvPr id="343" name="Google Shape;343;p5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1179" y="1580755"/>
            <a:ext cx="4121656" cy="2985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5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6"/>
          <p:cNvSpPr txBox="1"/>
          <p:nvPr/>
        </p:nvSpPr>
        <p:spPr>
          <a:xfrm>
            <a:off x="35200" y="917100"/>
            <a:ext cx="5560800" cy="40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w_list = []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mse_list = []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</a:t>
            </a: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np.arange(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l_sum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y_pred_val = forward(x_val)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l_sum += l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lang="en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y_pred_val, 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"MSE="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l_sum /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w_list.append(w)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mse_list.append(l_sum /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plt.plot(w_list, mse_list)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plt.ylabel(</a:t>
            </a:r>
            <a:r>
              <a:rPr lang="en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'Loss'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plt.xlabel(</a:t>
            </a:r>
            <a:r>
              <a:rPr lang="en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5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" name="Google Shape;351;p57"/>
          <p:cNvGrpSpPr/>
          <p:nvPr/>
        </p:nvGrpSpPr>
        <p:grpSpPr>
          <a:xfrm>
            <a:off x="4832028" y="537143"/>
            <a:ext cx="2216439" cy="476213"/>
            <a:chOff x="0" y="0"/>
            <a:chExt cx="5910503" cy="1269900"/>
          </a:xfrm>
        </p:grpSpPr>
        <p:sp>
          <p:nvSpPr>
            <p:cNvPr id="352" name="Google Shape;352;p57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353" name="Google Shape;353;p57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57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5" name="Google Shape;355;p57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356" name="Google Shape;356;p57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sp>
        <p:nvSpPr>
          <p:cNvPr id="357" name="Google Shape;357;p57"/>
          <p:cNvSpPr txBox="1"/>
          <p:nvPr/>
        </p:nvSpPr>
        <p:spPr>
          <a:xfrm>
            <a:off x="304800" y="0"/>
            <a:ext cx="8577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numpy 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matplotlib.pyplot 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lang="en" sz="10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value, 1.0</a:t>
            </a:r>
            <a:endParaRPr sz="10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 the forward pass</a:t>
            </a:r>
            <a:endParaRPr sz="10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dirty="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sz="1000" i="1" dirty="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w_list = []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mse_list = []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np.arange(</a:t>
            </a:r>
            <a:r>
              <a:rPr lang="en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 b="1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w)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l_sum = </a:t>
            </a:r>
            <a:r>
              <a:rPr lang="en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000" dirty="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0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y_pred_val = forward(x_val)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l_sum += l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0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 b="1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 b="1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lang="en" sz="1000" b="1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y_pred_val, l)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00" dirty="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000" b="1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"MSE="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l_sum / </a:t>
            </a:r>
            <a:r>
              <a:rPr lang="en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w_list.append(w)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mse_list.append(l_sum / </a:t>
            </a:r>
            <a:r>
              <a:rPr lang="en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plt.plot(w_list, mse_list)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plt.ylabel(</a:t>
            </a:r>
            <a:r>
              <a:rPr lang="en" sz="1000" b="1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'Loss'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plt.xlabel(</a:t>
            </a:r>
            <a:r>
              <a:rPr lang="en" sz="1000" b="1" dirty="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'w'</a:t>
            </a: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 sz="1000" dirty="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 dirty="0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" sz="3000" i="1" dirty="0" smtClean="0">
                <a:solidFill>
                  <a:srgbClr val="004C7F"/>
                </a:solidFill>
              </a:rPr>
              <a:t>One dimension linear regression</a:t>
            </a:r>
            <a:endParaRPr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640" y="1635646"/>
            <a:ext cx="65913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 smtClean="0"/>
              <a:t>Calculate Bias and Weight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560" y="2787774"/>
            <a:ext cx="743902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47864" y="699542"/>
            <a:ext cx="1990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31640" y="1635646"/>
            <a:ext cx="66198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 smtClean="0"/>
              <a:t>Calculate Bias and Weight</a:t>
            </a:r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640" y="758222"/>
            <a:ext cx="6573788" cy="4385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539552" y="195486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Math and computer approaches</a:t>
            </a:r>
          </a:p>
        </p:txBody>
      </p:sp>
      <p:graphicFrame>
        <p:nvGraphicFramePr>
          <p:cNvPr id="180" name="Google Shape;180;p40"/>
          <p:cNvGraphicFramePr/>
          <p:nvPr/>
        </p:nvGraphicFramePr>
        <p:xfrm>
          <a:off x="1331640" y="1347614"/>
          <a:ext cx="6264696" cy="172819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3132348"/>
                <a:gridCol w="3132348"/>
              </a:tblGrid>
              <a:tr h="3456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456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456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/>
                        <a:t>4</a:t>
                      </a:r>
                      <a:endParaRPr sz="5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456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456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/>
                        <a:t>?</a:t>
                      </a:r>
                      <a:endParaRPr sz="5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115616" y="3579862"/>
            <a:ext cx="6552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y = w * x  </a:t>
            </a:r>
            <a:r>
              <a:rPr lang="en-US" altLang="zh-TW" sz="2000" dirty="0" smtClean="0">
                <a:sym typeface="Wingdings" pitchFamily="2" charset="2"/>
              </a:rPr>
              <a:t> How do you know it is multiplication?</a:t>
            </a:r>
            <a:endParaRPr lang="en-US" altLang="zh-TW" sz="2000" dirty="0" smtClean="0"/>
          </a:p>
          <a:p>
            <a:r>
              <a:rPr lang="en-US" altLang="zh-TW" sz="2000" dirty="0" smtClean="0"/>
              <a:t>2 = w * 1 </a:t>
            </a:r>
            <a:r>
              <a:rPr lang="en-US" altLang="zh-TW" sz="2000" dirty="0" smtClean="0">
                <a:sym typeface="Wingdings" pitchFamily="2" charset="2"/>
              </a:rPr>
              <a:t> Use labeled value to predict</a:t>
            </a:r>
            <a:endParaRPr lang="en-US" altLang="zh-TW" sz="2000" dirty="0" smtClean="0"/>
          </a:p>
          <a:p>
            <a:r>
              <a:rPr lang="en-US" altLang="zh-TW" sz="2000" dirty="0" smtClean="0"/>
              <a:t>w = 2 </a:t>
            </a:r>
            <a:r>
              <a:rPr lang="en-US" altLang="zh-TW" sz="2000" dirty="0" smtClean="0">
                <a:sym typeface="Wingdings" pitchFamily="2" charset="2"/>
              </a:rPr>
              <a:t> This is math way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 dirty="0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" sz="3000" i="1" dirty="0" smtClean="0">
                <a:solidFill>
                  <a:srgbClr val="004C7F"/>
                </a:solidFill>
              </a:rPr>
              <a:t>Multi-dimension linear regression</a:t>
            </a:r>
            <a:endParaRPr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9632" y="1563638"/>
            <a:ext cx="657225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 smtClean="0"/>
              <a:t>Calculate Bias and Weight</a:t>
            </a:r>
            <a:endParaRPr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648" y="1923678"/>
            <a:ext cx="56959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 smtClean="0"/>
              <a:t>Calculate Bias and Weight</a:t>
            </a:r>
            <a:endParaRPr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5616" y="1275606"/>
            <a:ext cx="68675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 smtClean="0"/>
              <a:t>Calculate Bias and Weight</a:t>
            </a:r>
            <a:endParaRPr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9712" y="1779662"/>
            <a:ext cx="50958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 smtClean="0"/>
              <a:t>Calculate Bias and Weight</a:t>
            </a:r>
            <a:endParaRPr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560" y="1923678"/>
            <a:ext cx="76676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 smtClean="0"/>
              <a:t>Calculate Bias and Weight</a:t>
            </a:r>
            <a:endParaRPr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5656" y="1707654"/>
            <a:ext cx="6951511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"/>
          <p:cNvSpPr txBox="1"/>
          <p:nvPr/>
        </p:nvSpPr>
        <p:spPr>
          <a:xfrm>
            <a:off x="1547664" y="915566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1" i="0" u="none" strike="noStrike" cap="none" dirty="0" smtClean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Gradient </a:t>
            </a:r>
            <a:r>
              <a:rPr lang="en" sz="3400" b="1" i="0" u="none" strike="noStrike" cap="none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Descent</a:t>
            </a:r>
            <a:endParaRPr sz="500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Loss(Cost) </a:t>
            </a: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Function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1680" y="1779662"/>
            <a:ext cx="6254235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91680" y="3507854"/>
            <a:ext cx="5881687" cy="138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Loss(Cost) </a:t>
            </a: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Function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2120" y="771550"/>
            <a:ext cx="3229899" cy="81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1259632" y="1851670"/>
            <a:ext cx="73448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2000" dirty="0" smtClean="0"/>
              <a:t>||</a:t>
            </a:r>
            <a:r>
              <a:rPr lang="en-US" altLang="zh-TW" sz="2000" i="1" dirty="0" smtClean="0"/>
              <a:t>v</a:t>
            </a:r>
            <a:r>
              <a:rPr lang="en-US" altLang="zh-TW" sz="2000" dirty="0" smtClean="0"/>
              <a:t>|| denotes a distance of a vector </a:t>
            </a:r>
            <a:r>
              <a:rPr lang="en-US" altLang="zh-TW" sz="2000" dirty="0" smtClean="0">
                <a:sym typeface="Wingdings" pitchFamily="2" charset="2"/>
              </a:rPr>
              <a:t> A scalar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2000" dirty="0" smtClean="0">
                <a:sym typeface="Wingdings" pitchFamily="2" charset="2"/>
              </a:rPr>
              <a:t>Square value  means it is always positive.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2000" dirty="0" smtClean="0">
                <a:sym typeface="Wingdings" pitchFamily="2" charset="2"/>
              </a:rPr>
              <a:t>a = </a:t>
            </a:r>
            <a:r>
              <a:rPr lang="en-US" altLang="zh-TW" sz="2000" dirty="0" err="1" smtClean="0">
                <a:sym typeface="Wingdings" pitchFamily="2" charset="2"/>
              </a:rPr>
              <a:t>wx</a:t>
            </a:r>
            <a:r>
              <a:rPr lang="en-US" altLang="zh-TW" sz="2000" dirty="0" smtClean="0">
                <a:sym typeface="Wingdings" pitchFamily="2" charset="2"/>
              </a:rPr>
              <a:t> + b  A function of weights and biases.</a:t>
            </a:r>
          </a:p>
          <a:p>
            <a:pPr>
              <a:buFont typeface="Arial" pitchFamily="34" charset="0"/>
              <a:buChar char="•"/>
            </a:pPr>
            <a:endParaRPr lang="en-US" altLang="zh-TW" sz="2000" dirty="0" smtClean="0">
              <a:sym typeface="Wingdings" pitchFamily="2" charset="2"/>
            </a:endParaRPr>
          </a:p>
          <a:p>
            <a:r>
              <a:rPr lang="en-US" altLang="zh-TW" sz="2000" b="1" dirty="0" smtClean="0">
                <a:solidFill>
                  <a:srgbClr val="FF0000"/>
                </a:solidFill>
                <a:sym typeface="Wingdings" pitchFamily="2" charset="2"/>
              </a:rPr>
              <a:t>The reason that the cost function doesn’t’ use an ‘absolute’ function is for smoothness.  Easy to calculate derivatives.</a:t>
            </a:r>
          </a:p>
          <a:p>
            <a:pPr>
              <a:buFont typeface="Arial" pitchFamily="34" charset="0"/>
              <a:buChar char="•"/>
            </a:pPr>
            <a:endParaRPr lang="zh-TW" altLang="en-US" sz="20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Loss(Cost) Function</a:t>
            </a:r>
            <a:endParaRPr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752" y="1635646"/>
            <a:ext cx="4962949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79712" y="3435846"/>
            <a:ext cx="5845175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00192" y="1779662"/>
            <a:ext cx="1682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539552" y="195486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about this?</a:t>
            </a:r>
          </a:p>
        </p:txBody>
      </p:sp>
      <p:graphicFrame>
        <p:nvGraphicFramePr>
          <p:cNvPr id="180" name="Google Shape;180;p40"/>
          <p:cNvGraphicFramePr/>
          <p:nvPr/>
        </p:nvGraphicFramePr>
        <p:xfrm>
          <a:off x="1331640" y="1347614"/>
          <a:ext cx="6264696" cy="172819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3132348"/>
                <a:gridCol w="3132348"/>
              </a:tblGrid>
              <a:tr h="3456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456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 smtClean="0"/>
                        <a:t>13.5724</a:t>
                      </a:r>
                      <a:endParaRPr sz="5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456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 smtClean="0">
                          <a:solidFill>
                            <a:srgbClr val="FFFFFF"/>
                          </a:solidFill>
                        </a:rPr>
                        <a:t>7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-US" sz="1100" dirty="0" smtClean="0"/>
                        <a:t>10.23315</a:t>
                      </a:r>
                      <a:endParaRPr sz="11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456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 smtClean="0">
                          <a:solidFill>
                            <a:srgbClr val="FFFFFF"/>
                          </a:solidFill>
                        </a:rPr>
                        <a:t>16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 smtClean="0"/>
                        <a:t>22.5731</a:t>
                      </a:r>
                      <a:endParaRPr sz="5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456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 smtClean="0">
                          <a:solidFill>
                            <a:srgbClr val="FFFFFF"/>
                          </a:solidFill>
                        </a:rPr>
                        <a:t>224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 dirty="0" smtClean="0"/>
                        <a:t>-15.7414</a:t>
                      </a:r>
                      <a:endParaRPr sz="5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115616" y="3579862"/>
            <a:ext cx="6552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How do you know it is linear or not?</a:t>
            </a:r>
          </a:p>
          <a:p>
            <a:r>
              <a:rPr lang="en-US" altLang="zh-TW" sz="2000" dirty="0" smtClean="0"/>
              <a:t>How can you know there exists a solution to this?</a:t>
            </a:r>
          </a:p>
          <a:p>
            <a:r>
              <a:rPr lang="en-US" altLang="zh-TW" sz="2000" dirty="0" smtClean="0"/>
              <a:t>How can you know that some data are noise?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Find global minimum</a:t>
            </a:r>
            <a:endParaRPr dirty="0"/>
          </a:p>
        </p:txBody>
      </p:sp>
      <p:pic>
        <p:nvPicPr>
          <p:cNvPr id="2050" name="Picture 2" descr="C:\Users\joshhu\Desktop\main-qimg-0dbade2626f60dad3b8ae2007706c59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7704" y="915566"/>
            <a:ext cx="5157986" cy="41298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Find global minimum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672" y="1131590"/>
            <a:ext cx="5948092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95736" y="267494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Loss(Cost) Function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/>
              <a:t>two dimension</a:t>
            </a: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dirty="0"/>
          </a:p>
        </p:txBody>
      </p:sp>
      <p:pic>
        <p:nvPicPr>
          <p:cNvPr id="6" name="Google Shape;174;p4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1560" y="1491630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75;p40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4088" y="2643758"/>
            <a:ext cx="3024336" cy="720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Loss(Cost) Function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/>
              <a:t>three dimension</a:t>
            </a: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dirty="0"/>
          </a:p>
        </p:txBody>
      </p:sp>
      <p:pic>
        <p:nvPicPr>
          <p:cNvPr id="7" name="Google Shape;175;p4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4088" y="2643758"/>
            <a:ext cx="3024336" cy="72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568" y="1226406"/>
            <a:ext cx="4320480" cy="391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Loss(Cost) Function</a:t>
            </a:r>
            <a:b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" dirty="0" smtClean="0"/>
              <a:t>n dimension</a:t>
            </a: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dirty="0"/>
          </a:p>
        </p:txBody>
      </p:sp>
      <p:pic>
        <p:nvPicPr>
          <p:cNvPr id="7" name="Google Shape;175;p4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4088" y="2643758"/>
            <a:ext cx="3024336" cy="72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528" y="1851670"/>
            <a:ext cx="4806950" cy="251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 smtClean="0"/>
              <a:t>Problem Attacker</a:t>
            </a:r>
            <a:endParaRPr dirty="0"/>
          </a:p>
        </p:txBody>
      </p:sp>
      <p:pic>
        <p:nvPicPr>
          <p:cNvPr id="7" name="Google Shape;175;p4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9792" y="3147814"/>
            <a:ext cx="3600400" cy="10081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字方塊 4"/>
          <p:cNvSpPr txBox="1"/>
          <p:nvPr/>
        </p:nvSpPr>
        <p:spPr>
          <a:xfrm>
            <a:off x="1907704" y="1203598"/>
            <a:ext cx="55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/>
              <a:t>When there are no obvious MATH way to solve this problem, we switch to COMPUTER way.</a:t>
            </a:r>
          </a:p>
          <a:p>
            <a:endParaRPr lang="en-US" altLang="zh-TW" sz="1800" dirty="0" smtClean="0"/>
          </a:p>
          <a:p>
            <a:r>
              <a:rPr lang="en-US" altLang="zh-TW" sz="1800" dirty="0" smtClean="0"/>
              <a:t>Step by Step</a:t>
            </a:r>
            <a:endParaRPr lang="zh-TW" altLang="en-US" sz="18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3"/>
          <p:cNvSpPr txBox="1">
            <a:spLocks noGrp="1"/>
          </p:cNvSpPr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Move down a little step by step</a:t>
            </a:r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5696" y="915566"/>
            <a:ext cx="5472608" cy="29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/>
          <p:nvPr/>
        </p:nvSpPr>
        <p:spPr>
          <a:xfrm>
            <a:off x="1475656" y="4083918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For two dimension space, there is </a:t>
            </a:r>
            <a:r>
              <a:rPr lang="en-US" altLang="zh-TW" b="1" dirty="0" smtClean="0">
                <a:solidFill>
                  <a:srgbClr val="FF0000"/>
                </a:solidFill>
              </a:rPr>
              <a:t>only ONE </a:t>
            </a:r>
            <a:r>
              <a:rPr lang="en-US" altLang="zh-TW" dirty="0" smtClean="0"/>
              <a:t>direction toward the bottom of global minimum, it is the tangent line direction.</a:t>
            </a:r>
            <a:endParaRPr lang="zh-TW" altLang="en-US" dirty="0"/>
          </a:p>
        </p:txBody>
      </p:sp>
      <p:pic>
        <p:nvPicPr>
          <p:cNvPr id="5" name="Google Shape;175;p40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2120" y="3363838"/>
            <a:ext cx="3024336" cy="720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dirty="0" smtClean="0"/>
              <a:t>Find a point first </a:t>
            </a:r>
            <a:br>
              <a:rPr lang="en" dirty="0" smtClean="0"/>
            </a:br>
            <a:r>
              <a:rPr lang="en" dirty="0" smtClean="0"/>
              <a:t>Then find next point</a:t>
            </a:r>
            <a:endParaRPr dirty="0"/>
          </a:p>
        </p:txBody>
      </p:sp>
      <p:pic>
        <p:nvPicPr>
          <p:cNvPr id="7" name="Google Shape;175;p4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4088" y="2643758"/>
            <a:ext cx="3024336" cy="72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3568" y="1226406"/>
            <a:ext cx="3096344" cy="280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2123728" y="415592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Find a random point first, and try to find the next point that goes down the fastest. Repeat this procedure until we reach the global minimum.</a:t>
            </a:r>
            <a:endParaRPr lang="zh-TW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3"/>
          <p:cNvSpPr txBox="1">
            <a:spLocks noGrp="1"/>
          </p:cNvSpPr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Move down a little step by step</a:t>
            </a:r>
            <a:endParaRPr dirty="0"/>
          </a:p>
        </p:txBody>
      </p:sp>
      <p:sp>
        <p:nvSpPr>
          <p:cNvPr id="9" name="文字方塊 8"/>
          <p:cNvSpPr txBox="1"/>
          <p:nvPr/>
        </p:nvSpPr>
        <p:spPr>
          <a:xfrm>
            <a:off x="1475656" y="4083918"/>
            <a:ext cx="6192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For n dimension space, there are </a:t>
            </a:r>
            <a:r>
              <a:rPr lang="en-US" altLang="zh-TW" b="1" dirty="0" smtClean="0">
                <a:solidFill>
                  <a:srgbClr val="FF0000"/>
                </a:solidFill>
              </a:rPr>
              <a:t>INFINITE</a:t>
            </a:r>
            <a:r>
              <a:rPr lang="en-US" altLang="zh-TW" dirty="0" smtClean="0"/>
              <a:t> directions toward the bottom of global minimum.</a:t>
            </a:r>
          </a:p>
          <a:p>
            <a:r>
              <a:rPr lang="en-US" altLang="zh-TW" b="1" dirty="0" smtClean="0"/>
              <a:t> WHICH DIRECTION TO GO DOWN TO BOTTOM THE FASTEST?</a:t>
            </a:r>
            <a:endParaRPr lang="zh-TW" alt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19622"/>
            <a:ext cx="4427984" cy="2524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88022" y="771550"/>
            <a:ext cx="4455978" cy="2553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12160" y="3219822"/>
            <a:ext cx="27209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方向導數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79712" y="483518"/>
            <a:ext cx="5688632" cy="42655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1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Machine Learning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grade if I study 4 hours?</a:t>
            </a:r>
            <a:endParaRPr/>
          </a:p>
        </p:txBody>
      </p:sp>
      <p:sp>
        <p:nvSpPr>
          <p:cNvPr id="187" name="Google Shape;187;p41"/>
          <p:cNvSpPr/>
          <p:nvPr/>
        </p:nvSpPr>
        <p:spPr>
          <a:xfrm>
            <a:off x="2654669" y="2217539"/>
            <a:ext cx="1092000" cy="4761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41"/>
          <p:cNvSpPr/>
          <p:nvPr/>
        </p:nvSpPr>
        <p:spPr>
          <a:xfrm>
            <a:off x="5461567" y="2217539"/>
            <a:ext cx="1092000" cy="4761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41"/>
          <p:cNvSpPr txBox="1"/>
          <p:nvPr/>
        </p:nvSpPr>
        <p:spPr>
          <a:xfrm>
            <a:off x="6715040" y="2183606"/>
            <a:ext cx="12852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400" b="0" i="1" u="none" strike="noStrike" cap="non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? points</a:t>
            </a:r>
            <a:endParaRPr sz="500"/>
          </a:p>
        </p:txBody>
      </p:sp>
      <p:sp>
        <p:nvSpPr>
          <p:cNvPr id="190" name="Google Shape;190;p41"/>
          <p:cNvSpPr txBox="1"/>
          <p:nvPr/>
        </p:nvSpPr>
        <p:spPr>
          <a:xfrm>
            <a:off x="3608017" y="3988660"/>
            <a:ext cx="1266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Training dataset</a:t>
            </a:r>
            <a:endParaRPr sz="500"/>
          </a:p>
        </p:txBody>
      </p:sp>
      <p:sp>
        <p:nvSpPr>
          <p:cNvPr id="191" name="Google Shape;191;p41"/>
          <p:cNvSpPr txBox="1"/>
          <p:nvPr/>
        </p:nvSpPr>
        <p:spPr>
          <a:xfrm>
            <a:off x="6957449" y="2865068"/>
            <a:ext cx="8004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Prediction</a:t>
            </a:r>
            <a:endParaRPr sz="500"/>
          </a:p>
        </p:txBody>
      </p:sp>
      <p:sp>
        <p:nvSpPr>
          <p:cNvPr id="192" name="Google Shape;192;p41"/>
          <p:cNvSpPr txBox="1"/>
          <p:nvPr/>
        </p:nvSpPr>
        <p:spPr>
          <a:xfrm>
            <a:off x="1107975" y="2183606"/>
            <a:ext cx="12897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400" b="0" i="1" u="none" strike="noStrike" cap="non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4 hours</a:t>
            </a:r>
            <a:endParaRPr sz="500"/>
          </a:p>
        </p:txBody>
      </p:sp>
      <p:pic>
        <p:nvPicPr>
          <p:cNvPr id="193" name="Google Shape;193;p4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6417" y="16174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4" name="Google Shape;194;p41"/>
          <p:cNvGraphicFramePr/>
          <p:nvPr/>
        </p:nvGraphicFramePr>
        <p:xfrm>
          <a:off x="1129603" y="3424238"/>
          <a:ext cx="2276050" cy="136375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138025"/>
                <a:gridCol w="1138025"/>
              </a:tblGrid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272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95" name="Google Shape;195;p41"/>
          <p:cNvSpPr txBox="1"/>
          <p:nvPr/>
        </p:nvSpPr>
        <p:spPr>
          <a:xfrm>
            <a:off x="3634506" y="4520037"/>
            <a:ext cx="9870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>
                <a:solidFill>
                  <a:srgbClr val="4A86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Test dataset</a:t>
            </a:r>
            <a:endParaRPr sz="500" b="1">
              <a:solidFill>
                <a:srgbClr val="4A86E8"/>
              </a:solidFill>
            </a:endParaRPr>
          </a:p>
        </p:txBody>
      </p:sp>
      <p:pic>
        <p:nvPicPr>
          <p:cNvPr id="196" name="Google Shape;196;p41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4794380" y="3933839"/>
            <a:ext cx="751651" cy="34453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1"/>
          <p:cNvSpPr/>
          <p:nvPr/>
        </p:nvSpPr>
        <p:spPr>
          <a:xfrm>
            <a:off x="5158150" y="3726275"/>
            <a:ext cx="418800" cy="79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41"/>
          <p:cNvSpPr txBox="1"/>
          <p:nvPr/>
        </p:nvSpPr>
        <p:spPr>
          <a:xfrm>
            <a:off x="5197500" y="3900900"/>
            <a:ext cx="48231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Supervised learning</a:t>
            </a:r>
            <a:endParaRPr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 smtClean="0"/>
              <a:t>The Gradient Descent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3728" y="1059582"/>
            <a:ext cx="5400600" cy="4029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 smtClean="0"/>
              <a:t>The Tangent Plane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3728" y="987574"/>
            <a:ext cx="4969421" cy="3050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1475656" y="4083918"/>
            <a:ext cx="6192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On a single point, there is </a:t>
            </a:r>
            <a:r>
              <a:rPr lang="en-US" altLang="zh-TW" b="1" dirty="0" smtClean="0">
                <a:solidFill>
                  <a:srgbClr val="FF0000"/>
                </a:solidFill>
              </a:rPr>
              <a:t>ONLY ONE </a:t>
            </a:r>
            <a:r>
              <a:rPr lang="en-US" altLang="zh-TW" dirty="0" smtClean="0"/>
              <a:t>plane tangent to the point. However there are </a:t>
            </a:r>
            <a:r>
              <a:rPr lang="en-US" altLang="zh-TW" b="1" dirty="0" smtClean="0">
                <a:solidFill>
                  <a:srgbClr val="FF0000"/>
                </a:solidFill>
              </a:rPr>
              <a:t>INFINITE</a:t>
            </a:r>
            <a:r>
              <a:rPr lang="en-US" altLang="zh-TW" dirty="0" smtClean="0"/>
              <a:t> lines tangent to that point on that only plane.. </a:t>
            </a:r>
          </a:p>
          <a:p>
            <a:r>
              <a:rPr lang="en-US" altLang="zh-TW" b="1" dirty="0" smtClean="0"/>
              <a:t>The tangent line that has the maximum slope is called GRADIENT.</a:t>
            </a:r>
            <a:endParaRPr lang="zh-TW" altLang="en-US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4208" y="915566"/>
            <a:ext cx="2552700" cy="78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 smtClean="0"/>
              <a:t>The Gradient Descent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624" y="987574"/>
            <a:ext cx="3470307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5616" y="1851670"/>
            <a:ext cx="3149693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23344" y="2931790"/>
            <a:ext cx="242312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59632" y="3867894"/>
            <a:ext cx="202595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00839" y="1923678"/>
            <a:ext cx="4743161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Carefully choosing 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752" y="1779662"/>
            <a:ext cx="4257675" cy="277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72200" y="843558"/>
            <a:ext cx="290911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 smtClean="0"/>
              <a:t>The Gradient Descent</a:t>
            </a:r>
            <a:endParaRPr lang="zh-TW" altLang="en-US" dirty="0"/>
          </a:p>
        </p:txBody>
      </p:sp>
      <p:pic>
        <p:nvPicPr>
          <p:cNvPr id="12290" name="Picture 2" descr="D:\Temp\SNAGHTMLbc25d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1347614"/>
            <a:ext cx="7696200" cy="29813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 smtClean="0"/>
              <a:t>The Gradient Descent</a:t>
            </a:r>
            <a:endParaRPr lang="zh-TW" altLang="en-US" dirty="0"/>
          </a:p>
        </p:txBody>
      </p:sp>
      <p:pic>
        <p:nvPicPr>
          <p:cNvPr id="12290" name="Picture 2" descr="D:\Temp\SNAGHTMLbc25d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1347614"/>
            <a:ext cx="7696200" cy="29813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 smtClean="0"/>
              <a:t>The Problem of Gradient Descent</a:t>
            </a:r>
            <a:endParaRPr lang="zh-TW" altLang="en-US" dirty="0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1115616" y="2499742"/>
            <a:ext cx="727280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</a:rPr>
              <a:t>W</a:t>
            </a:r>
            <a:r>
              <a:rPr kumimoji="1" lang="zh-TW" altLang="zh-TW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</a:rPr>
              <a:t>e need to compute the gradients </a:t>
            </a:r>
            <a:r>
              <a:rPr kumimoji="1" lang="zh-TW" altLang="zh-TW" sz="1600" i="0" u="none" strike="noStrike" cap="none" normalizeH="0" baseline="0" dirty="0" smtClean="0">
                <a:ln>
                  <a:noFill/>
                </a:ln>
                <a:solidFill>
                  <a:srgbClr val="2A2A2A"/>
                </a:solidFill>
                <a:effectLst/>
                <a:latin typeface="+mn-lt"/>
                <a:ea typeface="MathJax_Main"/>
                <a:cs typeface="新細明體" pitchFamily="18" charset="-120"/>
              </a:rPr>
              <a:t>∇</a:t>
            </a:r>
            <a:r>
              <a:rPr kumimoji="1" lang="zh-TW" altLang="zh-TW" sz="1600" i="0" u="none" strike="noStrike" cap="none" normalizeH="0" baseline="0" dirty="0" smtClean="0">
                <a:ln>
                  <a:noFill/>
                </a:ln>
                <a:solidFill>
                  <a:srgbClr val="2A2A2A"/>
                </a:solidFill>
                <a:effectLst/>
                <a:latin typeface="+mn-lt"/>
                <a:ea typeface="MathJax_Math-italic"/>
                <a:cs typeface="新細明體" pitchFamily="18" charset="-120"/>
              </a:rPr>
              <a:t>Cx</a:t>
            </a:r>
            <a:r>
              <a:rPr kumimoji="1" lang="zh-TW" altLang="zh-TW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</a:rPr>
              <a:t> separately for each training input, </a:t>
            </a:r>
            <a:r>
              <a:rPr kumimoji="1" lang="zh-TW" altLang="zh-TW" sz="1600" i="0" u="none" strike="noStrike" cap="none" normalizeH="0" baseline="0" dirty="0" smtClean="0">
                <a:ln>
                  <a:noFill/>
                </a:ln>
                <a:solidFill>
                  <a:srgbClr val="2A2A2A"/>
                </a:solidFill>
                <a:effectLst/>
                <a:latin typeface="+mn-lt"/>
                <a:ea typeface="MathJax_Math-italic"/>
                <a:cs typeface="新細明體" pitchFamily="18" charset="-120"/>
              </a:rPr>
              <a:t>x</a:t>
            </a:r>
            <a:r>
              <a:rPr kumimoji="1" lang="zh-TW" altLang="zh-TW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</a:rPr>
              <a:t>, and then average them</a:t>
            </a:r>
            <a:endParaRPr kumimoji="1" lang="en-US" altLang="zh-TW" sz="16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600" dirty="0" smtClean="0">
              <a:solidFill>
                <a:srgbClr val="333333"/>
              </a:solidFill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1600" dirty="0" smtClean="0">
                <a:latin typeface="+mn-lt"/>
              </a:rPr>
              <a:t>When the number of training inputs is very large this can take a long time</a:t>
            </a:r>
            <a:endParaRPr kumimoji="1" lang="en-US" altLang="zh-TW" sz="16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600" dirty="0" smtClean="0">
              <a:solidFill>
                <a:srgbClr val="333333"/>
              </a:solidFill>
              <a:latin typeface="+mn-lt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5855" y="1491630"/>
            <a:ext cx="2664297" cy="648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 smtClean="0"/>
              <a:t>Stochastic Gradient Descent(SGD)</a:t>
            </a:r>
            <a:endParaRPr lang="zh-TW" altLang="en-US" dirty="0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1115616" y="1404377"/>
            <a:ext cx="7272808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</a:rPr>
              <a:t>Choose a small </a:t>
            </a:r>
            <a:r>
              <a:rPr kumimoji="1" lang="en-US" altLang="zh-TW" sz="160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</a:rPr>
              <a:t>m</a:t>
            </a:r>
            <a:r>
              <a:rPr kumimoji="1" lang="en-US" altLang="zh-TW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</a:rPr>
              <a:t> number of training</a:t>
            </a:r>
            <a:r>
              <a:rPr kumimoji="1" lang="en-US" altLang="zh-TW" sz="160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</a:rPr>
              <a:t> inputs </a:t>
            </a:r>
            <a:r>
              <a:rPr kumimoji="1" lang="en-US" altLang="zh-TW" sz="160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  <a:sym typeface="Wingdings" pitchFamily="2" charset="2"/>
              </a:rPr>
              <a:t> </a:t>
            </a:r>
            <a:r>
              <a:rPr kumimoji="1" lang="en-US" altLang="zh-TW" sz="16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  <a:sym typeface="Wingdings" pitchFamily="2" charset="2"/>
              </a:rPr>
              <a:t>MINI BATCH</a:t>
            </a:r>
            <a:endParaRPr kumimoji="1" lang="en-US" altLang="zh-TW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600" dirty="0" smtClean="0">
              <a:solidFill>
                <a:srgbClr val="333333"/>
              </a:solidFill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1600" dirty="0" smtClean="0">
                <a:latin typeface="+mn-lt"/>
              </a:rPr>
              <a:t>Calculate the gradient of the mini batch, which equals to the real gradient of all samples.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altLang="zh-TW" sz="1600" dirty="0" smtClean="0">
              <a:latin typeface="+mn-lt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1600" dirty="0" smtClean="0">
                <a:latin typeface="+mn-lt"/>
              </a:rPr>
              <a:t>When we have completed all the batches once, it’s called an </a:t>
            </a:r>
            <a:r>
              <a:rPr lang="en-US" altLang="zh-TW" sz="1600" b="1" dirty="0" smtClean="0">
                <a:solidFill>
                  <a:srgbClr val="FF0000"/>
                </a:solidFill>
                <a:latin typeface="+mn-lt"/>
              </a:rPr>
              <a:t>EPOCH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altLang="zh-TW" sz="16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600" dirty="0" smtClean="0">
                <a:solidFill>
                  <a:srgbClr val="333333"/>
                </a:solidFill>
                <a:latin typeface="+mn-lt"/>
                <a:ea typeface="新細明體" pitchFamily="18" charset="-120"/>
                <a:cs typeface="新細明體" pitchFamily="18" charset="-120"/>
              </a:rPr>
              <a:t>After that we start a new epoch.</a:t>
            </a:r>
            <a:endParaRPr kumimoji="1" lang="en-US" altLang="zh-TW" sz="16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altLang="zh-TW" sz="16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600" dirty="0" smtClean="0">
              <a:solidFill>
                <a:srgbClr val="333333"/>
              </a:solidFill>
              <a:latin typeface="+mn-lt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5616" y="4011910"/>
            <a:ext cx="26987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8024" y="4011910"/>
            <a:ext cx="17700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 smtClean="0"/>
              <a:t>Stochastic Gradient Descent(SGD)</a:t>
            </a:r>
            <a:endParaRPr lang="zh-TW" altLang="en-US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664" y="1419622"/>
            <a:ext cx="6173787" cy="323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80900" cy="964500"/>
          </a:xfrm>
        </p:spPr>
        <p:txBody>
          <a:bodyPr/>
          <a:lstStyle/>
          <a:p>
            <a:r>
              <a:rPr lang="en-US" altLang="zh-TW" dirty="0" smtClean="0"/>
              <a:t>Stochastic Gradient Descent(SGD)</a:t>
            </a:r>
            <a:endParaRPr lang="zh-TW" altLang="en-US" dirty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4168" y="987574"/>
            <a:ext cx="2855385" cy="184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15616" y="1533442"/>
            <a:ext cx="489654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新細明體" pitchFamily="18" charset="-120"/>
                <a:cs typeface="新細明體" pitchFamily="18" charset="-120"/>
              </a:rPr>
              <a:t>It is like political POLLING, easier to get small number of sample vs</a:t>
            </a:r>
            <a:r>
              <a:rPr kumimoji="1" lang="en-US" altLang="zh-TW" sz="1600" dirty="0" smtClean="0">
                <a:solidFill>
                  <a:srgbClr val="333333"/>
                </a:solidFill>
                <a:latin typeface="+mn-lt"/>
                <a:ea typeface="新細明體" pitchFamily="18" charset="-120"/>
                <a:cs typeface="新細明體" pitchFamily="18" charset="-120"/>
              </a:rPr>
              <a:t>. all samples</a:t>
            </a:r>
            <a:endParaRPr kumimoji="1" lang="en-US" altLang="zh-TW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600" dirty="0" smtClean="0">
              <a:solidFill>
                <a:srgbClr val="333333"/>
              </a:solidFill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1600" dirty="0" smtClean="0">
                <a:latin typeface="+mn-lt"/>
              </a:rPr>
              <a:t>For MNIST, choose a mini-batch of size 10, for 60000 samples.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altLang="zh-TW" sz="1600" dirty="0" smtClean="0">
              <a:latin typeface="+mn-lt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1600" dirty="0" smtClean="0">
                <a:latin typeface="+mn-lt"/>
              </a:rPr>
              <a:t>The gradient of the mini batch is NOT perfect, but good enough to do SGD.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altLang="zh-TW" sz="1600" dirty="0" smtClean="0">
              <a:latin typeface="+mn-lt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1600" dirty="0" smtClean="0">
                <a:latin typeface="+mn-lt"/>
              </a:rPr>
              <a:t>Only need 6000 times to get the true gradient.</a:t>
            </a:r>
            <a:endParaRPr kumimoji="1" lang="en-US" altLang="zh-TW" sz="16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altLang="zh-TW" sz="160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n-lt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600" dirty="0" smtClean="0">
              <a:solidFill>
                <a:srgbClr val="333333"/>
              </a:solidFill>
              <a:latin typeface="+mn-lt"/>
              <a:ea typeface="新細明體" pitchFamily="18" charset="-120"/>
              <a:cs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Draw a line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 dirty="0" smtClean="0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Find the line that best fits the distributoion</a:t>
            </a:r>
            <a:endParaRPr dirty="0"/>
          </a:p>
        </p:txBody>
      </p:sp>
      <p:graphicFrame>
        <p:nvGraphicFramePr>
          <p:cNvPr id="220" name="Google Shape;220;p43"/>
          <p:cNvGraphicFramePr/>
          <p:nvPr/>
        </p:nvGraphicFramePr>
        <p:xfrm>
          <a:off x="567033" y="2200870"/>
          <a:ext cx="2862600" cy="1861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 dirty="0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 dirty="0"/>
                        <a:t>2</a:t>
                      </a:r>
                      <a:endParaRPr sz="5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21" name="Google Shape;221;p43"/>
          <p:cNvSpPr txBox="1"/>
          <p:nvPr/>
        </p:nvSpPr>
        <p:spPr>
          <a:xfrm>
            <a:off x="4393249" y="2454302"/>
            <a:ext cx="357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12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7904" y="1779662"/>
            <a:ext cx="4992694" cy="275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SGD: Faster Converging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640" y="1563638"/>
            <a:ext cx="639445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graph</a:t>
            </a:r>
            <a:endParaRPr/>
          </a:p>
        </p:txBody>
      </p:sp>
      <p:graphicFrame>
        <p:nvGraphicFramePr>
          <p:cNvPr id="173" name="Google Shape;173;p40"/>
          <p:cNvGraphicFramePr/>
          <p:nvPr/>
        </p:nvGraphicFramePr>
        <p:xfrm>
          <a:off x="417737" y="1052618"/>
          <a:ext cx="8194125" cy="54425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272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mean=56/3=18.7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mean=14/3=4.7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mean=0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mean=14/3=4.7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mean=56/3=18.7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74" name="Google Shape;174;p4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1444" y="1763364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40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5634" y="2137449"/>
            <a:ext cx="2262841" cy="559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6887" y="2031375"/>
            <a:ext cx="3332100" cy="20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41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 error?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cxnSp>
        <p:nvCxnSpPr>
          <p:cNvPr id="182" name="Google Shape;182;p41"/>
          <p:cNvCxnSpPr/>
          <p:nvPr/>
        </p:nvCxnSpPr>
        <p:spPr>
          <a:xfrm rot="10800000" flipH="1">
            <a:off x="2837900" y="2594225"/>
            <a:ext cx="3200400" cy="12876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41"/>
          <p:cNvCxnSpPr/>
          <p:nvPr/>
        </p:nvCxnSpPr>
        <p:spPr>
          <a:xfrm rot="10800000" flipH="1">
            <a:off x="2881725" y="2060475"/>
            <a:ext cx="2327700" cy="1692900"/>
          </a:xfrm>
          <a:prstGeom prst="straightConnector1">
            <a:avLst/>
          </a:prstGeom>
          <a:noFill/>
          <a:ln w="28575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41"/>
          <p:cNvCxnSpPr/>
          <p:nvPr/>
        </p:nvCxnSpPr>
        <p:spPr>
          <a:xfrm rot="10800000" flipH="1">
            <a:off x="2870575" y="3074025"/>
            <a:ext cx="3686700" cy="8130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2"/>
          <p:cNvSpPr txBox="1">
            <a:spLocks noGrp="1"/>
          </p:cNvSpPr>
          <p:nvPr>
            <p:ph type="title"/>
          </p:nvPr>
        </p:nvSpPr>
        <p:spPr>
          <a:xfrm>
            <a:off x="310075" y="70250"/>
            <a:ext cx="87372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What is the learning: </a:t>
            </a:r>
            <a:r>
              <a:rPr lang="en" sz="3000"/>
              <a:t>find </a:t>
            </a:r>
            <a:r>
              <a:rPr lang="en" sz="3000" b="1"/>
              <a:t>w</a:t>
            </a:r>
            <a:r>
              <a:rPr lang="en" sz="3000"/>
              <a:t> that minimizes the loss</a:t>
            </a:r>
            <a:endParaRPr sz="3000"/>
          </a:p>
        </p:txBody>
      </p:sp>
      <p:graphicFrame>
        <p:nvGraphicFramePr>
          <p:cNvPr id="190" name="Google Shape;190;p42"/>
          <p:cNvGraphicFramePr/>
          <p:nvPr/>
        </p:nvGraphicFramePr>
        <p:xfrm>
          <a:off x="417737" y="1052618"/>
          <a:ext cx="8194125" cy="54425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272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mean=56/3=18.7</a:t>
                      </a:r>
                      <a:endParaRPr sz="500"/>
                    </a:p>
                  </a:txBody>
                  <a:tcPr marL="19050" marR="19050" marT="19050" marB="19050" anchor="ctr">
                    <a:lnL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mean=14/3=4.7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mean=0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mean=14/3=4.7</a:t>
                      </a:r>
                      <a:endParaRPr sz="500"/>
                    </a:p>
                  </a:txBody>
                  <a:tcPr marL="19050" marR="19050" marT="19050" marB="19050" anchor="ctr"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strike="noStrike" cap="none"/>
                        <a:t>mean=56/3=18.7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91" name="Google Shape;191;p4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1444" y="1763364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4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5634" y="2137449"/>
            <a:ext cx="2262841" cy="559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42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16966" y="3236072"/>
            <a:ext cx="2347957" cy="5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4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3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sp>
        <p:nvSpPr>
          <p:cNvPr id="200" name="Google Shape;200;p43"/>
          <p:cNvSpPr txBox="1"/>
          <p:nvPr/>
        </p:nvSpPr>
        <p:spPr>
          <a:xfrm>
            <a:off x="67949" y="1332450"/>
            <a:ext cx="6390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pic>
        <p:nvPicPr>
          <p:cNvPr id="201" name="Google Shape;201;p43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3"/>
          <p:cNvSpPr txBox="1">
            <a:spLocks noGrp="1"/>
          </p:cNvSpPr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4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sp>
        <p:nvSpPr>
          <p:cNvPr id="209" name="Google Shape;209;p44"/>
          <p:cNvSpPr txBox="1"/>
          <p:nvPr/>
        </p:nvSpPr>
        <p:spPr>
          <a:xfrm>
            <a:off x="67949" y="1332450"/>
            <a:ext cx="6390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pic>
        <p:nvPicPr>
          <p:cNvPr id="210" name="Google Shape;210;p44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4"/>
          <p:cNvSpPr txBox="1">
            <a:spLocks noGrp="1"/>
          </p:cNvSpPr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  <a:endParaRPr/>
          </a:p>
        </p:txBody>
      </p:sp>
      <p:grpSp>
        <p:nvGrpSpPr>
          <p:cNvPr id="2" name="Google Shape;212;p44"/>
          <p:cNvGrpSpPr/>
          <p:nvPr/>
        </p:nvGrpSpPr>
        <p:grpSpPr>
          <a:xfrm>
            <a:off x="5022853" y="2768479"/>
            <a:ext cx="2406112" cy="854669"/>
            <a:chOff x="0" y="0"/>
            <a:chExt cx="6416298" cy="2279119"/>
          </a:xfrm>
        </p:grpSpPr>
        <p:pic>
          <p:nvPicPr>
            <p:cNvPr id="213" name="Google Shape;213;p44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77800" y="114300"/>
              <a:ext cx="6055167" cy="1823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44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6416298" cy="227911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5"/>
          <p:cNvSpPr txBox="1">
            <a:spLocks noGrp="1"/>
          </p:cNvSpPr>
          <p:nvPr>
            <p:ph type="title"/>
          </p:nvPr>
        </p:nvSpPr>
        <p:spPr>
          <a:xfrm>
            <a:off x="431625" y="57611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id="220" name="Google Shape;220;p4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3810" y="1886628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5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48046" y="2590750"/>
            <a:ext cx="1968943" cy="59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6"/>
          <p:cNvSpPr txBox="1">
            <a:spLocks noGrp="1"/>
          </p:cNvSpPr>
          <p:nvPr>
            <p:ph type="title"/>
          </p:nvPr>
        </p:nvSpPr>
        <p:spPr>
          <a:xfrm>
            <a:off x="431625" y="57611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id="227" name="Google Shape;227;p4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3810" y="1886628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2701" y="3694825"/>
            <a:ext cx="1086101" cy="5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6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48046" y="2590750"/>
            <a:ext cx="1968943" cy="59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7"/>
          <p:cNvSpPr txBox="1">
            <a:spLocks noGrp="1"/>
          </p:cNvSpPr>
          <p:nvPr>
            <p:ph type="title"/>
          </p:nvPr>
        </p:nvSpPr>
        <p:spPr>
          <a:xfrm>
            <a:off x="-1652129" y="42085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id="235" name="Google Shape;235;p4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4435" y="827642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7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9249" y="1434676"/>
            <a:ext cx="1109150" cy="60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7"/>
          <p:cNvSpPr txBox="1"/>
          <p:nvPr/>
        </p:nvSpPr>
        <p:spPr>
          <a:xfrm>
            <a:off x="6300945" y="4946634"/>
            <a:ext cx="28017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5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8"/>
          <p:cNvSpPr txBox="1">
            <a:spLocks noGrp="1"/>
          </p:cNvSpPr>
          <p:nvPr>
            <p:ph type="title"/>
          </p:nvPr>
        </p:nvSpPr>
        <p:spPr>
          <a:xfrm>
            <a:off x="-1652129" y="42085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id="243" name="Google Shape;243;p4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4435" y="827642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8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9249" y="1434676"/>
            <a:ext cx="1109150" cy="60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8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54079" y="1414307"/>
            <a:ext cx="4596016" cy="327753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8"/>
          <p:cNvSpPr txBox="1"/>
          <p:nvPr/>
        </p:nvSpPr>
        <p:spPr>
          <a:xfrm>
            <a:off x="4427984" y="4803998"/>
            <a:ext cx="4716016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https://www.derivative-calculator.net/</a:t>
            </a:r>
            <a:endParaRPr sz="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2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design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best model for the data? Linear?</a:t>
            </a:r>
            <a:endParaRPr/>
          </a:p>
        </p:txBody>
      </p:sp>
      <p:pic>
        <p:nvPicPr>
          <p:cNvPr id="204" name="Google Shape;204;p4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01096" y="21889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5" name="Google Shape;205;p42"/>
          <p:cNvGraphicFramePr/>
          <p:nvPr/>
        </p:nvGraphicFramePr>
        <p:xfrm>
          <a:off x="567033" y="2200870"/>
          <a:ext cx="2862600" cy="1861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06" name="Google Shape;206;p42"/>
          <p:cNvSpPr txBox="1"/>
          <p:nvPr/>
        </p:nvSpPr>
        <p:spPr>
          <a:xfrm>
            <a:off x="4393249" y="2454302"/>
            <a:ext cx="357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12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08" name="Google Shape;208;p42"/>
          <p:cNvGrpSpPr/>
          <p:nvPr/>
        </p:nvGrpSpPr>
        <p:grpSpPr>
          <a:xfrm>
            <a:off x="6012160" y="2715766"/>
            <a:ext cx="2216439" cy="476213"/>
            <a:chOff x="0" y="0"/>
            <a:chExt cx="5910503" cy="1269900"/>
          </a:xfrm>
        </p:grpSpPr>
        <p:sp>
          <p:nvSpPr>
            <p:cNvPr id="209" name="Google Shape;209;p42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 dirty="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 dirty="0"/>
            </a:p>
          </p:txBody>
        </p:sp>
        <p:pic>
          <p:nvPicPr>
            <p:cNvPr id="210" name="Google Shape;210;p42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42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2" name="Google Shape;212;p42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213" name="Google Shape;213;p42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4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9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sp>
        <p:nvSpPr>
          <p:cNvPr id="253" name="Google Shape;253;p49"/>
          <p:cNvSpPr txBox="1"/>
          <p:nvPr/>
        </p:nvSpPr>
        <p:spPr>
          <a:xfrm>
            <a:off x="67949" y="1332450"/>
            <a:ext cx="6594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pic>
        <p:nvPicPr>
          <p:cNvPr id="254" name="Google Shape;254;p49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9"/>
          <p:cNvSpPr txBox="1">
            <a:spLocks noGrp="1"/>
          </p:cNvSpPr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Let’s implement!</a:t>
            </a:r>
            <a:endParaRPr/>
          </a:p>
        </p:txBody>
      </p:sp>
      <p:grpSp>
        <p:nvGrpSpPr>
          <p:cNvPr id="2" name="Google Shape;256;p49"/>
          <p:cNvGrpSpPr/>
          <p:nvPr/>
        </p:nvGrpSpPr>
        <p:grpSpPr>
          <a:xfrm>
            <a:off x="5012353" y="2285604"/>
            <a:ext cx="2406112" cy="854669"/>
            <a:chOff x="0" y="0"/>
            <a:chExt cx="6416298" cy="2279119"/>
          </a:xfrm>
        </p:grpSpPr>
        <p:pic>
          <p:nvPicPr>
            <p:cNvPr id="257" name="Google Shape;257;p49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77800" y="114300"/>
              <a:ext cx="6055167" cy="1823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49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0"/>
              <a:ext cx="6416298" cy="227911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0" name="Google Shape;260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09150" y="3161224"/>
            <a:ext cx="3199675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Exercise </a:t>
            </a:r>
            <a:r>
              <a:rPr lang="en" dirty="0" smtClean="0"/>
              <a:t>:compute </a:t>
            </a:r>
            <a:r>
              <a:rPr lang="en" dirty="0"/>
              <a:t>gradient</a:t>
            </a:r>
            <a:endParaRPr dirty="0"/>
          </a:p>
        </p:txBody>
      </p:sp>
      <p:pic>
        <p:nvPicPr>
          <p:cNvPr id="290" name="Google Shape;29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5382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52" y="1491630"/>
            <a:ext cx="2990748" cy="33004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31840" y="2499742"/>
            <a:ext cx="394594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3848" y="3939902"/>
            <a:ext cx="3528392" cy="623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design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What would be the best model for the data? Linear?</a:t>
            </a:r>
            <a:endParaRPr/>
          </a:p>
        </p:txBody>
      </p:sp>
      <p:pic>
        <p:nvPicPr>
          <p:cNvPr id="219" name="Google Shape;219;p4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01096" y="2188970"/>
            <a:ext cx="1769051" cy="1668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0" name="Google Shape;220;p43"/>
          <p:cNvGraphicFramePr/>
          <p:nvPr/>
        </p:nvGraphicFramePr>
        <p:xfrm>
          <a:off x="567033" y="2200870"/>
          <a:ext cx="2862600" cy="1861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2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21" name="Google Shape;221;p43"/>
          <p:cNvSpPr txBox="1"/>
          <p:nvPr/>
        </p:nvSpPr>
        <p:spPr>
          <a:xfrm>
            <a:off x="4393249" y="2454302"/>
            <a:ext cx="357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12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2" name="Google Shape;222;p43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58455" y="2483798"/>
            <a:ext cx="2051334" cy="32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43"/>
          <p:cNvGrpSpPr/>
          <p:nvPr/>
        </p:nvGrpSpPr>
        <p:grpSpPr>
          <a:xfrm>
            <a:off x="5934318" y="3083058"/>
            <a:ext cx="2216439" cy="476213"/>
            <a:chOff x="0" y="0"/>
            <a:chExt cx="5910503" cy="1269900"/>
          </a:xfrm>
        </p:grpSpPr>
        <p:sp>
          <p:nvSpPr>
            <p:cNvPr id="224" name="Google Shape;224;p43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225" name="Google Shape;225;p43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43" descr="Image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7" name="Google Shape;227;p43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228" name="Google Shape;228;p43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pic>
        <p:nvPicPr>
          <p:cNvPr id="229" name="Google Shape;229;p43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12160" y="3651870"/>
            <a:ext cx="1453543" cy="3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 txBox="1">
            <a:spLocks noGrp="1"/>
          </p:cNvSpPr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-US" sz="3400" b="0" i="0" u="none" strike="noStrike" cap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lang="en" sz="3000" b="0" i="1" u="none" strike="noStrike" cap="none" dirty="0" smtClean="0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Find the line that best fits the distributoion</a:t>
            </a:r>
            <a:endParaRPr dirty="0"/>
          </a:p>
        </p:txBody>
      </p:sp>
      <p:graphicFrame>
        <p:nvGraphicFramePr>
          <p:cNvPr id="220" name="Google Shape;220;p43"/>
          <p:cNvGraphicFramePr/>
          <p:nvPr/>
        </p:nvGraphicFramePr>
        <p:xfrm>
          <a:off x="567033" y="2200870"/>
          <a:ext cx="2862600" cy="1861500"/>
        </p:xfrm>
        <a:graphic>
          <a:graphicData uri="http://schemas.openxmlformats.org/drawingml/2006/table">
            <a:tbl>
              <a:tblPr firstRow="1" firstCol="1">
                <a:noFill/>
                <a:tableStyleId>{01982D9C-ACF8-4ADE-92DF-B2A1BFCCCC5C}</a:tableStyleId>
              </a:tblPr>
              <a:tblGrid>
                <a:gridCol w="1431300"/>
                <a:gridCol w="1431300"/>
              </a:tblGrid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 dirty="0">
                          <a:solidFill>
                            <a:srgbClr val="FFFFFF"/>
                          </a:solidFill>
                        </a:rPr>
                        <a:t>Hours (x)</a:t>
                      </a:r>
                      <a:endParaRPr sz="500" dirty="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Points (y)</a:t>
                      </a:r>
                      <a:endParaRPr sz="500"/>
                    </a:p>
                  </a:txBody>
                  <a:tcPr marL="19050" marR="19050" marT="19050" marB="19050" anchor="ctr"/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1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 dirty="0"/>
                        <a:t>2</a:t>
                      </a:r>
                      <a:endParaRPr sz="500" dirty="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2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4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3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6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>
                          <a:solidFill>
                            <a:srgbClr val="FFFFFF"/>
                          </a:solidFill>
                        </a:rPr>
                        <a:t>4</a:t>
                      </a:r>
                      <a:endParaRPr sz="500"/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800" u="none" strike="noStrike" cap="none"/>
                        <a:t>?</a:t>
                      </a:r>
                      <a:endParaRPr sz="500"/>
                    </a:p>
                  </a:txBody>
                  <a:tcPr marL="19050" marR="19050" marT="19050" marB="19050" anchor="ctr">
                    <a:lnR w="12700" cap="flat" cmpd="sng">
                      <a:solidFill>
                        <a:srgbClr val="5D5D5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60606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21" name="Google Shape;221;p43"/>
          <p:cNvSpPr txBox="1"/>
          <p:nvPr/>
        </p:nvSpPr>
        <p:spPr>
          <a:xfrm>
            <a:off x="4393249" y="2454302"/>
            <a:ext cx="3576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12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7904" y="1779662"/>
            <a:ext cx="4992694" cy="275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2177</Words>
  <Application>Microsoft Office PowerPoint</Application>
  <PresentationFormat>如螢幕大小 (16:9)</PresentationFormat>
  <Paragraphs>528</Paragraphs>
  <Slides>72</Slides>
  <Notes>60</Notes>
  <HiddenSlides>0</HiddenSlides>
  <MMClips>1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72</vt:i4>
      </vt:variant>
    </vt:vector>
  </HeadingPairs>
  <TitlesOfParts>
    <vt:vector size="85" baseType="lpstr">
      <vt:lpstr>Arial</vt:lpstr>
      <vt:lpstr>新細明體</vt:lpstr>
      <vt:lpstr>Helvetica Neue</vt:lpstr>
      <vt:lpstr>Gill Sans</vt:lpstr>
      <vt:lpstr>Helvetica Neue Medium</vt:lpstr>
      <vt:lpstr>Helvetica Neue Light</vt:lpstr>
      <vt:lpstr>Wingdings</vt:lpstr>
      <vt:lpstr>Consolas</vt:lpstr>
      <vt:lpstr>MathJax_Main</vt:lpstr>
      <vt:lpstr>MathJax_Math-italic</vt:lpstr>
      <vt:lpstr>Merriweather Sans</vt:lpstr>
      <vt:lpstr>Simple Light</vt:lpstr>
      <vt:lpstr>White</vt:lpstr>
      <vt:lpstr>投影片 1</vt:lpstr>
      <vt:lpstr>Machine Learning What would be the grade if I study 4 hours?</vt:lpstr>
      <vt:lpstr>Math and computer approaches</vt:lpstr>
      <vt:lpstr>How about this?</vt:lpstr>
      <vt:lpstr>Machine Learning What would be the grade if I study 4 hours?</vt:lpstr>
      <vt:lpstr>Draw a line Find the line that best fits the distributoion</vt:lpstr>
      <vt:lpstr>Model design What would be the best model for the data? Linear?</vt:lpstr>
      <vt:lpstr>Model design What would be the best model for the data? Linear?</vt:lpstr>
      <vt:lpstr>Linear Regression Find the line that best fits the distributoion</vt:lpstr>
      <vt:lpstr>Linear Regression  For simplication, get rid of b</vt:lpstr>
      <vt:lpstr>Linear Regression error?  </vt:lpstr>
      <vt:lpstr>Linear Regression error? Find the red line that all the ‘y’ distances are minimal </vt:lpstr>
      <vt:lpstr>How to measure?  We need a way to find if the line fits all the points   The best way is to find the distances between points and the line</vt:lpstr>
      <vt:lpstr>How to measure?  </vt:lpstr>
      <vt:lpstr>Training Loss (error) Make it positive and easy to get derivation</vt:lpstr>
      <vt:lpstr>Training Loss (error)</vt:lpstr>
      <vt:lpstr>Training Loss (error)</vt:lpstr>
      <vt:lpstr>Training Loss (error)</vt:lpstr>
      <vt:lpstr>Training Loss (error)</vt:lpstr>
      <vt:lpstr>Training Loss (error)</vt:lpstr>
      <vt:lpstr>Loss graph</vt:lpstr>
      <vt:lpstr>Loss graph</vt:lpstr>
      <vt:lpstr>Model &amp; Loss</vt:lpstr>
      <vt:lpstr>Compute loss for w</vt:lpstr>
      <vt:lpstr>Plot graph</vt:lpstr>
      <vt:lpstr>投影片 26</vt:lpstr>
      <vt:lpstr>Linear Regression  One dimension linear regression</vt:lpstr>
      <vt:lpstr>Calculate Bias and Weight</vt:lpstr>
      <vt:lpstr>Calculate Bias and Weight</vt:lpstr>
      <vt:lpstr>Linear Regression  Multi-dimension linear regression</vt:lpstr>
      <vt:lpstr>Calculate Bias and Weight</vt:lpstr>
      <vt:lpstr>Calculate Bias and Weight</vt:lpstr>
      <vt:lpstr>Calculate Bias and Weight</vt:lpstr>
      <vt:lpstr>Calculate Bias and Weight</vt:lpstr>
      <vt:lpstr>Calculate Bias and Weight</vt:lpstr>
      <vt:lpstr>投影片 36</vt:lpstr>
      <vt:lpstr>Loss(Cost) Function</vt:lpstr>
      <vt:lpstr>Loss(Cost) Function</vt:lpstr>
      <vt:lpstr>Loss(Cost) Function</vt:lpstr>
      <vt:lpstr>Find global minimum</vt:lpstr>
      <vt:lpstr>Find global minimum</vt:lpstr>
      <vt:lpstr>Loss(Cost) Function two dimension </vt:lpstr>
      <vt:lpstr>Loss(Cost) Function three dimension </vt:lpstr>
      <vt:lpstr>Loss(Cost) Function n dimension </vt:lpstr>
      <vt:lpstr>Problem Attacker</vt:lpstr>
      <vt:lpstr>Move down a little step by step</vt:lpstr>
      <vt:lpstr>Find a point first  Then find next point</vt:lpstr>
      <vt:lpstr>Move down a little step by step</vt:lpstr>
      <vt:lpstr>投影片 49</vt:lpstr>
      <vt:lpstr>The Gradient Descent</vt:lpstr>
      <vt:lpstr>The Tangent Plane</vt:lpstr>
      <vt:lpstr>The Gradient Descent</vt:lpstr>
      <vt:lpstr>Carefully choosing </vt:lpstr>
      <vt:lpstr>The Gradient Descent</vt:lpstr>
      <vt:lpstr>The Gradient Descent</vt:lpstr>
      <vt:lpstr>The Problem of Gradient Descent</vt:lpstr>
      <vt:lpstr>Stochastic Gradient Descent(SGD)</vt:lpstr>
      <vt:lpstr>Stochastic Gradient Descent(SGD)</vt:lpstr>
      <vt:lpstr>Stochastic Gradient Descent(SGD)</vt:lpstr>
      <vt:lpstr>SGD: Faster Converging</vt:lpstr>
      <vt:lpstr>Loss graph</vt:lpstr>
      <vt:lpstr>Linear Regression error?  </vt:lpstr>
      <vt:lpstr>What is the learning: find w that minimizes the loss</vt:lpstr>
      <vt:lpstr>Gradient descent algorithm</vt:lpstr>
      <vt:lpstr>Gradient descent algorithm</vt:lpstr>
      <vt:lpstr>Derivative</vt:lpstr>
      <vt:lpstr>Derivative</vt:lpstr>
      <vt:lpstr>Derivative</vt:lpstr>
      <vt:lpstr>Derivative</vt:lpstr>
      <vt:lpstr>Let’s implement!</vt:lpstr>
      <vt:lpstr>Exercise :compute gradient</vt:lpstr>
      <vt:lpstr>投影片 72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ML/DL for Everyone with  </dc:title>
  <cp:lastModifiedBy>joshhu</cp:lastModifiedBy>
  <cp:revision>31</cp:revision>
  <dcterms:modified xsi:type="dcterms:W3CDTF">2019-08-04T18:20:30Z</dcterms:modified>
</cp:coreProperties>
</file>