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27"/>
  </p:notesMasterIdLst>
  <p:sldIdLst>
    <p:sldId id="256" r:id="rId3"/>
    <p:sldId id="259" r:id="rId4"/>
    <p:sldId id="260" r:id="rId5"/>
    <p:sldId id="282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5143500" type="screen16x9"/>
  <p:notesSz cx="6858000" cy="9144000"/>
  <p:embeddedFontLst>
    <p:embeddedFont>
      <p:font typeface="Helvetica Neue" charset="0"/>
      <p:regular r:id="rId28"/>
      <p:bold r:id="rId29"/>
      <p:italic r:id="rId30"/>
      <p:boldItalic r:id="rId31"/>
    </p:embeddedFont>
    <p:embeddedFont>
      <p:font typeface="Gill Sans" charset="0"/>
      <p:regular r:id="rId32"/>
      <p:bold r:id="rId33"/>
    </p:embeddedFont>
    <p:embeddedFont>
      <p:font typeface="Consolas" pitchFamily="49" charset="0"/>
      <p:regular r:id="rId34"/>
      <p:bold r:id="rId35"/>
      <p:italic r:id="rId36"/>
      <p:boldItalic r:id="rId37"/>
    </p:embeddedFont>
    <p:embeddedFont>
      <p:font typeface="微軟正黑體" pitchFamily="34" charset="-120"/>
      <p:regular r:id="rId38"/>
      <p:bold r:id="rId39"/>
    </p:embeddedFont>
    <p:embeddedFont>
      <p:font typeface="Helvetica Neue Light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96" y="-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be483e3f_0_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7be483e3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be483e3f_0_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7be483e3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be483e3f_0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7be483e3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be483e3f_0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7be483e3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13e29b7e_22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2813e29b7e_2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be397cce_3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27be397cce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be397cce_3_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27be397cce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be483e3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7be483e3f_0_1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be483e3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27be483e3f_0_1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7be483e3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g27be483e3f_0_1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3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3f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be483e3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g27be483e3f_0_1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\frac{\partial{z-y}}{\partial{}z}=1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be483e3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g27be483e3f_0_1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be483e3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g27be483e3f_0_1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be483e3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27be483e3f_0_1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13e29b7e_2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g2813e29b7e_22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be483e3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27be483e3f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be483e3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27be483e3f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13e29b7e_2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13e29b7e_2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be483e3f_0_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7be483e3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e483e3f_0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27be483e3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be483e3f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27be483e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be483e3f_0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7be483e3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16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mathinsight.org/image/function_machines_composed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/>
        </p:nvSpPr>
        <p:spPr>
          <a:xfrm>
            <a:off x="1475656" y="1203598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 i="0" u="none" strike="noStrike" cap="none" dirty="0" smtClea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Back-propagation</a:t>
            </a:r>
            <a:endParaRPr sz="5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8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41" name="Google Shape;241;p4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9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0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sp>
        <p:nvSpPr>
          <p:cNvPr id="255" name="Google Shape;255;p50"/>
          <p:cNvSpPr txBox="1"/>
          <p:nvPr/>
        </p:nvSpPr>
        <p:spPr>
          <a:xfrm>
            <a:off x="2934351" y="158100"/>
            <a:ext cx="36864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 2, y = 3</a:t>
            </a:r>
            <a:endParaRPr sz="500"/>
          </a:p>
        </p:txBody>
      </p:sp>
      <p:cxnSp>
        <p:nvCxnSpPr>
          <p:cNvPr id="256" name="Google Shape;256;p50"/>
          <p:cNvCxnSpPr/>
          <p:nvPr/>
        </p:nvCxnSpPr>
        <p:spPr>
          <a:xfrm>
            <a:off x="1836074" y="730250"/>
            <a:ext cx="6846600" cy="0"/>
          </a:xfrm>
          <a:prstGeom prst="straightConnector1">
            <a:avLst/>
          </a:prstGeom>
          <a:noFill/>
          <a:ln w="127000" cap="flat" cmpd="sng">
            <a:solidFill>
              <a:srgbClr val="016D0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257" name="Google Shape;257;p5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29730" y="37033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5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64" name="Google Shape;264;p51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65" name="Google Shape;265;p51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66" name="Google Shape;266;p51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id="267" name="Google Shape;267;p5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5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id="274" name="Google Shape;274;p5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6900" y="2811875"/>
            <a:ext cx="2647400" cy="20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2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76" name="Google Shape;276;p52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77" name="Google Shape;277;p52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78" name="Google Shape;278;p52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id="279" name="Google Shape;279;p52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2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2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  <p:pic>
        <p:nvPicPr>
          <p:cNvPr id="282" name="Google Shape;282;p52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2"/>
          <p:cNvSpPr txBox="1"/>
          <p:nvPr/>
        </p:nvSpPr>
        <p:spPr>
          <a:xfrm>
            <a:off x="7949555" y="3112675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</a:t>
            </a:r>
            <a:endParaRPr sz="500"/>
          </a:p>
        </p:txBody>
      </p:sp>
      <p:cxnSp>
        <p:nvCxnSpPr>
          <p:cNvPr id="284" name="Google Shape;284;p52"/>
          <p:cNvCxnSpPr/>
          <p:nvPr/>
        </p:nvCxnSpPr>
        <p:spPr>
          <a:xfrm>
            <a:off x="2711434" y="701675"/>
            <a:ext cx="5971200" cy="0"/>
          </a:xfrm>
          <a:prstGeom prst="straightConnector1">
            <a:avLst/>
          </a:prstGeom>
          <a:noFill/>
          <a:ln w="127000" cap="flat" cmpd="sng">
            <a:solidFill>
              <a:srgbClr val="EB220C"/>
            </a:solidFill>
            <a:prstDash val="solid"/>
            <a:miter lim="400000"/>
            <a:headEnd type="triangle" w="med" len="med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5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53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53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293" name="Google Shape;293;p53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sp>
          <p:nvSpPr>
            <p:cNvPr id="294" name="Google Shape;294;p53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295" name="Google Shape;295;p53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296" name="Google Shape;296;p53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297" name="Google Shape;297;p53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1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298" name="Google Shape;298;p53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299" name="Google Shape;299;p53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00" name="Google Shape;300;p53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01" name="Google Shape;301;p53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id="302" name="Google Shape;302;p53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53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3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5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4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54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313" name="Google Shape;313;p54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sp>
          <p:nvSpPr>
            <p:cNvPr id="314" name="Google Shape;314;p54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315" name="Google Shape;315;p54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316" name="Google Shape;316;p54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317" name="Google Shape;317;p54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1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318" name="Google Shape;318;p54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319" name="Google Shape;319;p54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20" name="Google Shape;320;p54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21" name="Google Shape;321;p54"/>
          <p:cNvSpPr txBox="1"/>
          <p:nvPr/>
        </p:nvSpPr>
        <p:spPr>
          <a:xfrm rot="-1023456">
            <a:off x="1975699" y="4581174"/>
            <a:ext cx="1764207" cy="39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5*x = </a:t>
            </a: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500"/>
          </a:p>
        </p:txBody>
      </p:sp>
      <p:sp>
        <p:nvSpPr>
          <p:cNvPr id="322" name="Google Shape;322;p54"/>
          <p:cNvSpPr txBox="1"/>
          <p:nvPr/>
        </p:nvSpPr>
        <p:spPr>
          <a:xfrm rot="1622616">
            <a:off x="983774" y="2516320"/>
            <a:ext cx="1767003" cy="39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5*y = </a:t>
            </a: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500"/>
          </a:p>
        </p:txBody>
      </p:sp>
      <p:sp>
        <p:nvSpPr>
          <p:cNvPr id="323" name="Google Shape;323;p54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id="324" name="Google Shape;324;p54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4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32" name="Google Shape;332;p5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5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p55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55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42" name="Google Shape;342;p5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6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6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56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56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53" name="Google Shape;353;p5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7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7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57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Computing gradient in simple network</a:t>
            </a:r>
            <a:endParaRPr/>
          </a:p>
        </p:txBody>
      </p:sp>
      <p:grpSp>
        <p:nvGrpSpPr>
          <p:cNvPr id="173" name="Google Shape;173;p40"/>
          <p:cNvGrpSpPr/>
          <p:nvPr/>
        </p:nvGrpSpPr>
        <p:grpSpPr>
          <a:xfrm>
            <a:off x="3316678" y="1507910"/>
            <a:ext cx="2216439" cy="476213"/>
            <a:chOff x="0" y="0"/>
            <a:chExt cx="5910503" cy="1269900"/>
          </a:xfrm>
        </p:grpSpPr>
        <p:sp>
          <p:nvSpPr>
            <p:cNvPr id="174" name="Google Shape;174;p4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175" name="Google Shape;175;p40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40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177;p40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178" name="Google Shape;178;p4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179" name="Google Shape;179;p40"/>
          <p:cNvSpPr txBox="1"/>
          <p:nvPr/>
        </p:nvSpPr>
        <p:spPr>
          <a:xfrm>
            <a:off x="2880775" y="3524025"/>
            <a:ext cx="3669300" cy="7755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lang="en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0" name="Google Shape;180;p40"/>
          <p:cNvGrpSpPr/>
          <p:nvPr/>
        </p:nvGrpSpPr>
        <p:grpSpPr>
          <a:xfrm>
            <a:off x="3105250" y="2495700"/>
            <a:ext cx="2639462" cy="679800"/>
            <a:chOff x="2416850" y="2487775"/>
            <a:chExt cx="2639462" cy="679800"/>
          </a:xfrm>
        </p:grpSpPr>
        <p:pic>
          <p:nvPicPr>
            <p:cNvPr id="181" name="Google Shape;181;p40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40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lang="en" b="1"/>
                <a:t>loss</a:t>
              </a:r>
              <a:r>
                <a:rPr lang="en"/>
                <a:t> with respect to </a:t>
              </a:r>
              <a:r>
                <a:rPr lang="en" b="1" i="1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63" name="Google Shape;363;p5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5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 txBox="1"/>
          <p:nvPr/>
        </p:nvSpPr>
        <p:spPr>
          <a:xfrm>
            <a:off x="2176729" y="442690"/>
            <a:ext cx="586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7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x=1, y = 2 where w=1</a:t>
            </a:r>
            <a:endParaRPr sz="500"/>
          </a:p>
        </p:txBody>
      </p:sp>
      <p:cxnSp>
        <p:nvCxnSpPr>
          <p:cNvPr id="372" name="Google Shape;372;p59"/>
          <p:cNvCxnSpPr/>
          <p:nvPr/>
        </p:nvCxnSpPr>
        <p:spPr>
          <a:xfrm>
            <a:off x="1366348" y="1125864"/>
            <a:ext cx="6846600" cy="0"/>
          </a:xfrm>
          <a:prstGeom prst="straightConnector1">
            <a:avLst/>
          </a:prstGeom>
          <a:noFill/>
          <a:ln w="127000" cap="flat" cmpd="sng">
            <a:solidFill>
              <a:srgbClr val="016D0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73" name="Google Shape;373;p5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0004" y="356447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6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0" name="Google Shape;380;p60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1" name="Google Shape;381;p60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2" name="Google Shape;382;p60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383" name="Google Shape;383;p60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384" name="Google Shape;384;p60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id="385" name="Google Shape;385;p6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60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60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60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60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390" name="Google Shape;390;p60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lang="en" sz="3100" b="1" i="0" u="none" strike="noStrike" cap="non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391" name="Google Shape;391;p60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pic>
          <p:nvPicPr>
            <p:cNvPr id="392" name="Google Shape;392;p60" descr="Image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6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1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99" name="Google Shape;399;p61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0" name="Google Shape;400;p61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1" name="Google Shape;401;p61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02" name="Google Shape;402;p61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03" name="Google Shape;403;p61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id="404" name="Google Shape;404;p6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61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61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61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61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61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id="410" name="Google Shape;410;p61" descr="Imag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61" descr="Image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2" name="Google Shape;412;p61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13" name="Google Shape;413;p61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lang="en" sz="3100" b="1" i="0" u="none" strike="noStrike" cap="non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14" name="Google Shape;414;p61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pic>
          <p:nvPicPr>
            <p:cNvPr id="415" name="Google Shape;415;p61" descr="Image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6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2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2" name="Google Shape;422;p62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3" name="Google Shape;423;p62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4" name="Google Shape;424;p62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25" name="Google Shape;425;p62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26" name="Google Shape;426;p62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id="427" name="Google Shape;427;p6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2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2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2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62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Google Shape;432;p62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id="433" name="Google Shape;433;p62" descr="Imag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62" descr="Image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" name="Google Shape;435;p62"/>
          <p:cNvGrpSpPr/>
          <p:nvPr/>
        </p:nvGrpSpPr>
        <p:grpSpPr>
          <a:xfrm>
            <a:off x="4069882" y="4339491"/>
            <a:ext cx="2798656" cy="802241"/>
            <a:chOff x="0" y="0"/>
            <a:chExt cx="7463083" cy="2139310"/>
          </a:xfrm>
        </p:grpSpPr>
        <p:pic>
          <p:nvPicPr>
            <p:cNvPr id="436" name="Google Shape;436;p62" descr="Image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77800" y="114300"/>
              <a:ext cx="7100160" cy="1682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62" descr="Image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0" y="0"/>
              <a:ext cx="7463083" cy="21393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8" name="Google Shape;438;p62" descr="Oval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673899" y="4224382"/>
            <a:ext cx="513922" cy="410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62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40" name="Google Shape;440;p62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lang="en" sz="3100" b="1" i="0" u="none" strike="noStrike" cap="non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41" name="Google Shape;441;p62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pic>
          <p:nvPicPr>
            <p:cNvPr id="442" name="Google Shape;442;p62" descr="Image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Complicated network?</a:t>
            </a:r>
            <a:endParaRPr/>
          </a:p>
        </p:txBody>
      </p:sp>
      <p:pic>
        <p:nvPicPr>
          <p:cNvPr id="188" name="Google Shape;188;p4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3139" y="1460103"/>
            <a:ext cx="5203012" cy="259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1"/>
          <p:cNvGrpSpPr/>
          <p:nvPr/>
        </p:nvGrpSpPr>
        <p:grpSpPr>
          <a:xfrm>
            <a:off x="3252275" y="4223075"/>
            <a:ext cx="2639462" cy="679800"/>
            <a:chOff x="2416850" y="2487775"/>
            <a:chExt cx="2639462" cy="679800"/>
          </a:xfrm>
        </p:grpSpPr>
        <p:pic>
          <p:nvPicPr>
            <p:cNvPr id="190" name="Google Shape;190;p41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41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lang="en" b="1"/>
                <a:t>loss</a:t>
              </a:r>
              <a:r>
                <a:rPr lang="en"/>
                <a:t> with respect to </a:t>
              </a:r>
              <a:r>
                <a:rPr lang="en" b="1" i="1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What is Backprop</a:t>
            </a:r>
            <a:endParaRPr dirty="0"/>
          </a:p>
        </p:txBody>
      </p:sp>
      <p:sp>
        <p:nvSpPr>
          <p:cNvPr id="7" name="矩形 6"/>
          <p:cNvSpPr/>
          <p:nvPr/>
        </p:nvSpPr>
        <p:spPr>
          <a:xfrm>
            <a:off x="1691680" y="1491630"/>
            <a:ext cx="64087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一個神經網路中，會有多個權重和偏置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b)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為了計算每個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的變化，造成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loss function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的變化，我們需要針對每一個變數找出梯度，就是針對每一個變數對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loss function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的偏微分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每個變數的梯度算出後，就使用</a:t>
            </a:r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sgd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進行最佳化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利用連鎖律從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loss function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向前推導偏微分，就稱之為</a:t>
            </a:r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backprop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</a:t>
            </a:r>
            <a:endParaRPr/>
          </a:p>
        </p:txBody>
      </p:sp>
      <p:pic>
        <p:nvPicPr>
          <p:cNvPr id="204" name="Google Shape;2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875" y="1981763"/>
            <a:ext cx="2971550" cy="21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75" y="1395807"/>
            <a:ext cx="2736706" cy="3300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3"/>
          <p:cNvSpPr txBox="1"/>
          <p:nvPr/>
        </p:nvSpPr>
        <p:spPr>
          <a:xfrm>
            <a:off x="4350275" y="3485250"/>
            <a:ext cx="4985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http://mathinsight.org/image/function_machines_composed</a:t>
            </a:r>
            <a:r>
              <a:rPr lang="en"/>
              <a:t> </a:t>
            </a:r>
            <a:endParaRPr/>
          </a:p>
        </p:txBody>
      </p:sp>
      <p:sp>
        <p:nvSpPr>
          <p:cNvPr id="207" name="Google Shape;207;p43"/>
          <p:cNvSpPr/>
          <p:nvPr/>
        </p:nvSpPr>
        <p:spPr>
          <a:xfrm>
            <a:off x="3988025" y="2003525"/>
            <a:ext cx="3285300" cy="66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13" name="Google Shape;213;p4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4"/>
          <p:cNvSpPr txBox="1"/>
          <p:nvPr/>
        </p:nvSpPr>
        <p:spPr>
          <a:xfrm>
            <a:off x="8122275" y="2204100"/>
            <a:ext cx="54693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 LOSS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5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6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27" name="Google Shape;227;p4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7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34" name="Google Shape;234;p4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591</Words>
  <Application>Microsoft Office PowerPoint</Application>
  <PresentationFormat>如螢幕大小 (16:9)</PresentationFormat>
  <Paragraphs>118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Arial</vt:lpstr>
      <vt:lpstr>新細明體</vt:lpstr>
      <vt:lpstr>Helvetica Neue</vt:lpstr>
      <vt:lpstr>Gill Sans</vt:lpstr>
      <vt:lpstr>Consolas</vt:lpstr>
      <vt:lpstr>微軟正黑體</vt:lpstr>
      <vt:lpstr>Helvetica Neue Light</vt:lpstr>
      <vt:lpstr>Simple Light</vt:lpstr>
      <vt:lpstr>White</vt:lpstr>
      <vt:lpstr>投影片 1</vt:lpstr>
      <vt:lpstr>Computing gradient in simple network</vt:lpstr>
      <vt:lpstr>Complicated network?</vt:lpstr>
      <vt:lpstr>What is Backprop</vt:lpstr>
      <vt:lpstr>Chain Rule</vt:lpstr>
      <vt:lpstr>Chain rule</vt:lpstr>
      <vt:lpstr>Chain rule</vt:lpstr>
      <vt:lpstr>Chain rule</vt:lpstr>
      <vt:lpstr>Chain rule</vt:lpstr>
      <vt:lpstr>Chain rule</vt:lpstr>
      <vt:lpstr>投影片 11</vt:lpstr>
      <vt:lpstr>投影片 12</vt:lpstr>
      <vt:lpstr>投影片 13</vt:lpstr>
      <vt:lpstr>投影片 14</vt:lpstr>
      <vt:lpstr>投影片 15</vt:lpstr>
      <vt:lpstr>投影片 16</vt:lpstr>
      <vt:lpstr>Computational graph</vt:lpstr>
      <vt:lpstr>Computational graph</vt:lpstr>
      <vt:lpstr>Computational graph</vt:lpstr>
      <vt:lpstr>Computational graph</vt:lpstr>
      <vt:lpstr>投影片 21</vt:lpstr>
      <vt:lpstr>投影片 22</vt:lpstr>
      <vt:lpstr>投影片 23</vt:lpstr>
      <vt:lpstr>投影片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63</cp:revision>
  <dcterms:modified xsi:type="dcterms:W3CDTF">2019-03-15T14:55:37Z</dcterms:modified>
</cp:coreProperties>
</file>