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47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6864" cy="216024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endParaRPr lang="zh-TW" altLang="en-US" sz="5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和應用程式最接近的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Containers</a:t>
            </a:r>
          </a:p>
          <a:p>
            <a:pPr algn="l"/>
            <a:r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時間</a:t>
            </a:r>
            <a:r>
              <a:rPr lang="zh-TW" altLang="en-US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fld id="{AE090F32-CEA3-4E0A-B631-438640975CC0}" type="datetime1"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pPr algn="l"/>
              <a:t>2021/10/28</a:t>
            </a:fld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endParaRPr lang="zh-TW" altLang="en-US" b="1" dirty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的相對優勢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相對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rmAutofit fontScale="92500" lnSpcReduction="20000"/>
          </a:bodyPr>
          <a:lstStyle/>
          <a:p>
            <a:pPr marL="358775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粒度更小：應用程式的密度更大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358775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可利用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Kubernetes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跨平台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ha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佈署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358775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高效：比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的效率好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4-6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倍</a:t>
            </a:r>
          </a:p>
          <a:p>
            <a:pPr marL="358775" indent="-268288"/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Parallel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CTO James 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Bottomley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說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” leave behind 99% VM Junk”</a:t>
            </a:r>
          </a:p>
          <a:p>
            <a:pPr marL="358775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沒有模擬：沒有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Hypervisor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，層次少不出錯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358775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共用同一個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核心：穩定一致性高</a:t>
            </a:r>
          </a:p>
          <a:p>
            <a:pPr marL="758825" lvl="1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使用原生功能隔離使用空間：執行獨立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(Namespace)</a:t>
            </a:r>
            <a:endParaRPr lang="zh-TW" altLang="en-US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758825" lvl="1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的功能分配硬體：直接分配不模擬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cgroup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758825" lvl="1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原生掛載檔案及根目錄功能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chroot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/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aufs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zh-TW" altLang="en-US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應用程式以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自身大小的粒度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 Kernel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的原生環境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隔離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執行，卻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不需要獨立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的核心</a:t>
            </a:r>
            <a:endParaRPr lang="en-US" altLang="zh-TW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像指令，以參數改變設定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>
          <a:xfrm>
            <a:off x="2771800" y="2348880"/>
            <a:ext cx="547260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以堆疊觀念來操作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compose)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7272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475656" y="2564904"/>
            <a:ext cx="216024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使用參數而非</a:t>
            </a:r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修改設定檔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79819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420888"/>
            <a:ext cx="5502424" cy="434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橢圓 7"/>
          <p:cNvSpPr/>
          <p:nvPr/>
        </p:nvSpPr>
        <p:spPr>
          <a:xfrm>
            <a:off x="4211960" y="2492896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容器可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中執行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8060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極具彈性的網路拓樸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537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15616" y="1916832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5576" y="3284984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115616" y="443711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55576" y="479715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完整的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CPU/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記憶體控制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78580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橢圓 10"/>
          <p:cNvSpPr/>
          <p:nvPr/>
        </p:nvSpPr>
        <p:spPr>
          <a:xfrm>
            <a:off x="1403648" y="2060848"/>
            <a:ext cx="108012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596336" y="2132856"/>
            <a:ext cx="108012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42430"/>
            <a:ext cx="36099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隨時可以中止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907704" y="1598414"/>
            <a:ext cx="172819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0" y="2030462"/>
            <a:ext cx="11166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06526"/>
            <a:ext cx="3912096" cy="121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橢圓 9"/>
          <p:cNvSpPr/>
          <p:nvPr/>
        </p:nvSpPr>
        <p:spPr>
          <a:xfrm>
            <a:off x="1331640" y="2606526"/>
            <a:ext cx="11166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046686"/>
            <a:ext cx="770255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橢圓 12"/>
          <p:cNvSpPr/>
          <p:nvPr/>
        </p:nvSpPr>
        <p:spPr>
          <a:xfrm>
            <a:off x="2339752" y="4118694"/>
            <a:ext cx="11166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635896" y="5486846"/>
            <a:ext cx="11166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884368" y="5342830"/>
            <a:ext cx="11166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容器間能互通，跨主機嘛也通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762875" cy="3762375"/>
          </a:xfrm>
          <a:prstGeom prst="rect">
            <a:avLst/>
          </a:prstGeom>
          <a:noFill/>
          <a:ln w="15875" cap="rnd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手繪多邊形 13"/>
          <p:cNvSpPr/>
          <p:nvPr/>
        </p:nvSpPr>
        <p:spPr>
          <a:xfrm>
            <a:off x="-28135" y="2321169"/>
            <a:ext cx="1009874" cy="1552827"/>
          </a:xfrm>
          <a:custGeom>
            <a:avLst/>
            <a:gdLst>
              <a:gd name="connsiteX0" fmla="*/ 991772 w 1009874"/>
              <a:gd name="connsiteY0" fmla="*/ 351693 h 1552827"/>
              <a:gd name="connsiteX1" fmla="*/ 963637 w 1009874"/>
              <a:gd name="connsiteY1" fmla="*/ 232117 h 1552827"/>
              <a:gd name="connsiteX2" fmla="*/ 956603 w 1009874"/>
              <a:gd name="connsiteY2" fmla="*/ 211016 h 1552827"/>
              <a:gd name="connsiteX3" fmla="*/ 921433 w 1009874"/>
              <a:gd name="connsiteY3" fmla="*/ 168813 h 1552827"/>
              <a:gd name="connsiteX4" fmla="*/ 886264 w 1009874"/>
              <a:gd name="connsiteY4" fmla="*/ 126609 h 1552827"/>
              <a:gd name="connsiteX5" fmla="*/ 872197 w 1009874"/>
              <a:gd name="connsiteY5" fmla="*/ 98474 h 1552827"/>
              <a:gd name="connsiteX6" fmla="*/ 844061 w 1009874"/>
              <a:gd name="connsiteY6" fmla="*/ 77373 h 1552827"/>
              <a:gd name="connsiteX7" fmla="*/ 794824 w 1009874"/>
              <a:gd name="connsiteY7" fmla="*/ 49237 h 1552827"/>
              <a:gd name="connsiteX8" fmla="*/ 745587 w 1009874"/>
              <a:gd name="connsiteY8" fmla="*/ 21102 h 1552827"/>
              <a:gd name="connsiteX9" fmla="*/ 710418 w 1009874"/>
              <a:gd name="connsiteY9" fmla="*/ 14068 h 1552827"/>
              <a:gd name="connsiteX10" fmla="*/ 689317 w 1009874"/>
              <a:gd name="connsiteY10" fmla="*/ 7034 h 1552827"/>
              <a:gd name="connsiteX11" fmla="*/ 654147 w 1009874"/>
              <a:gd name="connsiteY11" fmla="*/ 0 h 1552827"/>
              <a:gd name="connsiteX12" fmla="*/ 365760 w 1009874"/>
              <a:gd name="connsiteY12" fmla="*/ 7034 h 1552827"/>
              <a:gd name="connsiteX13" fmla="*/ 323557 w 1009874"/>
              <a:gd name="connsiteY13" fmla="*/ 21102 h 1552827"/>
              <a:gd name="connsiteX14" fmla="*/ 295421 w 1009874"/>
              <a:gd name="connsiteY14" fmla="*/ 28136 h 1552827"/>
              <a:gd name="connsiteX15" fmla="*/ 274320 w 1009874"/>
              <a:gd name="connsiteY15" fmla="*/ 42203 h 1552827"/>
              <a:gd name="connsiteX16" fmla="*/ 253218 w 1009874"/>
              <a:gd name="connsiteY16" fmla="*/ 49237 h 1552827"/>
              <a:gd name="connsiteX17" fmla="*/ 189913 w 1009874"/>
              <a:gd name="connsiteY17" fmla="*/ 119576 h 1552827"/>
              <a:gd name="connsiteX18" fmla="*/ 175846 w 1009874"/>
              <a:gd name="connsiteY18" fmla="*/ 140677 h 1552827"/>
              <a:gd name="connsiteX19" fmla="*/ 161778 w 1009874"/>
              <a:gd name="connsiteY19" fmla="*/ 182880 h 1552827"/>
              <a:gd name="connsiteX20" fmla="*/ 133643 w 1009874"/>
              <a:gd name="connsiteY20" fmla="*/ 225083 h 1552827"/>
              <a:gd name="connsiteX21" fmla="*/ 119575 w 1009874"/>
              <a:gd name="connsiteY21" fmla="*/ 274320 h 1552827"/>
              <a:gd name="connsiteX22" fmla="*/ 84406 w 1009874"/>
              <a:gd name="connsiteY22" fmla="*/ 323557 h 1552827"/>
              <a:gd name="connsiteX23" fmla="*/ 70338 w 1009874"/>
              <a:gd name="connsiteY23" fmla="*/ 351693 h 1552827"/>
              <a:gd name="connsiteX24" fmla="*/ 56270 w 1009874"/>
              <a:gd name="connsiteY24" fmla="*/ 372794 h 1552827"/>
              <a:gd name="connsiteX25" fmla="*/ 35169 w 1009874"/>
              <a:gd name="connsiteY25" fmla="*/ 422031 h 1552827"/>
              <a:gd name="connsiteX26" fmla="*/ 28135 w 1009874"/>
              <a:gd name="connsiteY26" fmla="*/ 506437 h 1552827"/>
              <a:gd name="connsiteX27" fmla="*/ 21101 w 1009874"/>
              <a:gd name="connsiteY27" fmla="*/ 527539 h 1552827"/>
              <a:gd name="connsiteX28" fmla="*/ 7033 w 1009874"/>
              <a:gd name="connsiteY28" fmla="*/ 928468 h 1552827"/>
              <a:gd name="connsiteX29" fmla="*/ 0 w 1009874"/>
              <a:gd name="connsiteY29" fmla="*/ 956603 h 1552827"/>
              <a:gd name="connsiteX30" fmla="*/ 7033 w 1009874"/>
              <a:gd name="connsiteY30" fmla="*/ 1069145 h 1552827"/>
              <a:gd name="connsiteX31" fmla="*/ 28135 w 1009874"/>
              <a:gd name="connsiteY31" fmla="*/ 1118382 h 1552827"/>
              <a:gd name="connsiteX32" fmla="*/ 56270 w 1009874"/>
              <a:gd name="connsiteY32" fmla="*/ 1181686 h 1552827"/>
              <a:gd name="connsiteX33" fmla="*/ 84406 w 1009874"/>
              <a:gd name="connsiteY33" fmla="*/ 1237957 h 1552827"/>
              <a:gd name="connsiteX34" fmla="*/ 105507 w 1009874"/>
              <a:gd name="connsiteY34" fmla="*/ 1259059 h 1552827"/>
              <a:gd name="connsiteX35" fmla="*/ 147710 w 1009874"/>
              <a:gd name="connsiteY35" fmla="*/ 1308296 h 1552827"/>
              <a:gd name="connsiteX36" fmla="*/ 175846 w 1009874"/>
              <a:gd name="connsiteY36" fmla="*/ 1322363 h 1552827"/>
              <a:gd name="connsiteX37" fmla="*/ 189913 w 1009874"/>
              <a:gd name="connsiteY37" fmla="*/ 1343465 h 1552827"/>
              <a:gd name="connsiteX38" fmla="*/ 225083 w 1009874"/>
              <a:gd name="connsiteY38" fmla="*/ 1399736 h 1552827"/>
              <a:gd name="connsiteX39" fmla="*/ 246184 w 1009874"/>
              <a:gd name="connsiteY39" fmla="*/ 1420837 h 1552827"/>
              <a:gd name="connsiteX40" fmla="*/ 267286 w 1009874"/>
              <a:gd name="connsiteY40" fmla="*/ 1427871 h 1552827"/>
              <a:gd name="connsiteX41" fmla="*/ 288387 w 1009874"/>
              <a:gd name="connsiteY41" fmla="*/ 1448973 h 1552827"/>
              <a:gd name="connsiteX42" fmla="*/ 316523 w 1009874"/>
              <a:gd name="connsiteY42" fmla="*/ 1463040 h 1552827"/>
              <a:gd name="connsiteX43" fmla="*/ 365760 w 1009874"/>
              <a:gd name="connsiteY43" fmla="*/ 1491176 h 1552827"/>
              <a:gd name="connsiteX44" fmla="*/ 386861 w 1009874"/>
              <a:gd name="connsiteY44" fmla="*/ 1498209 h 1552827"/>
              <a:gd name="connsiteX45" fmla="*/ 414997 w 1009874"/>
              <a:gd name="connsiteY45" fmla="*/ 1512277 h 1552827"/>
              <a:gd name="connsiteX46" fmla="*/ 464233 w 1009874"/>
              <a:gd name="connsiteY46" fmla="*/ 1526345 h 1552827"/>
              <a:gd name="connsiteX47" fmla="*/ 527538 w 1009874"/>
              <a:gd name="connsiteY47" fmla="*/ 1547446 h 1552827"/>
              <a:gd name="connsiteX48" fmla="*/ 611944 w 1009874"/>
              <a:gd name="connsiteY48" fmla="*/ 1540413 h 1552827"/>
              <a:gd name="connsiteX49" fmla="*/ 633046 w 1009874"/>
              <a:gd name="connsiteY49" fmla="*/ 1519311 h 1552827"/>
              <a:gd name="connsiteX50" fmla="*/ 682283 w 1009874"/>
              <a:gd name="connsiteY50" fmla="*/ 1491176 h 1552827"/>
              <a:gd name="connsiteX51" fmla="*/ 745587 w 1009874"/>
              <a:gd name="connsiteY51" fmla="*/ 1441939 h 1552827"/>
              <a:gd name="connsiteX52" fmla="*/ 766689 w 1009874"/>
              <a:gd name="connsiteY52" fmla="*/ 1434905 h 1552827"/>
              <a:gd name="connsiteX53" fmla="*/ 787790 w 1009874"/>
              <a:gd name="connsiteY53" fmla="*/ 1420837 h 1552827"/>
              <a:gd name="connsiteX54" fmla="*/ 808892 w 1009874"/>
              <a:gd name="connsiteY54" fmla="*/ 1413803 h 1552827"/>
              <a:gd name="connsiteX55" fmla="*/ 851095 w 1009874"/>
              <a:gd name="connsiteY55" fmla="*/ 1378634 h 1552827"/>
              <a:gd name="connsiteX56" fmla="*/ 865163 w 1009874"/>
              <a:gd name="connsiteY56" fmla="*/ 1336431 h 1552827"/>
              <a:gd name="connsiteX57" fmla="*/ 872197 w 1009874"/>
              <a:gd name="connsiteY57" fmla="*/ 1315329 h 1552827"/>
              <a:gd name="connsiteX58" fmla="*/ 893298 w 1009874"/>
              <a:gd name="connsiteY58" fmla="*/ 1294228 h 1552827"/>
              <a:gd name="connsiteX59" fmla="*/ 900332 w 1009874"/>
              <a:gd name="connsiteY59" fmla="*/ 1160585 h 15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009874" h="1552827">
                <a:moveTo>
                  <a:pt x="991772" y="351693"/>
                </a:moveTo>
                <a:cubicBezTo>
                  <a:pt x="1009874" y="297387"/>
                  <a:pt x="1001085" y="338219"/>
                  <a:pt x="963637" y="232117"/>
                </a:cubicBezTo>
                <a:cubicBezTo>
                  <a:pt x="961169" y="225126"/>
                  <a:pt x="960716" y="217185"/>
                  <a:pt x="956603" y="211016"/>
                </a:cubicBezTo>
                <a:cubicBezTo>
                  <a:pt x="937017" y="181637"/>
                  <a:pt x="948513" y="195892"/>
                  <a:pt x="921433" y="168813"/>
                </a:cubicBezTo>
                <a:cubicBezTo>
                  <a:pt x="878926" y="83794"/>
                  <a:pt x="935972" y="186258"/>
                  <a:pt x="886264" y="126609"/>
                </a:cubicBezTo>
                <a:cubicBezTo>
                  <a:pt x="879552" y="118554"/>
                  <a:pt x="879021" y="106435"/>
                  <a:pt x="872197" y="98474"/>
                </a:cubicBezTo>
                <a:cubicBezTo>
                  <a:pt x="864568" y="89573"/>
                  <a:pt x="852962" y="85002"/>
                  <a:pt x="844061" y="77373"/>
                </a:cubicBezTo>
                <a:cubicBezTo>
                  <a:pt x="809549" y="47791"/>
                  <a:pt x="839001" y="60281"/>
                  <a:pt x="794824" y="49237"/>
                </a:cubicBezTo>
                <a:cubicBezTo>
                  <a:pt x="779384" y="38943"/>
                  <a:pt x="763441" y="27053"/>
                  <a:pt x="745587" y="21102"/>
                </a:cubicBezTo>
                <a:cubicBezTo>
                  <a:pt x="734245" y="17322"/>
                  <a:pt x="722016" y="16968"/>
                  <a:pt x="710418" y="14068"/>
                </a:cubicBezTo>
                <a:cubicBezTo>
                  <a:pt x="703225" y="12270"/>
                  <a:pt x="696510" y="8832"/>
                  <a:pt x="689317" y="7034"/>
                </a:cubicBezTo>
                <a:cubicBezTo>
                  <a:pt x="677718" y="4134"/>
                  <a:pt x="665870" y="2345"/>
                  <a:pt x="654147" y="0"/>
                </a:cubicBezTo>
                <a:cubicBezTo>
                  <a:pt x="558018" y="2345"/>
                  <a:pt x="461722" y="909"/>
                  <a:pt x="365760" y="7034"/>
                </a:cubicBezTo>
                <a:cubicBezTo>
                  <a:pt x="350961" y="7979"/>
                  <a:pt x="337943" y="17506"/>
                  <a:pt x="323557" y="21102"/>
                </a:cubicBezTo>
                <a:lnTo>
                  <a:pt x="295421" y="28136"/>
                </a:lnTo>
                <a:cubicBezTo>
                  <a:pt x="288387" y="32825"/>
                  <a:pt x="281881" y="38423"/>
                  <a:pt x="274320" y="42203"/>
                </a:cubicBezTo>
                <a:cubicBezTo>
                  <a:pt x="267688" y="45519"/>
                  <a:pt x="259071" y="44685"/>
                  <a:pt x="253218" y="49237"/>
                </a:cubicBezTo>
                <a:cubicBezTo>
                  <a:pt x="226766" y="69810"/>
                  <a:pt x="208785" y="93155"/>
                  <a:pt x="189913" y="119576"/>
                </a:cubicBezTo>
                <a:cubicBezTo>
                  <a:pt x="185000" y="126455"/>
                  <a:pt x="179279" y="132952"/>
                  <a:pt x="175846" y="140677"/>
                </a:cubicBezTo>
                <a:cubicBezTo>
                  <a:pt x="169824" y="154228"/>
                  <a:pt x="170003" y="170542"/>
                  <a:pt x="161778" y="182880"/>
                </a:cubicBezTo>
                <a:lnTo>
                  <a:pt x="133643" y="225083"/>
                </a:lnTo>
                <a:cubicBezTo>
                  <a:pt x="131389" y="234099"/>
                  <a:pt x="124621" y="264228"/>
                  <a:pt x="119575" y="274320"/>
                </a:cubicBezTo>
                <a:cubicBezTo>
                  <a:pt x="112134" y="289201"/>
                  <a:pt x="92372" y="310811"/>
                  <a:pt x="84406" y="323557"/>
                </a:cubicBezTo>
                <a:cubicBezTo>
                  <a:pt x="78849" y="332449"/>
                  <a:pt x="75540" y="342589"/>
                  <a:pt x="70338" y="351693"/>
                </a:cubicBezTo>
                <a:cubicBezTo>
                  <a:pt x="66144" y="359033"/>
                  <a:pt x="60464" y="365454"/>
                  <a:pt x="56270" y="372794"/>
                </a:cubicBezTo>
                <a:cubicBezTo>
                  <a:pt x="42365" y="397128"/>
                  <a:pt x="43060" y="398359"/>
                  <a:pt x="35169" y="422031"/>
                </a:cubicBezTo>
                <a:cubicBezTo>
                  <a:pt x="32824" y="450166"/>
                  <a:pt x="31866" y="478452"/>
                  <a:pt x="28135" y="506437"/>
                </a:cubicBezTo>
                <a:cubicBezTo>
                  <a:pt x="27155" y="513786"/>
                  <a:pt x="21381" y="520130"/>
                  <a:pt x="21101" y="527539"/>
                </a:cubicBezTo>
                <a:cubicBezTo>
                  <a:pt x="17421" y="625061"/>
                  <a:pt x="30128" y="801437"/>
                  <a:pt x="7033" y="928468"/>
                </a:cubicBezTo>
                <a:cubicBezTo>
                  <a:pt x="5304" y="937979"/>
                  <a:pt x="2344" y="947225"/>
                  <a:pt x="0" y="956603"/>
                </a:cubicBezTo>
                <a:cubicBezTo>
                  <a:pt x="2344" y="994117"/>
                  <a:pt x="3098" y="1031764"/>
                  <a:pt x="7033" y="1069145"/>
                </a:cubicBezTo>
                <a:cubicBezTo>
                  <a:pt x="8650" y="1084507"/>
                  <a:pt x="23102" y="1105800"/>
                  <a:pt x="28135" y="1118382"/>
                </a:cubicBezTo>
                <a:cubicBezTo>
                  <a:pt x="76983" y="1240500"/>
                  <a:pt x="15675" y="1107262"/>
                  <a:pt x="56270" y="1181686"/>
                </a:cubicBezTo>
                <a:cubicBezTo>
                  <a:pt x="66312" y="1200096"/>
                  <a:pt x="69578" y="1223128"/>
                  <a:pt x="84406" y="1237957"/>
                </a:cubicBezTo>
                <a:cubicBezTo>
                  <a:pt x="91440" y="1244991"/>
                  <a:pt x="99033" y="1251506"/>
                  <a:pt x="105507" y="1259059"/>
                </a:cubicBezTo>
                <a:cubicBezTo>
                  <a:pt x="120668" y="1276747"/>
                  <a:pt x="128425" y="1294521"/>
                  <a:pt x="147710" y="1308296"/>
                </a:cubicBezTo>
                <a:cubicBezTo>
                  <a:pt x="156242" y="1314391"/>
                  <a:pt x="166467" y="1317674"/>
                  <a:pt x="175846" y="1322363"/>
                </a:cubicBezTo>
                <a:cubicBezTo>
                  <a:pt x="180535" y="1329397"/>
                  <a:pt x="185719" y="1336125"/>
                  <a:pt x="189913" y="1343465"/>
                </a:cubicBezTo>
                <a:cubicBezTo>
                  <a:pt x="210497" y="1379487"/>
                  <a:pt x="196267" y="1366117"/>
                  <a:pt x="225083" y="1399736"/>
                </a:cubicBezTo>
                <a:cubicBezTo>
                  <a:pt x="231556" y="1407288"/>
                  <a:pt x="237907" y="1415319"/>
                  <a:pt x="246184" y="1420837"/>
                </a:cubicBezTo>
                <a:cubicBezTo>
                  <a:pt x="252353" y="1424950"/>
                  <a:pt x="260252" y="1425526"/>
                  <a:pt x="267286" y="1427871"/>
                </a:cubicBezTo>
                <a:cubicBezTo>
                  <a:pt x="274320" y="1434905"/>
                  <a:pt x="280292" y="1443191"/>
                  <a:pt x="288387" y="1448973"/>
                </a:cubicBezTo>
                <a:cubicBezTo>
                  <a:pt x="296919" y="1455068"/>
                  <a:pt x="307419" y="1457838"/>
                  <a:pt x="316523" y="1463040"/>
                </a:cubicBezTo>
                <a:cubicBezTo>
                  <a:pt x="351849" y="1483226"/>
                  <a:pt x="323241" y="1472954"/>
                  <a:pt x="365760" y="1491176"/>
                </a:cubicBezTo>
                <a:cubicBezTo>
                  <a:pt x="372575" y="1494096"/>
                  <a:pt x="380046" y="1495289"/>
                  <a:pt x="386861" y="1498209"/>
                </a:cubicBezTo>
                <a:cubicBezTo>
                  <a:pt x="396499" y="1502339"/>
                  <a:pt x="405359" y="1508146"/>
                  <a:pt x="414997" y="1512277"/>
                </a:cubicBezTo>
                <a:cubicBezTo>
                  <a:pt x="438707" y="1522438"/>
                  <a:pt x="437462" y="1517421"/>
                  <a:pt x="464233" y="1526345"/>
                </a:cubicBezTo>
                <a:cubicBezTo>
                  <a:pt x="543679" y="1552827"/>
                  <a:pt x="460127" y="1530595"/>
                  <a:pt x="527538" y="1547446"/>
                </a:cubicBezTo>
                <a:cubicBezTo>
                  <a:pt x="555673" y="1545102"/>
                  <a:pt x="584664" y="1547687"/>
                  <a:pt x="611944" y="1540413"/>
                </a:cubicBezTo>
                <a:cubicBezTo>
                  <a:pt x="621556" y="1537850"/>
                  <a:pt x="625404" y="1525679"/>
                  <a:pt x="633046" y="1519311"/>
                </a:cubicBezTo>
                <a:cubicBezTo>
                  <a:pt x="647962" y="1506881"/>
                  <a:pt x="665079" y="1499778"/>
                  <a:pt x="682283" y="1491176"/>
                </a:cubicBezTo>
                <a:cubicBezTo>
                  <a:pt x="700490" y="1472968"/>
                  <a:pt x="720345" y="1450353"/>
                  <a:pt x="745587" y="1441939"/>
                </a:cubicBezTo>
                <a:lnTo>
                  <a:pt x="766689" y="1434905"/>
                </a:lnTo>
                <a:cubicBezTo>
                  <a:pt x="773723" y="1430216"/>
                  <a:pt x="780229" y="1424618"/>
                  <a:pt x="787790" y="1420837"/>
                </a:cubicBezTo>
                <a:cubicBezTo>
                  <a:pt x="794422" y="1417521"/>
                  <a:pt x="803196" y="1418550"/>
                  <a:pt x="808892" y="1413803"/>
                </a:cubicBezTo>
                <a:cubicBezTo>
                  <a:pt x="859993" y="1371219"/>
                  <a:pt x="802711" y="1394762"/>
                  <a:pt x="851095" y="1378634"/>
                </a:cubicBezTo>
                <a:lnTo>
                  <a:pt x="865163" y="1336431"/>
                </a:lnTo>
                <a:cubicBezTo>
                  <a:pt x="867508" y="1329397"/>
                  <a:pt x="866954" y="1320572"/>
                  <a:pt x="872197" y="1315329"/>
                </a:cubicBezTo>
                <a:lnTo>
                  <a:pt x="893298" y="1294228"/>
                </a:lnTo>
                <a:cubicBezTo>
                  <a:pt x="904311" y="1217138"/>
                  <a:pt x="900332" y="1261570"/>
                  <a:pt x="900332" y="1160585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什麼是</a:t>
            </a:r>
            <a:r>
              <a:rPr lang="en-US" altLang="zh-TW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？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層次式的檔案系統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6" name="Picture 2" descr="C:\Users\joshhu\Desktop\docker-filesystems-multilay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56066"/>
            <a:ext cx="7335913" cy="5501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最重的是：堆疊執行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722386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想執行一個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Web Server…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主系統無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Apache/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3695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348880"/>
            <a:ext cx="55626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一行指令及</a:t>
            </a:r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參數：</a:t>
            </a:r>
            <a:r>
              <a:rPr lang="en-US" altLang="zh-TW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Apahce/php</a:t>
            </a:r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平台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0961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12976"/>
            <a:ext cx="5344294" cy="350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212976"/>
            <a:ext cx="5711577" cy="337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再一行指令及參數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377261" cy="51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195736" y="2492896"/>
            <a:ext cx="44644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又多一個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Nginx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38290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843808" y="1772816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094" y="3068960"/>
            <a:ext cx="7285952" cy="273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要什麼有什麼，都是現成的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52157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應用為主，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HW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根本不重要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688632" cy="5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從單一伺服器到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7867167" cy="3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電腦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Hypervisor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是一個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新技術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，有自己的生態系統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但容器是一個「概念」而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非技術或產品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由各種不同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 Kernel Modules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現存功能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建構成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可放入很多東西，包括了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811213" indent="-452438">
              <a:buFont typeface="+mj-lt"/>
              <a:buAutoNum type="arabicPeriod"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Images(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OS)</a:t>
            </a:r>
          </a:p>
          <a:p>
            <a:pPr marL="811213" indent="-452438">
              <a:buFont typeface="+mj-lt"/>
              <a:buAutoNum type="arabicPeriod"/>
            </a:pP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硬體資源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811213" indent="-452438">
              <a:buFont typeface="+mj-lt"/>
              <a:buAutoNum type="arabicPeriod"/>
            </a:pP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儲存資源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811213" indent="-452438">
              <a:buFont typeface="+mj-lt"/>
              <a:buAutoNum type="arabicPeriod"/>
            </a:pP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網路存取或拓樸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811213" indent="-452438"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358775" indent="-268288"/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任何人都可使用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的各種功能完成自己的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產品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358775" indent="-268288"/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相對於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048" y="1772816"/>
            <a:ext cx="8568952" cy="331236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為一單純的運行環境，無法建立完整架構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無專屬的硬體，不像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Hypervisor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模擬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無法用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vt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-d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或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SR-IOV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等技術獨佔硬體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由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cgroup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分配原生硬體資源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無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DRS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、備份、防災功能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最重要的改革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84785"/>
            <a:ext cx="8568952" cy="345638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改變成程式佈署的方式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讓程式設計師具有架設平台的能力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Auto Scaling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的潛在資質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Fail-over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DNA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用程式設計的方式來完成傳統系統堆疊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設計而非架設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4869160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改變成全世界系統的佈署方式及彌補了</a:t>
            </a:r>
            <a:r>
              <a:rPr lang="en-US" altLang="zh-TW" sz="40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sz="40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的自動</a:t>
            </a:r>
            <a:r>
              <a:rPr lang="en-US" altLang="zh-TW" sz="40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FAILOVER</a:t>
            </a:r>
            <a:endParaRPr lang="zh-TW" altLang="en-US" sz="4000" b="1" dirty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一個程式的一生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從開發到生產環境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424936" cy="4536504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軟體設計師寫程式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軟體設計師 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or 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系統工程師架平台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系統工程師搞定硬體網路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軟體設計師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+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系統工程師上線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如果你是個體戶接案主機架設，你就身兼軟體設計師和系統工程師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雲端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出現後，已經沒有系統工程師這種職業了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取而代之的稱之為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DevOps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什麼都要會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將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Operations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全部用軟體設計的方式處理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指令稿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版本控制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048" y="1772816"/>
            <a:ext cx="8568952" cy="331236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客戶改來改去，程式一直改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自己也會改一些模組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現代主流都是用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git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Git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開發用來管理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的核心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控制不同時間點的系統快照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(snapshots)</a:t>
            </a: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多人多時間點時更重要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軟體從開發完成到佈署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5048" y="1772816"/>
            <a:ext cx="8389440" cy="46805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軟體開發完成，單人或多人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上傳至雲端託管平台如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github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, 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gitlab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, 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bitbucket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測試伺服器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(staging)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取得軟體並且佈署到測試環境給測試工程師測試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也可能是你自己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測試完成將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bug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上報至託管平台由工程師修改再放上雲端託管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重複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1-4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步驟直至階段性滿意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生產平台去雲端取得正式版佈署到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production server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程式佈署方式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0352" y="530120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開發者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16216" y="530120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開發者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64088" y="530120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開發者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32040" y="1772816"/>
            <a:ext cx="1512168" cy="720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雲端程式碼托管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19872" y="3356992"/>
            <a:ext cx="1440160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測試主機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75656" y="3356992"/>
            <a:ext cx="1440160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生產主機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300192" y="2564904"/>
            <a:ext cx="1944216" cy="2664296"/>
          </a:xfrm>
          <a:prstGeom prst="straightConnector1">
            <a:avLst/>
          </a:prstGeom>
          <a:ln w="412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724128" y="2564904"/>
            <a:ext cx="1080120" cy="2664296"/>
          </a:xfrm>
          <a:prstGeom prst="straightConnector1">
            <a:avLst/>
          </a:prstGeom>
          <a:ln w="412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5220072" y="2636912"/>
            <a:ext cx="792088" cy="2592288"/>
          </a:xfrm>
          <a:prstGeom prst="straightConnector1">
            <a:avLst/>
          </a:prstGeom>
          <a:ln w="412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139952" y="2492896"/>
            <a:ext cx="720080" cy="86409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339752" y="2132856"/>
            <a:ext cx="2448272" cy="115212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開發者，測試平台，生產平台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72816"/>
            <a:ext cx="8568952" cy="468052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開發者很可能用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Windows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MAC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，極少有人自己用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當桌面系統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不同開發者環境不見得一樣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有些公司要求所有開發者環境要一模一樣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開發時用的各種套件、驅動程式、模組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…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版本不同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測試主機和生產主機用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Linux</a:t>
            </a: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測試主機和生產主機環境要一模一樣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開發者主機執行的好好的，測試平台不能執行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好事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開發、測試好好的，生產環境不能執行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麻煩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記不記得這個？</a:t>
            </a:r>
            <a:endParaRPr lang="zh-TW" alt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644" y="2012338"/>
            <a:ext cx="6576712" cy="37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新的程式佈署方式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0352" y="530120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開發者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16216" y="530120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開發者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64088" y="530120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開發者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32040" y="1772816"/>
            <a:ext cx="1512168" cy="720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雲端</a:t>
            </a:r>
            <a:r>
              <a:rPr lang="en-US" altLang="zh-TW" dirty="0" smtClean="0"/>
              <a:t>DOCKER IMAGE</a:t>
            </a:r>
            <a:r>
              <a:rPr lang="zh-TW" altLang="en-US" dirty="0" smtClean="0"/>
              <a:t>托管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19872" y="3356992"/>
            <a:ext cx="1440160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測試主機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75656" y="3356992"/>
            <a:ext cx="1440160" cy="72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生產主機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300192" y="2564904"/>
            <a:ext cx="1944216" cy="2664296"/>
          </a:xfrm>
          <a:prstGeom prst="straightConnector1">
            <a:avLst/>
          </a:prstGeom>
          <a:ln w="412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724128" y="2564904"/>
            <a:ext cx="1080120" cy="2664296"/>
          </a:xfrm>
          <a:prstGeom prst="straightConnector1">
            <a:avLst/>
          </a:prstGeom>
          <a:ln w="412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5220072" y="2636912"/>
            <a:ext cx="792088" cy="2592288"/>
          </a:xfrm>
          <a:prstGeom prst="straightConnector1">
            <a:avLst/>
          </a:prstGeom>
          <a:ln w="412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139952" y="2492896"/>
            <a:ext cx="720080" cy="86409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2339752" y="2132856"/>
            <a:ext cx="2448272" cy="115212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021288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6021288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6021288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852936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789040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789040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789040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77072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149080"/>
            <a:ext cx="605508" cy="3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32856"/>
            <a:ext cx="486410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運作在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核心上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43608" y="2852936"/>
            <a:ext cx="1368152" cy="360040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0" y="198884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資源可以隔離</a:t>
            </a:r>
            <a:endParaRPr lang="en-US" altLang="zh-TW" sz="2400" b="1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互相不干擾</a:t>
            </a:r>
            <a:endParaRPr lang="zh-TW" altLang="en-US" sz="2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331640" y="4653136"/>
            <a:ext cx="1512168" cy="504056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0" y="501317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核心就支援資源隔離、分配</a:t>
            </a:r>
            <a:endParaRPr lang="zh-TW" altLang="en-US" sz="2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7020272" y="5949280"/>
            <a:ext cx="792088" cy="512440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64088" y="639633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直接用真硬體不用模擬</a:t>
            </a:r>
            <a:endParaRPr lang="zh-TW" altLang="en-US" sz="2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012160" y="4941168"/>
            <a:ext cx="720080" cy="491027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551712" y="400506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原生使用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Kernel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功能</a:t>
            </a:r>
            <a:endParaRPr lang="zh-TW" altLang="en-US" sz="2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就是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嗎？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容器的生態圈很複雜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6" name="Picture 2" descr="containerd architecture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404598" cy="5093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開完成容器需要的元件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72816"/>
            <a:ext cx="8568952" cy="468052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最底層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CPU/RAM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、網路、儲存系統組成池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(pool)</a:t>
            </a: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作業系統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建立、管理容器、載入映像檔的底層平台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使用者介面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或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RESTful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API)/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容器編排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只是一種容器的實作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256584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因為太紅，以為就是容器，其實容器的實作有很多種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有一些標準必須遵守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(OCI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CRI)</a:t>
            </a:r>
          </a:p>
          <a:p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K8S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支援各種容器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從前預設使用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，現在則將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拿掉，支援各種不同的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 runtime</a:t>
            </a: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但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也支援開放標準，因此拿掉之後還能使用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但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k8s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之間已不互通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個人開發仍然推薦</a:t>
            </a:r>
            <a:r>
              <a:rPr lang="en-US" altLang="zh-TW" sz="28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因為生態圈最完整</a:t>
            </a:r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k8s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則建議使用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k8s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預設支援的容器產品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後敘</a:t>
            </a:r>
            <a:r>
              <a:rPr lang="en-US" altLang="zh-TW" sz="28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sz="28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只是一種容器的實作</a:t>
            </a:r>
            <a:endParaRPr lang="zh-TW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00208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 vs. Container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的比較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3568" y="5903893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需要</a:t>
            </a:r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Hypervisor</a:t>
            </a:r>
          </a:p>
          <a:p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帶有</a:t>
            </a:r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JUNK(OS/LIB)</a:t>
            </a:r>
            <a:endParaRPr lang="zh-TW" altLang="en-US" sz="28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20072" y="5903893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不需</a:t>
            </a:r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Hypervisor</a:t>
            </a:r>
            <a:r>
              <a:rPr lang="zh-TW" altLang="en-US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“VM”</a:t>
            </a:r>
            <a:r>
              <a:rPr lang="zh-TW" altLang="en-US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中只有</a:t>
            </a:r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Lib, </a:t>
            </a:r>
            <a:r>
              <a:rPr lang="zh-TW" altLang="en-US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共用</a:t>
            </a:r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OS</a:t>
            </a:r>
            <a:endParaRPr lang="zh-TW" altLang="en-US" sz="28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074341" cy="3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從應用程式的角度看沒兩樣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72157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1681" y="2780928"/>
            <a:ext cx="4854575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可以存在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,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粒度更小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613969" y="2276872"/>
            <a:ext cx="1080120" cy="792088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508104" y="177281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虛擬機</a:t>
            </a:r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(VM)</a:t>
            </a:r>
            <a:endParaRPr lang="zh-TW" altLang="en-US" sz="28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453729" y="2204864"/>
            <a:ext cx="144016" cy="1152128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453729" y="2132856"/>
            <a:ext cx="432048" cy="1224136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229593" y="15567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Containers</a:t>
            </a:r>
            <a:endParaRPr lang="zh-TW" altLang="en-US" sz="28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550073" y="2429272"/>
            <a:ext cx="296416" cy="855712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749873" y="2276872"/>
            <a:ext cx="1872208" cy="648072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741761" y="2204864"/>
            <a:ext cx="504056" cy="1224136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885777" y="2132856"/>
            <a:ext cx="720080" cy="1296144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101801" y="1916832"/>
            <a:ext cx="1080120" cy="1512168"/>
          </a:xfrm>
          <a:prstGeom prst="straightConnector1">
            <a:avLst/>
          </a:prstGeom>
          <a:ln w="476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伺服器 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vs. VM vs. Container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295804" cy="498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683568" y="630932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數台伺服器</a:t>
            </a:r>
            <a:endParaRPr lang="zh-TW" altLang="en-US" sz="2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23928" y="630932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數十個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VMs</a:t>
            </a:r>
            <a:endParaRPr lang="zh-TW" altLang="en-US" sz="2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75648" y="609329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成百上千個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Containers</a:t>
            </a:r>
            <a:endParaRPr lang="zh-TW" altLang="en-US" sz="2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V="1">
            <a:off x="2339752" y="1484784"/>
            <a:ext cx="648072" cy="3600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339752" y="1988840"/>
            <a:ext cx="1008112" cy="5760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5004048" y="1412776"/>
            <a:ext cx="504056" cy="122413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5004048" y="2492896"/>
            <a:ext cx="1440160" cy="8640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1047</Words>
  <Application>Microsoft Office PowerPoint</Application>
  <PresentationFormat>如螢幕大小 (4:3)</PresentationFormat>
  <Paragraphs>144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 什麼是Container</vt:lpstr>
      <vt:lpstr>什麼是Container？</vt:lpstr>
      <vt:lpstr>電腦Container的概念</vt:lpstr>
      <vt:lpstr>運作在OS核心上</vt:lpstr>
      <vt:lpstr>VM vs. Container</vt:lpstr>
      <vt:lpstr>VM和Container的比較</vt:lpstr>
      <vt:lpstr>從應用程式的角度看沒兩樣</vt:lpstr>
      <vt:lpstr>Container可以存在VM中, 粒度更小</vt:lpstr>
      <vt:lpstr>伺服器 vs. VM vs. Container</vt:lpstr>
      <vt:lpstr>Container的相對優勢</vt:lpstr>
      <vt:lpstr>Container相對VM的優勢</vt:lpstr>
      <vt:lpstr>像指令，以參數改變設定</vt:lpstr>
      <vt:lpstr>以堆疊觀念來操作 (docker compose)</vt:lpstr>
      <vt:lpstr>使用參數而非修改設定檔</vt:lpstr>
      <vt:lpstr>容器可在VM中執行</vt:lpstr>
      <vt:lpstr>極具彈性的網路拓樸</vt:lpstr>
      <vt:lpstr>完整的CPU/記憶體控制</vt:lpstr>
      <vt:lpstr>隨時可以中止</vt:lpstr>
      <vt:lpstr>容器間能互通，跨主機嘛也通</vt:lpstr>
      <vt:lpstr>層次式的檔案系統</vt:lpstr>
      <vt:lpstr>最重的是：堆疊執行</vt:lpstr>
      <vt:lpstr>想執行一個Web Server…</vt:lpstr>
      <vt:lpstr>主系統無Apache/php</vt:lpstr>
      <vt:lpstr>一行指令及參數：Apahce/php平台</vt:lpstr>
      <vt:lpstr>再一行指令及參數</vt:lpstr>
      <vt:lpstr>又多一個Nginx</vt:lpstr>
      <vt:lpstr>要什麼有什麼，都是現成的</vt:lpstr>
      <vt:lpstr>應用為主，OS和HW根本不重要</vt:lpstr>
      <vt:lpstr>從單一伺服器到Container</vt:lpstr>
      <vt:lpstr>Container 相對於 VM</vt:lpstr>
      <vt:lpstr>Docker最重要的改革</vt:lpstr>
      <vt:lpstr>一個程式的一生</vt:lpstr>
      <vt:lpstr>從開發到生產環境</vt:lpstr>
      <vt:lpstr>版本控制</vt:lpstr>
      <vt:lpstr>軟體從開發完成到佈署</vt:lpstr>
      <vt:lpstr>程式佈署方式</vt:lpstr>
      <vt:lpstr>開發者，測試平台，生產平台</vt:lpstr>
      <vt:lpstr>記不記得這個？</vt:lpstr>
      <vt:lpstr>新的程式佈署方式</vt:lpstr>
      <vt:lpstr>Container就是docker嗎？</vt:lpstr>
      <vt:lpstr>容器的生態圈很複雜</vt:lpstr>
      <vt:lpstr>開完成容器需要的元件</vt:lpstr>
      <vt:lpstr>Docker只是一種容器的實作</vt:lpstr>
      <vt:lpstr>Docker只是一種容器的實作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Introduction</dc:title>
  <dc:creator>Josh</dc:creator>
  <cp:lastModifiedBy>joshhu</cp:lastModifiedBy>
  <cp:revision>343</cp:revision>
  <dcterms:created xsi:type="dcterms:W3CDTF">2015-01-12T13:09:48Z</dcterms:created>
  <dcterms:modified xsi:type="dcterms:W3CDTF">2021-10-28T13:46:54Z</dcterms:modified>
</cp:coreProperties>
</file>