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0" r:id="rId3"/>
    <p:sldId id="381" r:id="rId4"/>
    <p:sldId id="382" r:id="rId5"/>
    <p:sldId id="404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46" r:id="rId23"/>
    <p:sldId id="403" r:id="rId24"/>
    <p:sldId id="405" r:id="rId25"/>
    <p:sldId id="409" r:id="rId26"/>
    <p:sldId id="406" r:id="rId27"/>
    <p:sldId id="407" r:id="rId28"/>
    <p:sldId id="408" r:id="rId29"/>
    <p:sldId id="391" r:id="rId30"/>
    <p:sldId id="392" r:id="rId31"/>
    <p:sldId id="401" r:id="rId32"/>
    <p:sldId id="402" r:id="rId33"/>
    <p:sldId id="410" r:id="rId34"/>
    <p:sldId id="411" r:id="rId35"/>
    <p:sldId id="394" r:id="rId36"/>
    <p:sldId id="414" r:id="rId37"/>
    <p:sldId id="416" r:id="rId38"/>
    <p:sldId id="415" r:id="rId39"/>
    <p:sldId id="418" r:id="rId40"/>
    <p:sldId id="419" r:id="rId41"/>
    <p:sldId id="420" r:id="rId42"/>
    <p:sldId id="421" r:id="rId43"/>
    <p:sldId id="422" r:id="rId44"/>
    <p:sldId id="423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1" autoAdjust="0"/>
  </p:normalViewPr>
  <p:slideViewPr>
    <p:cSldViewPr>
      <p:cViewPr varScale="1">
        <p:scale>
          <a:sx n="73" d="100"/>
          <a:sy n="73" d="100"/>
        </p:scale>
        <p:origin x="-147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6864" cy="216024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什麼是</a:t>
            </a:r>
            <a:r>
              <a:rPr lang="en-US" altLang="zh-TW" sz="54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endParaRPr lang="zh-TW" altLang="en-US" sz="5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和應用程式最接近的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Containers</a:t>
            </a:r>
          </a:p>
          <a:p>
            <a:pPr algn="l"/>
            <a:r>
              <a:rPr lang="zh-TW" altLang="en-US" b="1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時間</a:t>
            </a:r>
            <a:r>
              <a:rPr lang="zh-TW" altLang="en-US" b="1" dirty="0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fld id="{AE090F32-CEA3-4E0A-B631-438640975CC0}" type="datetime1">
              <a:rPr lang="zh-TW" altLang="en-US" b="1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pPr algn="l"/>
              <a:t>2021/10/28</a:t>
            </a:fld>
            <a:endParaRPr lang="en-US" altLang="zh-TW" b="1" dirty="0" smtClean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algn="l"/>
            <a:endParaRPr lang="zh-TW" altLang="en-US" b="1" dirty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Daemon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呼叫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LKM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功能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client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可在任何地方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Namespace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588224" y="3645024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smtClean="0"/>
              <a:t>unix:///var/run/docker.sock</a:t>
            </a:r>
            <a:endParaRPr lang="zh-TW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Cgroup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分配資源及根目錄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需要自己重新安裝及建立系統嗎？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客戶端要求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使用一個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已存在的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repository(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映像檔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去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Registry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下載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然後下載並放入該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中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四大元件之一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daemon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四大元件之二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client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是什麼？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一個實作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概念的產品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提供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的執行環境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應用硬體、儲存、網路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(Infrastructure)</a:t>
            </a:r>
          </a:p>
          <a:p>
            <a:pPr lvl="1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建立隔離環境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有自己的資源、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、檔案系統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 lvl="1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在這環境上執行應用程式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利用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namespace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cgroup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chroot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aufs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的核心功能。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四大元件之三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啟動所有核心功能的函數庫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四大元件之四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存放所有模板的雲端容器庫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基本名詞介紹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映像檔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(image)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容器的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可以視作啟動容器的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系統，用來生成容器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就像真正的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一樣，有大有小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小的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就是一個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的核心，幾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MB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而已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這個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可以加上一些其它功能，變的較大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但這些功能，也是「安裝」上去的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以小的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為基礎，一「層」一「層」堆疊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一個映像檔可以只有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1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層，也可以多層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820419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容器的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108012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可以視作啟動容器的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系統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image 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來觀看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31530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ea typeface="文鼎粗鋼筆行楷" pitchFamily="49" charset="-120"/>
              </a:rPr>
              <a:t>映像檔在哪裏？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全球軟體公司幾乎都有自己維護的映像檔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就像全世界的軟體公司都有自己的軟體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就有自己的映像檔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全球的開源軟體都可以在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github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上找到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那麼就有一個專門放映像檔的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hub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就是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hub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不同的容器平台有自己的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hub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，如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google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IBM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等。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也可以放在自己的公司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ea typeface="文鼎粗鋼筆行楷" pitchFamily="49" charset="-120"/>
              </a:rPr>
              <a:t>映像檔在哪裏？</a:t>
            </a:r>
            <a:r>
              <a:rPr lang="en-US" altLang="zh-TW" b="1" dirty="0" smtClean="0">
                <a:ea typeface="文鼎粗鋼筆行楷" pitchFamily="49" charset="-120"/>
              </a:rPr>
              <a:t>(</a:t>
            </a:r>
            <a:r>
              <a:rPr lang="zh-TW" altLang="en-US" b="1" dirty="0" smtClean="0">
                <a:ea typeface="文鼎粗鋼筆行楷" pitchFamily="49" charset="-120"/>
              </a:rPr>
              <a:t>續</a:t>
            </a:r>
            <a:r>
              <a:rPr lang="en-US" altLang="zh-TW" b="1" dirty="0" smtClean="0">
                <a:ea typeface="文鼎粗鋼筆行楷" pitchFamily="49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hub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就像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github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一樣，可以儲存容器映像檔，當然可以更新、推送、拉取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不同的容器廠商有自己的倉庫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映像檔都有公開的標準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OCI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，不同容器大部分均相容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遵循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OCI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的映像檔，不同廠商的容器執行時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(runtime)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都可以啟動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私有雲可以自架映像檔倉庫給內網使用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一個完整影像的名稱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95536" y="1412776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公有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Hub</a:t>
            </a:r>
          </a:p>
          <a:p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&lt;username&gt;/&lt;image name&gt;:tag</a:t>
            </a:r>
          </a:p>
          <a:p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sz="3200" b="1" dirty="0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joshhu/</a:t>
            </a:r>
            <a:r>
              <a:rPr lang="en-US" altLang="zh-TW" sz="3200" b="1" dirty="0" err="1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webserver:staging</a:t>
            </a:r>
            <a:endParaRPr lang="zh-TW" altLang="en-US" sz="3200" b="1" dirty="0">
              <a:solidFill>
                <a:srgbClr val="00B05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5536" y="4293096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私有有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Hub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或伺服器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&lt;</a:t>
            </a:r>
            <a:r>
              <a:rPr lang="en-US" altLang="zh-TW" sz="32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servername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&gt;:&lt;port#&gt;/&lt;image name&gt;:tag</a:t>
            </a:r>
          </a:p>
          <a:p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sz="3200" b="1" dirty="0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192.168.1.100:5000/</a:t>
            </a:r>
            <a:r>
              <a:rPr lang="en-US" altLang="zh-TW" sz="3200" b="1" dirty="0" err="1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myimage:latest</a:t>
            </a:r>
            <a:endParaRPr lang="zh-TW" altLang="en-US" sz="3200" b="1" dirty="0">
              <a:solidFill>
                <a:srgbClr val="00B05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本來是 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dotCloud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公司內部專案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628800"/>
            <a:ext cx="7251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什麼是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base image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95536" y="1412776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由官方所提供的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，並沒有使用者名稱，直接可以打名稱，如：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sz="3200" b="1" dirty="0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ubuntu:14.04 </a:t>
            </a:r>
            <a:r>
              <a:rPr lang="zh-TW" altLang="en-US" sz="3200" b="1" dirty="0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或 </a:t>
            </a:r>
            <a:r>
              <a:rPr lang="en-US" altLang="zh-TW" sz="3200" b="1" dirty="0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dl.dockerpool.com:5000/</a:t>
            </a:r>
            <a:r>
              <a:rPr lang="en-US" altLang="zh-TW" sz="3200" b="1" dirty="0" err="1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endParaRPr lang="en-US" altLang="zh-TW" sz="3200" b="1" dirty="0" smtClean="0">
              <a:solidFill>
                <a:srgbClr val="00B05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sz="3200" b="1" dirty="0" smtClean="0">
              <a:solidFill>
                <a:srgbClr val="00B05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268288" indent="-268288">
              <a:buFont typeface="Arial" pitchFamily="34" charset="0"/>
              <a:buChar char="•"/>
            </a:pP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目前各大</a:t>
            </a:r>
            <a:r>
              <a:rPr lang="en-US" altLang="zh-TW" sz="32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sz="32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distro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及主要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服務廠商都有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base image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可供使用。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268288" indent="-268288">
              <a:buFont typeface="Arial" pitchFamily="34" charset="0"/>
              <a:buChar char="•"/>
            </a:pP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如果只打</a:t>
            </a:r>
            <a:r>
              <a:rPr lang="en-US" altLang="zh-TW" sz="32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sz="32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distro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名稱不指定標籤，會自動下載最新穩定版本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Hub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註冊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385888"/>
            <a:ext cx="8999537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可保留自己的映像檔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(repo)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304087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(Container)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ea typeface="文鼎粗鋼筆行楷" pitchFamily="49" charset="-120"/>
              </a:rPr>
              <a:t>什麼是容器</a:t>
            </a:r>
            <a:r>
              <a:rPr lang="en-US" altLang="zh-TW" b="1" dirty="0" smtClean="0">
                <a:ea typeface="文鼎粗鋼筆行楷" pitchFamily="49" charset="-120"/>
              </a:rPr>
              <a:t>(container)</a:t>
            </a:r>
            <a:r>
              <a:rPr lang="zh-TW" altLang="en-US" b="1" dirty="0" smtClean="0">
                <a:ea typeface="文鼎粗鋼筆行楷" pitchFamily="49" charset="-120"/>
              </a:rPr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可以想成把映像檔當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開機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後的狀態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會佔用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CPU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、記憶體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可以開始提供服務，常駐在電腦中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也可只執行一次就關機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擁有自己的資源，檔案系統，網路介面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同一台主機上的不同容器預設在同一網段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NAT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也可以擁有不同的網段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也可使用公網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IP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可啟動、停止、暫停、恢復，刪除，感覺就像一個應用程式一樣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想成把映像檔當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開機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後的狀態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3000" y="3284984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Layer1</a:t>
            </a:r>
            <a:r>
              <a:rPr lang="en-US" altLang="zh-TW" dirty="0" smtClean="0">
                <a:solidFill>
                  <a:schemeClr val="tx1"/>
                </a:solidFill>
              </a:rPr>
              <a:t>(Apache)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3000" y="358140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Layer0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Ubuntu</a:t>
            </a:r>
            <a:r>
              <a:rPr lang="en-US" altLang="zh-TW" dirty="0" smtClean="0">
                <a:solidFill>
                  <a:schemeClr val="tx1"/>
                </a:solidFill>
              </a:rPr>
              <a:t> base image)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3000" y="2996952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layer2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php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00" y="270892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layer..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mysql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3000" y="2420888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 </a:t>
            </a:r>
            <a:r>
              <a:rPr lang="en-US" altLang="zh-TW" dirty="0" smtClean="0">
                <a:solidFill>
                  <a:schemeClr val="tx1"/>
                </a:solidFill>
              </a:rPr>
              <a:t>n(start LAMP)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3000" y="1988840"/>
            <a:ext cx="4536504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B050"/>
                </a:solidFill>
              </a:rPr>
              <a:t>可讀寫</a:t>
            </a:r>
            <a:r>
              <a:rPr lang="en-US" altLang="zh-TW" dirty="0" smtClean="0">
                <a:solidFill>
                  <a:srgbClr val="00B050"/>
                </a:solidFill>
              </a:rPr>
              <a:t>(/</a:t>
            </a:r>
            <a:r>
              <a:rPr lang="en-US" altLang="zh-TW" dirty="0" err="1" smtClean="0">
                <a:solidFill>
                  <a:srgbClr val="00B050"/>
                </a:solidFill>
              </a:rPr>
              <a:t>var</a:t>
            </a:r>
            <a:r>
              <a:rPr lang="en-US" altLang="zh-TW" dirty="0" smtClean="0">
                <a:solidFill>
                  <a:srgbClr val="00B050"/>
                </a:solidFill>
              </a:rPr>
              <a:t>/www/html)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3000" y="3861048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3000" y="4509120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0992" y="1772816"/>
            <a:ext cx="4896544" cy="21602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0192" y="119675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然後把這個容器「開機」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8984" y="2420888"/>
            <a:ext cx="475252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852936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映像檔當做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OS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想成把映像檔當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開機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後的狀態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3000" y="3284984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Layer1</a:t>
            </a:r>
            <a:r>
              <a:rPr lang="en-US" altLang="zh-TW" dirty="0" smtClean="0">
                <a:solidFill>
                  <a:schemeClr val="tx1"/>
                </a:solidFill>
              </a:rPr>
              <a:t>(Apache)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3000" y="358140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Layer0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Ubuntu</a:t>
            </a:r>
            <a:r>
              <a:rPr lang="en-US" altLang="zh-TW" dirty="0" smtClean="0">
                <a:solidFill>
                  <a:schemeClr val="tx1"/>
                </a:solidFill>
              </a:rPr>
              <a:t> base image)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3000" y="2996952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layer2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php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00" y="270892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layer..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mysql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3000" y="2420888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 </a:t>
            </a:r>
            <a:r>
              <a:rPr lang="en-US" altLang="zh-TW" dirty="0" smtClean="0">
                <a:solidFill>
                  <a:schemeClr val="tx1"/>
                </a:solidFill>
              </a:rPr>
              <a:t>n(start LAMP)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3000" y="1988840"/>
            <a:ext cx="4536504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B050"/>
                </a:solidFill>
              </a:rPr>
              <a:t>可讀寫</a:t>
            </a:r>
            <a:r>
              <a:rPr lang="en-US" altLang="zh-TW" dirty="0" smtClean="0">
                <a:solidFill>
                  <a:srgbClr val="00B050"/>
                </a:solidFill>
              </a:rPr>
              <a:t>(/</a:t>
            </a:r>
            <a:r>
              <a:rPr lang="en-US" altLang="zh-TW" dirty="0" err="1" smtClean="0">
                <a:solidFill>
                  <a:srgbClr val="00B050"/>
                </a:solidFill>
              </a:rPr>
              <a:t>var</a:t>
            </a:r>
            <a:r>
              <a:rPr lang="en-US" altLang="zh-TW" dirty="0" smtClean="0">
                <a:solidFill>
                  <a:srgbClr val="00B050"/>
                </a:solidFill>
              </a:rPr>
              <a:t>/www/html)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3000" y="3861048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3000" y="4509120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0992" y="1772816"/>
            <a:ext cx="4896544" cy="21602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0192" y="119675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然後把這個容器「開機」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8984" y="2420888"/>
            <a:ext cx="475252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852936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映像檔當做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OS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也可只執行一次就關機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3000" y="3284984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Layer1</a:t>
            </a:r>
            <a:r>
              <a:rPr lang="en-US" altLang="zh-TW" dirty="0" smtClean="0">
                <a:solidFill>
                  <a:schemeClr val="tx1"/>
                </a:solidFill>
              </a:rPr>
              <a:t>(Apache)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3000" y="358140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Layer0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Ubuntu</a:t>
            </a:r>
            <a:r>
              <a:rPr lang="en-US" altLang="zh-TW" dirty="0" smtClean="0">
                <a:solidFill>
                  <a:schemeClr val="tx1"/>
                </a:solidFill>
              </a:rPr>
              <a:t> base image)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3000" y="2996952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layer2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php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00" y="270892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layer..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mysql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3000" y="2420888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 </a:t>
            </a:r>
            <a:r>
              <a:rPr lang="en-US" altLang="zh-TW" dirty="0" smtClean="0">
                <a:solidFill>
                  <a:schemeClr val="tx1"/>
                </a:solidFill>
              </a:rPr>
              <a:t>n(start LAMP)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3000" y="1988840"/>
            <a:ext cx="4536504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B050"/>
                </a:solidFill>
              </a:rPr>
              <a:t>從容器</a:t>
            </a:r>
            <a:r>
              <a:rPr lang="en-US" altLang="zh-TW" b="1" dirty="0" smtClean="0">
                <a:solidFill>
                  <a:srgbClr val="00B050"/>
                </a:solidFill>
              </a:rPr>
              <a:t>copy</a:t>
            </a:r>
            <a:r>
              <a:rPr lang="zh-TW" altLang="en-US" b="1" dirty="0" smtClean="0">
                <a:solidFill>
                  <a:srgbClr val="00B050"/>
                </a:solidFill>
              </a:rPr>
              <a:t>檔案到</a:t>
            </a:r>
            <a:r>
              <a:rPr lang="en-US" altLang="zh-TW" b="1" dirty="0" smtClean="0">
                <a:solidFill>
                  <a:srgbClr val="00B050"/>
                </a:solidFill>
              </a:rPr>
              <a:t>host</a:t>
            </a:r>
            <a:r>
              <a:rPr lang="zh-TW" altLang="en-US" b="1" dirty="0" smtClean="0">
                <a:solidFill>
                  <a:srgbClr val="00B050"/>
                </a:solidFill>
              </a:rPr>
              <a:t>主機，執行一次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3000" y="3861048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3000" y="4509120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0" y="1772816"/>
            <a:ext cx="4896544" cy="21602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19675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然後把這個容器「開機」執行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8984" y="2420888"/>
            <a:ext cx="475252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852936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映像檔當做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OS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300192" y="458112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7524328" y="458112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記憶體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444208" y="2132856"/>
            <a:ext cx="576064" cy="230425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6588224" y="2060848"/>
            <a:ext cx="1512168" cy="237626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執行完就關機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4365104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Layer1</a:t>
            </a:r>
            <a:r>
              <a:rPr lang="en-US" altLang="zh-TW" dirty="0" smtClean="0">
                <a:solidFill>
                  <a:schemeClr val="tx1"/>
                </a:solidFill>
              </a:rPr>
              <a:t>(Apache)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466152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Layer0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Ubuntu</a:t>
            </a:r>
            <a:r>
              <a:rPr lang="en-US" altLang="zh-TW" dirty="0" smtClean="0">
                <a:solidFill>
                  <a:schemeClr val="tx1"/>
                </a:solidFill>
              </a:rPr>
              <a:t> base image)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4077072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layer2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php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378904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layer..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mysql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3501008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 </a:t>
            </a:r>
            <a:r>
              <a:rPr lang="en-US" altLang="zh-TW" dirty="0" smtClean="0">
                <a:solidFill>
                  <a:schemeClr val="tx1"/>
                </a:solidFill>
              </a:rPr>
              <a:t>n(start LAMP)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1640" y="4941168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1640" y="5589240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0320" y="3356992"/>
            <a:ext cx="4896544" cy="16561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7624" y="3501008"/>
            <a:ext cx="475252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852936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映像檔當做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OS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61648" cy="1143000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有自己的資源，檔案系統，網路介面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2920" y="4365104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Layer1</a:t>
            </a:r>
            <a:r>
              <a:rPr lang="en-US" altLang="zh-TW" dirty="0" smtClean="0">
                <a:solidFill>
                  <a:schemeClr val="tx1"/>
                </a:solidFill>
              </a:rPr>
              <a:t>(Apache)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2920" y="466152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Layer0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Ubuntu</a:t>
            </a:r>
            <a:r>
              <a:rPr lang="en-US" altLang="zh-TW" dirty="0" smtClean="0">
                <a:solidFill>
                  <a:schemeClr val="tx1"/>
                </a:solidFill>
              </a:rPr>
              <a:t> base image)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2920" y="4077072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layer2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php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2920" y="378904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layer..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mysql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2920" y="3501008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 </a:t>
            </a:r>
            <a:r>
              <a:rPr lang="en-US" altLang="zh-TW" dirty="0" smtClean="0">
                <a:solidFill>
                  <a:schemeClr val="tx1"/>
                </a:solidFill>
              </a:rPr>
              <a:t>n(start LAMP)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22920" y="3068960"/>
            <a:ext cx="4536504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B050"/>
                </a:solidFill>
              </a:rPr>
              <a:t>可讀寫</a:t>
            </a:r>
            <a:r>
              <a:rPr lang="en-US" altLang="zh-TW" dirty="0" smtClean="0">
                <a:solidFill>
                  <a:srgbClr val="00B050"/>
                </a:solidFill>
              </a:rPr>
              <a:t>(/</a:t>
            </a:r>
            <a:r>
              <a:rPr lang="en-US" altLang="zh-TW" dirty="0" err="1" smtClean="0">
                <a:solidFill>
                  <a:srgbClr val="00B050"/>
                </a:solidFill>
              </a:rPr>
              <a:t>var</a:t>
            </a:r>
            <a:r>
              <a:rPr lang="en-US" altLang="zh-TW" dirty="0" smtClean="0">
                <a:solidFill>
                  <a:srgbClr val="00B050"/>
                </a:solidFill>
              </a:rPr>
              <a:t>/www/html)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2920" y="4941168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2920" y="5589240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1600" y="2852936"/>
            <a:ext cx="4896544" cy="21602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8904" y="3501008"/>
            <a:ext cx="475252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115616" y="566124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411760" y="566124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記憶體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1560" y="2204864"/>
            <a:ext cx="7632848" cy="41044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876256" y="566124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實體</a:t>
            </a:r>
            <a:r>
              <a:rPr lang="en-US" altLang="zh-TW" dirty="0" err="1" smtClean="0"/>
              <a:t>nic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661959" y="40968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</a:rPr>
              <a:t>實體</a:t>
            </a:r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5940152" y="436510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虛擬</a:t>
            </a:r>
            <a:r>
              <a:rPr lang="en-US" altLang="zh-TW" dirty="0" err="1" smtClean="0"/>
              <a:t>nic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7020272" y="4941168"/>
            <a:ext cx="216024" cy="72008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796136" y="371703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紅色部分為檔案系統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後來直接改名為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Inc.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150" y="1343025"/>
            <a:ext cx="7251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61648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同一主機上容器使用同一網段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192688" cy="515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圓角矩形 22"/>
          <p:cNvSpPr/>
          <p:nvPr/>
        </p:nvSpPr>
        <p:spPr>
          <a:xfrm>
            <a:off x="5868144" y="587727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實體</a:t>
            </a:r>
            <a:r>
              <a:rPr lang="en-US" altLang="zh-TW" dirty="0" err="1" smtClean="0"/>
              <a:t>nic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1475656" y="4437112"/>
            <a:ext cx="59766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同一網段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292080" y="5013176"/>
            <a:ext cx="936104" cy="86409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61648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同一主機上容器使用不同網段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192688" cy="515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圓角矩形 22"/>
          <p:cNvSpPr/>
          <p:nvPr/>
        </p:nvSpPr>
        <p:spPr>
          <a:xfrm>
            <a:off x="5868144" y="587727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實體</a:t>
            </a:r>
            <a:r>
              <a:rPr lang="en-US" altLang="zh-TW" dirty="0" err="1" smtClean="0"/>
              <a:t>nic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5436096" y="4437112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同一網段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228184" y="5013176"/>
            <a:ext cx="0" cy="86409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475656" y="4437112"/>
            <a:ext cx="3888432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另一網段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547664" y="5877272"/>
            <a:ext cx="1080120" cy="5040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實體</a:t>
            </a:r>
            <a:r>
              <a:rPr lang="en-US" altLang="zh-TW" dirty="0" err="1" smtClean="0"/>
              <a:t>nic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979712" y="4941168"/>
            <a:ext cx="0" cy="86409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61648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直接使用公網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IP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192688" cy="515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圓角矩形 22"/>
          <p:cNvSpPr/>
          <p:nvPr/>
        </p:nvSpPr>
        <p:spPr>
          <a:xfrm>
            <a:off x="6516216" y="5877272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實體</a:t>
            </a:r>
            <a:r>
              <a:rPr lang="en-US" altLang="zh-TW" dirty="0" err="1" smtClean="0"/>
              <a:t>nic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516216" y="4437112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直通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7020272" y="5013176"/>
            <a:ext cx="0" cy="93610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啟動狀態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3000" y="3284984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Layer1</a:t>
            </a:r>
            <a:r>
              <a:rPr lang="en-US" altLang="zh-TW" dirty="0" smtClean="0">
                <a:solidFill>
                  <a:schemeClr val="tx1"/>
                </a:solidFill>
              </a:rPr>
              <a:t>(Apache)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3000" y="358140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Layer0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Ubuntu</a:t>
            </a:r>
            <a:r>
              <a:rPr lang="en-US" altLang="zh-TW" dirty="0" smtClean="0">
                <a:solidFill>
                  <a:schemeClr val="tx1"/>
                </a:solidFill>
              </a:rPr>
              <a:t> base image)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3000" y="2996952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layer2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php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00" y="270892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layer..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mysql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3000" y="2420888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 </a:t>
            </a:r>
            <a:r>
              <a:rPr lang="en-US" altLang="zh-TW" dirty="0" smtClean="0">
                <a:solidFill>
                  <a:schemeClr val="tx1"/>
                </a:solidFill>
              </a:rPr>
              <a:t>n(start LAMP)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3000" y="1988840"/>
            <a:ext cx="4536504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B050"/>
                </a:solidFill>
              </a:rPr>
              <a:t>從容器</a:t>
            </a:r>
            <a:r>
              <a:rPr lang="en-US" altLang="zh-TW" b="1" dirty="0" smtClean="0">
                <a:solidFill>
                  <a:srgbClr val="00B050"/>
                </a:solidFill>
              </a:rPr>
              <a:t>copy</a:t>
            </a:r>
            <a:r>
              <a:rPr lang="zh-TW" altLang="en-US" b="1" dirty="0" smtClean="0">
                <a:solidFill>
                  <a:srgbClr val="00B050"/>
                </a:solidFill>
              </a:rPr>
              <a:t>檔案到</a:t>
            </a:r>
            <a:r>
              <a:rPr lang="en-US" altLang="zh-TW" b="1" dirty="0" smtClean="0">
                <a:solidFill>
                  <a:srgbClr val="00B050"/>
                </a:solidFill>
              </a:rPr>
              <a:t>host</a:t>
            </a:r>
            <a:r>
              <a:rPr lang="zh-TW" altLang="en-US" b="1" dirty="0" smtClean="0">
                <a:solidFill>
                  <a:srgbClr val="00B050"/>
                </a:solidFill>
              </a:rPr>
              <a:t>主機，執行一次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3000" y="3861048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3000" y="4509120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0" y="1772816"/>
            <a:ext cx="4896544" cy="21602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19675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然後把這個容器「開機」執行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8984" y="2420888"/>
            <a:ext cx="475252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852936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映像檔當做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OS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300192" y="458112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7524328" y="458112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記憶體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444208" y="2132856"/>
            <a:ext cx="576064" cy="230425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6588224" y="2060848"/>
            <a:ext cx="1512168" cy="237626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停止狀態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3000" y="3284984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Layer1</a:t>
            </a:r>
            <a:r>
              <a:rPr lang="en-US" altLang="zh-TW" dirty="0" smtClean="0">
                <a:solidFill>
                  <a:schemeClr val="tx1"/>
                </a:solidFill>
              </a:rPr>
              <a:t>(Apache)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3000" y="358140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Layer0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Ubuntu</a:t>
            </a:r>
            <a:r>
              <a:rPr lang="en-US" altLang="zh-TW" dirty="0" smtClean="0">
                <a:solidFill>
                  <a:schemeClr val="tx1"/>
                </a:solidFill>
              </a:rPr>
              <a:t> base image)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3000" y="2996952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layer2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php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00" y="270892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layer..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mysql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3000" y="2420888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 </a:t>
            </a:r>
            <a:r>
              <a:rPr lang="en-US" altLang="zh-TW" dirty="0" smtClean="0">
                <a:solidFill>
                  <a:schemeClr val="tx1"/>
                </a:solidFill>
              </a:rPr>
              <a:t>n(start LAMP)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3000" y="1988840"/>
            <a:ext cx="4536504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strike="sngStrike" dirty="0" smtClean="0">
                <a:solidFill>
                  <a:srgbClr val="00B050"/>
                </a:solidFill>
              </a:rPr>
              <a:t>從容器</a:t>
            </a:r>
            <a:r>
              <a:rPr lang="en-US" altLang="zh-TW" b="1" strike="sngStrike" dirty="0" smtClean="0">
                <a:solidFill>
                  <a:srgbClr val="00B050"/>
                </a:solidFill>
              </a:rPr>
              <a:t>copy</a:t>
            </a:r>
            <a:r>
              <a:rPr lang="zh-TW" altLang="en-US" b="1" strike="sngStrike" dirty="0" smtClean="0">
                <a:solidFill>
                  <a:srgbClr val="00B050"/>
                </a:solidFill>
              </a:rPr>
              <a:t>檔案到</a:t>
            </a:r>
            <a:r>
              <a:rPr lang="en-US" altLang="zh-TW" b="1" strike="sngStrike" dirty="0" smtClean="0">
                <a:solidFill>
                  <a:srgbClr val="00B050"/>
                </a:solidFill>
              </a:rPr>
              <a:t>host</a:t>
            </a:r>
            <a:r>
              <a:rPr lang="zh-TW" altLang="en-US" b="1" strike="sngStrike" dirty="0" smtClean="0">
                <a:solidFill>
                  <a:srgbClr val="00B050"/>
                </a:solidFill>
              </a:rPr>
              <a:t>主機，執行一次</a:t>
            </a:r>
            <a:endParaRPr lang="zh-TW" altLang="en-US" b="1" strike="sngStrike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3000" y="3861048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3000" y="4509120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0" y="1772816"/>
            <a:ext cx="4896544" cy="21602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19675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然後把這個容器「開機」執行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8984" y="2420888"/>
            <a:ext cx="475252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852936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映像檔當做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OS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300192" y="458112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trike="sngStrike" dirty="0" smtClean="0"/>
              <a:t>CPU</a:t>
            </a:r>
            <a:endParaRPr lang="zh-TW" altLang="en-US" strike="sngStrike" dirty="0"/>
          </a:p>
        </p:txBody>
      </p:sp>
      <p:sp>
        <p:nvSpPr>
          <p:cNvPr id="18" name="圓角矩形 17"/>
          <p:cNvSpPr/>
          <p:nvPr/>
        </p:nvSpPr>
        <p:spPr>
          <a:xfrm>
            <a:off x="7524328" y="458112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trike="sngStrike" dirty="0" smtClean="0"/>
              <a:t>記憶體</a:t>
            </a:r>
            <a:endParaRPr lang="zh-TW" alt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2019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年被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OpenStack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的母公司收購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11182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最重要的元件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先準備硬體及安裝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123728" y="2060848"/>
            <a:ext cx="158417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系統執行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daemon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使用者利用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client(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</TotalTime>
  <Words>1012</Words>
  <Application>Microsoft Office PowerPoint</Application>
  <PresentationFormat>如螢幕大小 (4:3)</PresentationFormat>
  <Paragraphs>183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 什麼是Docker</vt:lpstr>
      <vt:lpstr>Docker是什麼？</vt:lpstr>
      <vt:lpstr>本來是 dotCloud 公司內部專案</vt:lpstr>
      <vt:lpstr>後來直接改名為Docker Inc.</vt:lpstr>
      <vt:lpstr>2019年被OpenStack的母公司收購</vt:lpstr>
      <vt:lpstr>Docker最重要的元件</vt:lpstr>
      <vt:lpstr>先準備硬體及安裝OS</vt:lpstr>
      <vt:lpstr>系統執行docker daemon</vt:lpstr>
      <vt:lpstr>使用者利用docker client(指令)</vt:lpstr>
      <vt:lpstr>Daemon呼叫LKM功能</vt:lpstr>
      <vt:lpstr>Docker client可在任何地方</vt:lpstr>
      <vt:lpstr>Docker建立Namespace</vt:lpstr>
      <vt:lpstr>Cgroup分配資源及根目錄</vt:lpstr>
      <vt:lpstr>需要自己重新安裝及建立系統嗎？</vt:lpstr>
      <vt:lpstr>客戶端要求Container使用一個 已存在的repository(映像檔)</vt:lpstr>
      <vt:lpstr>Docker去Registry下載</vt:lpstr>
      <vt:lpstr>然後下載並放入該Container中</vt:lpstr>
      <vt:lpstr>Docker四大元件之一  ：daemon</vt:lpstr>
      <vt:lpstr>Docker四大元件之二  ：client</vt:lpstr>
      <vt:lpstr>Docker四大元件之三 ： 啟動所有核心功能的函數庫</vt:lpstr>
      <vt:lpstr>Docker四大元件之四 ： 存放所有模板的雲端容器庫</vt:lpstr>
      <vt:lpstr>Docker基本名詞介紹</vt:lpstr>
      <vt:lpstr>映像檔(image)</vt:lpstr>
      <vt:lpstr>容器的Image</vt:lpstr>
      <vt:lpstr>投影片 25</vt:lpstr>
      <vt:lpstr>容器的Image</vt:lpstr>
      <vt:lpstr>映像檔在哪裏？</vt:lpstr>
      <vt:lpstr>映像檔在哪裏？(續)</vt:lpstr>
      <vt:lpstr>一個完整影像的名稱</vt:lpstr>
      <vt:lpstr>什麼是base image</vt:lpstr>
      <vt:lpstr>在Docker Hub註冊</vt:lpstr>
      <vt:lpstr>可保留自己的映像檔(repo)</vt:lpstr>
      <vt:lpstr>容器(Container)</vt:lpstr>
      <vt:lpstr>什麼是容器(container)？</vt:lpstr>
      <vt:lpstr>想成把映像檔當OS，開機後的狀態</vt:lpstr>
      <vt:lpstr>想成把映像檔當OS，開機後的狀態</vt:lpstr>
      <vt:lpstr>也可只執行一次就關機</vt:lpstr>
      <vt:lpstr>執行完就關機</vt:lpstr>
      <vt:lpstr>有自己的資源，檔案系統，網路介面</vt:lpstr>
      <vt:lpstr>同一主機上容器使用同一網段</vt:lpstr>
      <vt:lpstr>同一主機上容器使用不同網段</vt:lpstr>
      <vt:lpstr>直接使用公網IP</vt:lpstr>
      <vt:lpstr>啟動狀態</vt:lpstr>
      <vt:lpstr>停止狀態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Introduction</dc:title>
  <dc:creator>Josh</dc:creator>
  <cp:lastModifiedBy>joshhu</cp:lastModifiedBy>
  <cp:revision>366</cp:revision>
  <dcterms:created xsi:type="dcterms:W3CDTF">2015-01-12T13:09:48Z</dcterms:created>
  <dcterms:modified xsi:type="dcterms:W3CDTF">2021-10-28T13:47:14Z</dcterms:modified>
</cp:coreProperties>
</file>