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832" r:id="rId2"/>
    <p:sldId id="806" r:id="rId3"/>
    <p:sldId id="807" r:id="rId4"/>
    <p:sldId id="808" r:id="rId5"/>
    <p:sldId id="809" r:id="rId6"/>
    <p:sldId id="811" r:id="rId7"/>
    <p:sldId id="810" r:id="rId8"/>
    <p:sldId id="812" r:id="rId9"/>
    <p:sldId id="813" r:id="rId10"/>
    <p:sldId id="814" r:id="rId11"/>
    <p:sldId id="815" r:id="rId12"/>
    <p:sldId id="816" r:id="rId13"/>
    <p:sldId id="817" r:id="rId14"/>
    <p:sldId id="818" r:id="rId15"/>
    <p:sldId id="819" r:id="rId16"/>
    <p:sldId id="820" r:id="rId17"/>
    <p:sldId id="821" r:id="rId18"/>
    <p:sldId id="822" r:id="rId19"/>
    <p:sldId id="823" r:id="rId20"/>
    <p:sldId id="824" r:id="rId21"/>
    <p:sldId id="825" r:id="rId22"/>
    <p:sldId id="826" r:id="rId23"/>
    <p:sldId id="827" r:id="rId24"/>
    <p:sldId id="829" r:id="rId25"/>
    <p:sldId id="830" r:id="rId26"/>
    <p:sldId id="828" r:id="rId27"/>
    <p:sldId id="831" r:id="rId28"/>
  </p:sldIdLst>
  <p:sldSz cx="9144000" cy="6858000" type="screen4x3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33"/>
    <a:srgbClr val="C3BE05"/>
    <a:srgbClr val="FF99FF"/>
    <a:srgbClr val="008000"/>
    <a:srgbClr val="CC00FF"/>
    <a:srgbClr val="FF3300"/>
    <a:srgbClr val="726E89"/>
    <a:srgbClr val="A00028"/>
    <a:srgbClr val="2A2A2E"/>
    <a:srgbClr val="00005A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佈景主題樣式 1 - 輔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30" autoAdjust="0"/>
    <p:restoredTop sz="87500" autoAdjust="0"/>
  </p:normalViewPr>
  <p:slideViewPr>
    <p:cSldViewPr>
      <p:cViewPr varScale="1">
        <p:scale>
          <a:sx n="67" d="100"/>
          <a:sy n="67" d="100"/>
        </p:scale>
        <p:origin x="-1465" y="-6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2568"/>
    </p:cViewPr>
  </p:sorterViewPr>
  <p:notesViewPr>
    <p:cSldViewPr>
      <p:cViewPr varScale="1">
        <p:scale>
          <a:sx n="62" d="100"/>
          <a:sy n="62" d="100"/>
        </p:scale>
        <p:origin x="-2410" y="-74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68F88C59-319B-4332-9A1D-2A62CFCB00D8}" type="datetimeFigureOut">
              <a:rPr lang="en-US" smtClean="0"/>
              <a:pPr/>
              <a:t>3/21/2021</a:t>
            </a:fld>
            <a:endParaRPr lang="en-US" dirty="0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 dirty="0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B16A41B8-7DC3-4DB6-84E4-E105629EAA3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3451232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968B300D-05F0-4B43-940D-46DED5A791AD}" type="datetimeFigureOut">
              <a:rPr lang="en-US" smtClean="0"/>
              <a:pPr/>
              <a:t>3/21/2021</a:t>
            </a:fld>
            <a:endParaRPr lang="en-US" dirty="0"/>
          </a:p>
        </p:txBody>
      </p:sp>
      <p:sp>
        <p:nvSpPr>
          <p:cNvPr id="4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 dirty="0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 dirty="0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9B26CD33-4337-4529-948A-94F6960B237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623787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bum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Grp="1"/>
          </p:cNvSpPr>
          <p:nvPr>
            <p:ph type="title" hasCustomPrompt="1"/>
          </p:nvPr>
        </p:nvSpPr>
        <p:spPr>
          <a:xfrm>
            <a:off x="228601" y="3962400"/>
            <a:ext cx="8298485" cy="1066800"/>
          </a:xfrm>
        </p:spPr>
        <p:txBody>
          <a:bodyPr bIns="0"/>
          <a:lstStyle>
            <a:lvl1pPr algn="r" eaLnBrk="1" latinLnBrk="0" hangingPunct="1">
              <a:defRPr kumimoji="0" lang="en-US" dirty="0"/>
            </a:lvl1pPr>
            <a:extLst/>
          </a:lstStyle>
          <a:p>
            <a:r>
              <a:rPr kumimoji="0" lang="en-US" dirty="0"/>
              <a:t>Click to add photo album title</a:t>
            </a:r>
          </a:p>
        </p:txBody>
      </p:sp>
      <p:sp>
        <p:nvSpPr>
          <p:cNvPr id="30" name="Rectangle 7"/>
          <p:cNvSpPr>
            <a:spLocks/>
          </p:cNvSpPr>
          <p:nvPr/>
        </p:nvSpPr>
        <p:spPr>
          <a:xfrm>
            <a:off x="453736" y="5181600"/>
            <a:ext cx="8229600" cy="11430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/>
            </a:pPr>
            <a:endParaRPr kumimoji="0" lang="en-US" sz="3200" b="0" i="1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Rectangle 7"/>
          <p:cNvSpPr>
            <a:spLocks noGrp="1"/>
          </p:cNvSpPr>
          <p:nvPr>
            <p:ph type="body" sz="quarter" idx="10" hasCustomPrompt="1"/>
          </p:nvPr>
        </p:nvSpPr>
        <p:spPr>
          <a:xfrm>
            <a:off x="2133600" y="5133975"/>
            <a:ext cx="6386946" cy="1219200"/>
          </a:xfrm>
        </p:spPr>
        <p:txBody>
          <a:bodyPr vert="horz" tIns="0" anchor="t" anchorCtr="0">
            <a:noAutofit/>
          </a:bodyPr>
          <a:lstStyle>
            <a:lvl1pPr marL="0" marR="0" indent="0" algn="r" rtl="0" eaLnBrk="1" latinLnBrk="0" hangingPunct="1">
              <a:spcBef>
                <a:spcPct val="20000"/>
              </a:spcBef>
              <a:buFontTx/>
              <a:buNone/>
              <a:defRPr kumimoji="0" sz="1800" b="0" i="0" cap="none" spc="0" baseline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zh-TW" altLang="en-US" sz="2400" b="0" i="0" dirty="0">
                <a:solidFill>
                  <a:srgbClr val="000000"/>
                </a:solidFill>
                <a:latin typeface="新細明體"/>
                <a:ea typeface="+mn-ea"/>
                <a:cs typeface="新細明體"/>
              </a:rPr>
              <a:t>按一下以新增日期及其他詳細資料</a:t>
            </a:r>
            <a:endParaRPr kumimoji="0" lang="en-US" dirty="0"/>
          </a:p>
        </p:txBody>
      </p:sp>
      <p:sp>
        <p:nvSpPr>
          <p:cNvPr id="27" name="Rectangle 6"/>
          <p:cNvSpPr>
            <a:spLocks noGrp="1"/>
          </p:cNvSpPr>
          <p:nvPr>
            <p:ph type="pic" sz="quarter" idx="11"/>
          </p:nvPr>
        </p:nvSpPr>
        <p:spPr>
          <a:xfrm>
            <a:off x="6096000" y="1600200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5"/>
          <p:cNvSpPr/>
          <p:nvPr userDrawn="1"/>
        </p:nvSpPr>
        <p:spPr>
          <a:xfrm>
            <a:off x="176844" y="186904"/>
            <a:ext cx="8763000" cy="6213896"/>
          </a:xfrm>
          <a:prstGeom prst="rect">
            <a:avLst/>
          </a:prstGeom>
          <a:noFill/>
          <a:ln w="9525" cap="rnd" cmpd="sng" algn="ctr">
            <a:solidFill>
              <a:schemeClr val="bg1">
                <a:tint val="85000"/>
              </a:schemeClr>
            </a:solidFill>
            <a:prstDash val="dash"/>
          </a:ln>
          <a:effectLst>
            <a:outerShdw blurRad="25400" dist="12700" dir="5400000" algn="tl" rotWithShape="0">
              <a:schemeClr val="bg1">
                <a:alpha val="60000"/>
              </a:scheme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3/21/2021</a:t>
            </a:fld>
            <a:endParaRPr kumimoji="0"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3" name="Rectangle 12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4663440" y="3403823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5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57200" y="3403823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6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4663440" y="228600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7" name="Rectangle 11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28600"/>
            <a:ext cx="4023360" cy="3017520"/>
          </a:xfrm>
        </p:spPr>
        <p:txBody>
          <a:bodyPr anchor="b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3/21/2021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Mi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5067300" y="3436620"/>
            <a:ext cx="3649900" cy="2889504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9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26720" y="384048"/>
            <a:ext cx="4457700" cy="5943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0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5067300" y="389332"/>
            <a:ext cx="3657600" cy="2887269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5" name="Rectangle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3/21/2021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7"/>
          <p:cNvSpPr>
            <a:spLocks noGrp="1"/>
          </p:cNvSpPr>
          <p:nvPr>
            <p:ph type="pic" sz="quarter" idx="14"/>
          </p:nvPr>
        </p:nvSpPr>
        <p:spPr>
          <a:xfrm>
            <a:off x="2229297" y="228600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" name="Rectangle 7"/>
          <p:cNvSpPr>
            <a:spLocks noGrp="1"/>
          </p:cNvSpPr>
          <p:nvPr>
            <p:ph type="pic" sz="quarter" idx="26"/>
          </p:nvPr>
        </p:nvSpPr>
        <p:spPr>
          <a:xfrm>
            <a:off x="2229297" y="3365392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0" name="Rectangle 7"/>
          <p:cNvSpPr>
            <a:spLocks noGrp="1" noChangeAspect="1"/>
          </p:cNvSpPr>
          <p:nvPr>
            <p:ph type="pic" sz="quarter" idx="25"/>
          </p:nvPr>
        </p:nvSpPr>
        <p:spPr>
          <a:xfrm>
            <a:off x="4672217" y="228600"/>
            <a:ext cx="2286000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7" name="Rectangle 7"/>
          <p:cNvSpPr>
            <a:spLocks noGrp="1"/>
          </p:cNvSpPr>
          <p:nvPr>
            <p:ph type="pic" sz="quarter" idx="27"/>
          </p:nvPr>
        </p:nvSpPr>
        <p:spPr>
          <a:xfrm>
            <a:off x="4667697" y="3365392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400497" y="1295400"/>
            <a:ext cx="1676400" cy="1905000"/>
          </a:xfrm>
        </p:spPr>
        <p:txBody>
          <a:bodyPr anchor="b" anchorCtr="0">
            <a:noAutofit/>
          </a:bodyPr>
          <a:lstStyle>
            <a:lvl1pPr marL="0" marR="0" indent="0" algn="r" rtl="0" eaLnBrk="1" latinLnBrk="0" hangingPunct="1">
              <a:spcBef>
                <a:spcPct val="20000"/>
              </a:spcBef>
              <a:buFontTx/>
              <a:buNone/>
              <a:defRPr kumimoji="0" sz="16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4" name="Rectangle 7"/>
          <p:cNvSpPr>
            <a:spLocks noGrp="1"/>
          </p:cNvSpPr>
          <p:nvPr>
            <p:ph type="body" sz="quarter" idx="29" hasCustomPrompt="1"/>
          </p:nvPr>
        </p:nvSpPr>
        <p:spPr>
          <a:xfrm>
            <a:off x="7086600" y="1295400"/>
            <a:ext cx="1676400" cy="1905000"/>
          </a:xfrm>
        </p:spPr>
        <p:txBody>
          <a:bodyPr anchor="b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4" name="Rectangle 7"/>
          <p:cNvSpPr>
            <a:spLocks noGrp="1"/>
          </p:cNvSpPr>
          <p:nvPr>
            <p:ph type="body" sz="quarter" idx="28" hasCustomPrompt="1"/>
          </p:nvPr>
        </p:nvSpPr>
        <p:spPr>
          <a:xfrm>
            <a:off x="400497" y="3352800"/>
            <a:ext cx="1676400" cy="1905000"/>
          </a:xfrm>
        </p:spPr>
        <p:txBody>
          <a:bodyPr anchor="t" anchorCtr="0"/>
          <a:lstStyle>
            <a:lvl1pPr marL="0" marR="0" indent="0" algn="r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3" name="Rectangle 7"/>
          <p:cNvSpPr>
            <a:spLocks noGrp="1"/>
          </p:cNvSpPr>
          <p:nvPr>
            <p:ph type="body" sz="quarter" idx="30" hasCustomPrompt="1"/>
          </p:nvPr>
        </p:nvSpPr>
        <p:spPr>
          <a:xfrm>
            <a:off x="7086600" y="3352800"/>
            <a:ext cx="1676400" cy="1905000"/>
          </a:xfrm>
        </p:spPr>
        <p:txBody>
          <a:bodyPr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1" name="Rectangle 10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3/21/2021</a:t>
            </a:fld>
            <a:endParaRPr kumimoji="0"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5" name="Rectangle 14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 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Grp="1"/>
          </p:cNvSpPr>
          <p:nvPr>
            <p:ph type="pic" sz="quarter" idx="14"/>
          </p:nvPr>
        </p:nvSpPr>
        <p:spPr>
          <a:xfrm>
            <a:off x="926821" y="533400"/>
            <a:ext cx="3653297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926821" y="61722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9" name="Rectangle 7"/>
          <p:cNvSpPr>
            <a:spLocks noGrp="1"/>
          </p:cNvSpPr>
          <p:nvPr>
            <p:ph type="pic" sz="quarter" idx="17"/>
          </p:nvPr>
        </p:nvSpPr>
        <p:spPr>
          <a:xfrm>
            <a:off x="4660621" y="5334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7"/>
          <p:cNvSpPr>
            <a:spLocks noGrp="1"/>
          </p:cNvSpPr>
          <p:nvPr>
            <p:ph type="pic" sz="quarter" idx="18"/>
          </p:nvPr>
        </p:nvSpPr>
        <p:spPr>
          <a:xfrm>
            <a:off x="926821" y="33528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4" name="Rectangle 7"/>
          <p:cNvSpPr>
            <a:spLocks noGrp="1"/>
          </p:cNvSpPr>
          <p:nvPr>
            <p:ph type="pic" sz="quarter" idx="19"/>
          </p:nvPr>
        </p:nvSpPr>
        <p:spPr>
          <a:xfrm>
            <a:off x="4660621" y="33528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Rectangle 7"/>
          <p:cNvSpPr>
            <a:spLocks noGrp="1"/>
          </p:cNvSpPr>
          <p:nvPr>
            <p:ph type="body" sz="quarter" idx="22" hasCustomPrompt="1"/>
          </p:nvPr>
        </p:nvSpPr>
        <p:spPr>
          <a:xfrm>
            <a:off x="926821" y="1524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8" name="Rectangle 7"/>
          <p:cNvSpPr>
            <a:spLocks noGrp="1"/>
          </p:cNvSpPr>
          <p:nvPr>
            <p:ph type="body" sz="quarter" idx="23" hasCustomPrompt="1"/>
          </p:nvPr>
        </p:nvSpPr>
        <p:spPr>
          <a:xfrm>
            <a:off x="4660621" y="61722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6" name="Rectangle 7"/>
          <p:cNvSpPr>
            <a:spLocks noGrp="1"/>
          </p:cNvSpPr>
          <p:nvPr>
            <p:ph type="body" sz="quarter" idx="24" hasCustomPrompt="1"/>
          </p:nvPr>
        </p:nvSpPr>
        <p:spPr>
          <a:xfrm>
            <a:off x="4660621" y="1524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0" name="Rectangle 9"/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3/21/2021</a:t>
            </a:fld>
            <a:endParaRPr kumimoji="0"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 Portrait with Larg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7"/>
          <p:cNvSpPr>
            <a:spLocks noGrp="1"/>
          </p:cNvSpPr>
          <p:nvPr>
            <p:ph type="pic" sz="quarter" idx="14"/>
          </p:nvPr>
        </p:nvSpPr>
        <p:spPr>
          <a:xfrm>
            <a:off x="152400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0" name="Rectangle 7"/>
          <p:cNvSpPr>
            <a:spLocks noGrp="1"/>
          </p:cNvSpPr>
          <p:nvPr>
            <p:ph type="pic" sz="quarter" idx="31"/>
          </p:nvPr>
        </p:nvSpPr>
        <p:spPr>
          <a:xfrm>
            <a:off x="4546600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7"/>
          <p:cNvSpPr>
            <a:spLocks noGrp="1"/>
          </p:cNvSpPr>
          <p:nvPr>
            <p:ph type="pic" sz="quarter" idx="30"/>
          </p:nvPr>
        </p:nvSpPr>
        <p:spPr>
          <a:xfrm>
            <a:off x="2349060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9" name="Rectangle 7"/>
          <p:cNvSpPr>
            <a:spLocks noGrp="1"/>
          </p:cNvSpPr>
          <p:nvPr>
            <p:ph type="pic" sz="quarter" idx="32"/>
          </p:nvPr>
        </p:nvSpPr>
        <p:spPr>
          <a:xfrm>
            <a:off x="6740166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4" name="Rectangle 7"/>
          <p:cNvSpPr>
            <a:spLocks noGrp="1"/>
          </p:cNvSpPr>
          <p:nvPr>
            <p:ph type="body" sz="quarter" idx="29" hasCustomPrompt="1"/>
          </p:nvPr>
        </p:nvSpPr>
        <p:spPr>
          <a:xfrm>
            <a:off x="152400" y="4495800"/>
            <a:ext cx="8763000" cy="1905000"/>
          </a:xfrm>
        </p:spPr>
        <p:txBody>
          <a:bodyPr anchor="t" anchorCtr="0"/>
          <a:lstStyle>
            <a:lvl1pPr marL="0" marR="0" indent="0" algn="l" eaLnBrk="1" latinLnBrk="0" hangingPunct="1">
              <a:buFontTx/>
              <a:buNone/>
              <a:defRPr kumimoji="0" sz="24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8" name="Rectangle 7"/>
          <p:cNvSpPr>
            <a:spLocks noGrp="1"/>
          </p:cNvSpPr>
          <p:nvPr>
            <p:ph type="dt" sz="half" idx="33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3/21/2021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: 1 Portrait with  3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7"/>
          <p:cNvSpPr>
            <a:spLocks noGrp="1"/>
          </p:cNvSpPr>
          <p:nvPr>
            <p:ph type="pic" sz="quarter" idx="14"/>
          </p:nvPr>
        </p:nvSpPr>
        <p:spPr>
          <a:xfrm>
            <a:off x="685800" y="257665"/>
            <a:ext cx="4617720" cy="6172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Rectangle 7"/>
          <p:cNvSpPr>
            <a:spLocks noGrp="1" noChangeAspect="1"/>
          </p:cNvSpPr>
          <p:nvPr>
            <p:ph type="pic" sz="quarter" idx="18"/>
          </p:nvPr>
        </p:nvSpPr>
        <p:spPr>
          <a:xfrm>
            <a:off x="5788848" y="257665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7"/>
          <p:cNvSpPr>
            <a:spLocks noGrp="1" noChangeAspect="1"/>
          </p:cNvSpPr>
          <p:nvPr>
            <p:ph type="pic" sz="quarter" idx="22"/>
          </p:nvPr>
        </p:nvSpPr>
        <p:spPr>
          <a:xfrm>
            <a:off x="5788848" y="2432657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4" name="Rectangle 7"/>
          <p:cNvSpPr>
            <a:spLocks noGrp="1" noChangeAspect="1"/>
          </p:cNvSpPr>
          <p:nvPr>
            <p:ph type="pic" sz="quarter" idx="23"/>
          </p:nvPr>
        </p:nvSpPr>
        <p:spPr>
          <a:xfrm>
            <a:off x="5788848" y="4607649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3/21/2021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5-up: 3 Landscape with 2 Portra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/>
          </p:cNvSpPr>
          <p:nvPr>
            <p:ph type="pic" sz="quarter" idx="14"/>
          </p:nvPr>
        </p:nvSpPr>
        <p:spPr>
          <a:xfrm>
            <a:off x="609600" y="3429000"/>
            <a:ext cx="207015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7" name="Rectangle 7"/>
          <p:cNvSpPr>
            <a:spLocks noGrp="1"/>
          </p:cNvSpPr>
          <p:nvPr>
            <p:ph type="pic" sz="quarter" idx="17"/>
          </p:nvPr>
        </p:nvSpPr>
        <p:spPr>
          <a:xfrm>
            <a:off x="3033848" y="228600"/>
            <a:ext cx="5562600" cy="4171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1" name="Rectangle 7"/>
          <p:cNvSpPr>
            <a:spLocks noGrp="1"/>
          </p:cNvSpPr>
          <p:nvPr>
            <p:ph type="pic" sz="quarter" idx="26"/>
          </p:nvPr>
        </p:nvSpPr>
        <p:spPr>
          <a:xfrm>
            <a:off x="609600" y="228600"/>
            <a:ext cx="207015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6" name="Rectangle 7"/>
          <p:cNvSpPr>
            <a:spLocks noGrp="1" noChangeAspect="1"/>
          </p:cNvSpPr>
          <p:nvPr>
            <p:ph type="pic" sz="quarter" idx="27"/>
          </p:nvPr>
        </p:nvSpPr>
        <p:spPr>
          <a:xfrm>
            <a:off x="5943600" y="4495800"/>
            <a:ext cx="2666999" cy="1874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3" name="Rectangle 7"/>
          <p:cNvSpPr>
            <a:spLocks noGrp="1" noChangeAspect="1"/>
          </p:cNvSpPr>
          <p:nvPr>
            <p:ph type="pic" sz="quarter" idx="28"/>
          </p:nvPr>
        </p:nvSpPr>
        <p:spPr>
          <a:xfrm>
            <a:off x="3033848" y="4495800"/>
            <a:ext cx="2757352" cy="1874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dt" sz="half" idx="29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3/21/2021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5-Up: 3 Portrait with 2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7"/>
          <p:cNvSpPr>
            <a:spLocks noGrp="1"/>
          </p:cNvSpPr>
          <p:nvPr>
            <p:ph type="pic" sz="quarter" idx="26"/>
          </p:nvPr>
        </p:nvSpPr>
        <p:spPr>
          <a:xfrm>
            <a:off x="5121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3" name="Rectangle 7"/>
          <p:cNvSpPr>
            <a:spLocks noGrp="1"/>
          </p:cNvSpPr>
          <p:nvPr>
            <p:ph type="pic" sz="quarter" idx="29"/>
          </p:nvPr>
        </p:nvSpPr>
        <p:spPr>
          <a:xfrm>
            <a:off x="512134" y="228600"/>
            <a:ext cx="39624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0" name="Rectangle 7"/>
          <p:cNvSpPr>
            <a:spLocks noGrp="1"/>
          </p:cNvSpPr>
          <p:nvPr>
            <p:ph type="pic" sz="quarter" idx="30"/>
          </p:nvPr>
        </p:nvSpPr>
        <p:spPr>
          <a:xfrm>
            <a:off x="4718374" y="228600"/>
            <a:ext cx="39624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2" name="Rectangle 7"/>
          <p:cNvSpPr>
            <a:spLocks noGrp="1"/>
          </p:cNvSpPr>
          <p:nvPr>
            <p:ph type="pic" sz="quarter" idx="27"/>
          </p:nvPr>
        </p:nvSpPr>
        <p:spPr>
          <a:xfrm>
            <a:off x="32934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1" name="Rectangle 7"/>
          <p:cNvSpPr>
            <a:spLocks noGrp="1"/>
          </p:cNvSpPr>
          <p:nvPr>
            <p:ph type="pic" sz="quarter" idx="28"/>
          </p:nvPr>
        </p:nvSpPr>
        <p:spPr>
          <a:xfrm>
            <a:off x="60747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3/21/2021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qua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¥ل云玗İαЂôÁûÂÚ丫:Pïçtúrê Plå¢éhõlðér 表¥鷗字㌍ 表_W 3"/>
          <p:cNvSpPr>
            <a:spLocks noGrp="1" noChangeAspect="1"/>
          </p:cNvSpPr>
          <p:nvPr>
            <p:ph type="pic" sz="quarter" idx="10"/>
          </p:nvPr>
        </p:nvSpPr>
        <p:spPr>
          <a:xfrm>
            <a:off x="3050273" y="16002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W¥ل云玗İαЂÕØÚáÛ丫:Téxt Plàçèhòlðêr 表¥鷗字㌍_W 6"/>
          <p:cNvSpPr>
            <a:spLocks noGrp="1"/>
          </p:cNvSpPr>
          <p:nvPr>
            <p:ph type="body" sz="quarter" idx="15" hasCustomPrompt="1"/>
          </p:nvPr>
        </p:nvSpPr>
        <p:spPr>
          <a:xfrm>
            <a:off x="3048000" y="48768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3/21/2021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Squa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¥ل云玗İαЂôÁûÂÚ丫:Pïçtúrê Plå¢éhõlðér 表¥鷗字㌍ 表_W 3"/>
          <p:cNvSpPr>
            <a:spLocks noGrp="1" noChangeAspect="1"/>
          </p:cNvSpPr>
          <p:nvPr>
            <p:ph type="pic" sz="quarter" idx="10"/>
          </p:nvPr>
        </p:nvSpPr>
        <p:spPr>
          <a:xfrm>
            <a:off x="4955273" y="13716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W¥ل云玗İαЂôÁûÂÚ丫:Pïçtúrê Plå¢éhõlðér 表¥鷗字㌍ 表_W 5"/>
          <p:cNvSpPr>
            <a:spLocks noGrp="1" noChangeAspect="1"/>
          </p:cNvSpPr>
          <p:nvPr>
            <p:ph type="pic" sz="quarter" idx="14"/>
          </p:nvPr>
        </p:nvSpPr>
        <p:spPr>
          <a:xfrm>
            <a:off x="1143000" y="13716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W¥ل云玗İαЂÕØÚáÛ丫:Téxt Plàçèhòlðêr 表¥鷗字㌍_W 6"/>
          <p:cNvSpPr>
            <a:spLocks noGrp="1"/>
          </p:cNvSpPr>
          <p:nvPr>
            <p:ph type="body" sz="quarter" idx="15" hasCustomPrompt="1"/>
          </p:nvPr>
        </p:nvSpPr>
        <p:spPr>
          <a:xfrm>
            <a:off x="4953000" y="46482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8" name="W¥ل云玗İαЂÕØÚáÛ丫:Téxt Plàçèhòlðêr 表¥鷗字㌍_W 7"/>
          <p:cNvSpPr>
            <a:spLocks noGrp="1"/>
          </p:cNvSpPr>
          <p:nvPr>
            <p:ph type="body" sz="quarter" idx="16" hasCustomPrompt="1"/>
          </p:nvPr>
        </p:nvSpPr>
        <p:spPr>
          <a:xfrm>
            <a:off x="1143000" y="46482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9" name="Rectangle 8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3/21/2021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spect="1"/>
          </p:cNvSpPr>
          <p:nvPr>
            <p:ph type="pic" sz="quarter" idx="10"/>
          </p:nvPr>
        </p:nvSpPr>
        <p:spPr>
          <a:xfrm>
            <a:off x="914400" y="294590"/>
            <a:ext cx="7467600" cy="56007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en-US" i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5"/>
          <p:cNvSpPr>
            <a:spLocks noGrp="1"/>
          </p:cNvSpPr>
          <p:nvPr>
            <p:ph type="body" sz="quarter" idx="11" hasCustomPrompt="1"/>
          </p:nvPr>
        </p:nvSpPr>
        <p:spPr>
          <a:xfrm>
            <a:off x="914400" y="6019800"/>
            <a:ext cx="7467600" cy="38100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3/21/2021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W¥ل云玗İαЂôÁûÂÚ丫:Pïçtúrê Plå¢éhõlðér 表¥鷗字㌍ 表_W 2"/>
          <p:cNvSpPr>
            <a:spLocks noGrp="1"/>
          </p:cNvSpPr>
          <p:nvPr>
            <p:ph type="pic" sz="quarter" idx="30"/>
          </p:nvPr>
        </p:nvSpPr>
        <p:spPr>
          <a:xfrm>
            <a:off x="457200" y="2057400"/>
            <a:ext cx="8229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W¥ل云玗İαЂÕØÚáÛ丫:Téxt Plàçèhòlðêr 表¥鷗字㌍_W 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4876800"/>
            <a:ext cx="8229600" cy="14478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3/21/2021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eaLnBrk="1" latinLnBrk="0" hangingPunct="1"/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14" name="Rectangle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/>
          </a:p>
        </p:txBody>
      </p:sp>
      <p:sp>
        <p:nvSpPr>
          <p:cNvPr id="2" name="Rectangl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2EC6F-6501-4E04-BD6C-A8A6CABB2C5B}" type="datetimeFigureOut">
              <a:rPr kumimoji="0" lang="en-US" smtClean="0"/>
              <a:pPr/>
              <a:t>3/21/2021</a:t>
            </a:fld>
            <a:endParaRPr kumimoji="0" lang="en-US" dirty="0"/>
          </a:p>
        </p:txBody>
      </p:sp>
      <p:sp>
        <p:nvSpPr>
          <p:cNvPr id="27" name="Rectangle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24" name="Rectangl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0023-0CED-47F7-85AE-654F0B232C29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Portrai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"/>
          <p:cNvSpPr>
            <a:spLocks noGrp="1"/>
          </p:cNvSpPr>
          <p:nvPr>
            <p:ph type="pic" sz="quarter" idx="10"/>
          </p:nvPr>
        </p:nvSpPr>
        <p:spPr>
          <a:xfrm>
            <a:off x="419375" y="233241"/>
            <a:ext cx="4640305" cy="61722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3" name="Rectangle 6"/>
          <p:cNvSpPr>
            <a:spLocks noGrp="1"/>
          </p:cNvSpPr>
          <p:nvPr>
            <p:ph type="body" sz="quarter" idx="11" hasCustomPrompt="1"/>
          </p:nvPr>
        </p:nvSpPr>
        <p:spPr>
          <a:xfrm>
            <a:off x="5257800" y="3048000"/>
            <a:ext cx="3505200" cy="3352800"/>
          </a:xfrm>
        </p:spPr>
        <p:txBody>
          <a:bodyPr tIns="91440" bIns="91440" anchor="b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3/21/2021</a:t>
            </a:fld>
            <a:endParaRPr kumimoji="0" lang="en-US" dirty="0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andscape (Fullscre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6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  <a:noFill/>
          <a:ln w="25400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>
              <a:buFontTx/>
              <a:buNone/>
            </a:pPr>
            <a:r>
              <a:rPr kumimoji="0" lang="en-US" i="0" dirty="0"/>
              <a:t>Click icon</a:t>
            </a:r>
            <a:r>
              <a:rPr kumimoji="0" lang="en-US" i="0" baseline="0" dirty="0"/>
              <a:t> to add </a:t>
            </a:r>
            <a:r>
              <a:rPr kumimoji="0" lang="en-US" i="0" dirty="0"/>
              <a:t>full page picture</a:t>
            </a:r>
            <a:endParaRPr kumimoji="0" lang="en-US" i="0" baseline="0" dirty="0"/>
          </a:p>
          <a:p>
            <a:pPr marL="0" marR="0" indent="0" algn="ctr">
              <a:buFontTx/>
              <a:buNone/>
            </a:pPr>
            <a:endParaRPr kumimoji="0" lang="en-US" i="0" dirty="0"/>
          </a:p>
          <a:p>
            <a:pPr algn="ctr">
              <a:buFontTx/>
              <a:buNone/>
            </a:pPr>
            <a:endParaRPr kumimoji="0" lang="en-US" i="0" dirty="0"/>
          </a:p>
          <a:p>
            <a:pPr algn="ctr">
              <a:buFontTx/>
              <a:buNone/>
            </a:pPr>
            <a:endParaRPr kumimoji="0" lang="en-US" i="0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bum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>
            <a:spLocks noGrp="1"/>
          </p:cNvSpPr>
          <p:nvPr>
            <p:ph type="title" hasCustomPrompt="1"/>
          </p:nvPr>
        </p:nvSpPr>
        <p:spPr>
          <a:xfrm>
            <a:off x="752670" y="4572000"/>
            <a:ext cx="7781730" cy="990600"/>
          </a:xfrm>
        </p:spPr>
        <p:txBody>
          <a:bodyPr vert="horz" bIns="0" anchor="b" anchorCtr="0"/>
          <a:lstStyle>
            <a:lvl1pPr eaLnBrk="1" latinLnBrk="0" hangingPunct="1">
              <a:defRPr kumimoji="0" baseline="0"/>
            </a:lvl1pPr>
            <a:extLst/>
          </a:lstStyle>
          <a:p>
            <a:r>
              <a:rPr kumimoji="0" lang="en-US" dirty="0"/>
              <a:t>Click to add section title</a:t>
            </a:r>
          </a:p>
        </p:txBody>
      </p:sp>
      <p:sp>
        <p:nvSpPr>
          <p:cNvPr id="27" name="Rectangle 11"/>
          <p:cNvSpPr>
            <a:spLocks noGrp="1"/>
          </p:cNvSpPr>
          <p:nvPr>
            <p:ph type="body" sz="quarter" idx="14" hasCustomPrompt="1"/>
          </p:nvPr>
        </p:nvSpPr>
        <p:spPr>
          <a:xfrm>
            <a:off x="752670" y="5600700"/>
            <a:ext cx="7772400" cy="838200"/>
          </a:xfrm>
        </p:spPr>
        <p:txBody>
          <a:bodyPr vert="horz" tIns="0"/>
          <a:lstStyle>
            <a:lvl1pPr eaLnBrk="1" latinLnBrk="0" hangingPunct="1">
              <a:buFontTx/>
              <a:buNone/>
              <a:defRPr kumimoji="0" sz="1800"/>
            </a:lvl1pPr>
            <a:extLst/>
          </a:lstStyle>
          <a:p>
            <a:pPr lvl="0"/>
            <a:r>
              <a:rPr kumimoji="0" lang="en-US" dirty="0"/>
              <a:t>Click to add subtitle</a:t>
            </a:r>
          </a:p>
        </p:txBody>
      </p:sp>
      <p:sp>
        <p:nvSpPr>
          <p:cNvPr id="7" name="Rectangle 6"/>
          <p:cNvSpPr>
            <a:spLocks noGrp="1"/>
          </p:cNvSpPr>
          <p:nvPr>
            <p:ph type="pic" sz="quarter" idx="11"/>
          </p:nvPr>
        </p:nvSpPr>
        <p:spPr>
          <a:xfrm>
            <a:off x="786338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8" name="Rectangle 6"/>
          <p:cNvSpPr>
            <a:spLocks noGrp="1"/>
          </p:cNvSpPr>
          <p:nvPr>
            <p:ph type="pic" sz="quarter" idx="15"/>
          </p:nvPr>
        </p:nvSpPr>
        <p:spPr>
          <a:xfrm>
            <a:off x="3474604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" name="Rectangle 6"/>
          <p:cNvSpPr>
            <a:spLocks noGrp="1"/>
          </p:cNvSpPr>
          <p:nvPr>
            <p:ph type="pic" sz="quarter" idx="16"/>
          </p:nvPr>
        </p:nvSpPr>
        <p:spPr>
          <a:xfrm>
            <a:off x="6162870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8" name="Rectangle 7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3/21/2021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2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/>
          <p:cNvSpPr>
            <a:spLocks noGrp="1" noChangeAspect="1"/>
          </p:cNvSpPr>
          <p:nvPr>
            <p:ph type="pic" sz="quarter" idx="10"/>
          </p:nvPr>
        </p:nvSpPr>
        <p:spPr>
          <a:xfrm>
            <a:off x="4722047" y="609600"/>
            <a:ext cx="3431353" cy="4575141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1" name="Rectangle 8"/>
          <p:cNvSpPr>
            <a:spLocks noGrp="1" noChangeAspect="1"/>
          </p:cNvSpPr>
          <p:nvPr>
            <p:ph type="pic" sz="quarter" idx="11"/>
          </p:nvPr>
        </p:nvSpPr>
        <p:spPr>
          <a:xfrm>
            <a:off x="1066800" y="609600"/>
            <a:ext cx="3429000" cy="4572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" name="Rectangle 7"/>
          <p:cNvSpPr>
            <a:spLocks noGrp="1"/>
          </p:cNvSpPr>
          <p:nvPr>
            <p:ph type="body" sz="quarter" idx="14" hasCustomPrompt="1"/>
          </p:nvPr>
        </p:nvSpPr>
        <p:spPr>
          <a:xfrm>
            <a:off x="1066800" y="5334000"/>
            <a:ext cx="3429000" cy="1066800"/>
          </a:xfrm>
        </p:spPr>
        <p:txBody>
          <a:bodyPr lIns="91440"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15" hasCustomPrompt="1"/>
          </p:nvPr>
        </p:nvSpPr>
        <p:spPr>
          <a:xfrm>
            <a:off x="4724400" y="5334000"/>
            <a:ext cx="3429000" cy="1066800"/>
          </a:xfrm>
        </p:spPr>
        <p:txBody>
          <a:bodyPr lIns="91440"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3/21/2021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Landscape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4648200" y="1676400"/>
            <a:ext cx="4038600" cy="3028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5" name="Rectangle 7"/>
          <p:cNvSpPr>
            <a:spLocks noGrp="1" noChangeAspect="1"/>
          </p:cNvSpPr>
          <p:nvPr>
            <p:ph type="pic" sz="quarter" idx="14"/>
          </p:nvPr>
        </p:nvSpPr>
        <p:spPr>
          <a:xfrm>
            <a:off x="457200" y="1676400"/>
            <a:ext cx="4038600" cy="3028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4857750"/>
            <a:ext cx="4038600" cy="123825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17" hasCustomPrompt="1"/>
          </p:nvPr>
        </p:nvSpPr>
        <p:spPr>
          <a:xfrm>
            <a:off x="4648200" y="4857750"/>
            <a:ext cx="4038600" cy="123825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3/21/2021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Mixed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5141976" y="381000"/>
            <a:ext cx="3773424" cy="2830068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2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54152" y="381000"/>
            <a:ext cx="4462272" cy="5949696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1" name="Rectangle 7"/>
          <p:cNvSpPr>
            <a:spLocks noGrp="1"/>
          </p:cNvSpPr>
          <p:nvPr>
            <p:ph type="body" sz="quarter" idx="13" hasCustomPrompt="1"/>
          </p:nvPr>
        </p:nvSpPr>
        <p:spPr>
          <a:xfrm>
            <a:off x="5141976" y="3352800"/>
            <a:ext cx="3773425" cy="2971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3/21/2021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spect="1"/>
          </p:cNvSpPr>
          <p:nvPr>
            <p:ph type="pic" sz="quarter" idx="10"/>
          </p:nvPr>
        </p:nvSpPr>
        <p:spPr>
          <a:xfrm>
            <a:off x="2286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Rectangle 8"/>
          <p:cNvSpPr>
            <a:spLocks noGrp="1" noChangeAspect="1"/>
          </p:cNvSpPr>
          <p:nvPr>
            <p:ph type="pic" sz="quarter" idx="11"/>
          </p:nvPr>
        </p:nvSpPr>
        <p:spPr>
          <a:xfrm>
            <a:off x="32004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1" name="Rectangle 8"/>
          <p:cNvSpPr>
            <a:spLocks noGrp="1" noChangeAspect="1"/>
          </p:cNvSpPr>
          <p:nvPr>
            <p:ph type="pic" sz="quarter" idx="12"/>
          </p:nvPr>
        </p:nvSpPr>
        <p:spPr>
          <a:xfrm>
            <a:off x="61722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body" sz="quarter" idx="13" hasCustomPrompt="1"/>
          </p:nvPr>
        </p:nvSpPr>
        <p:spPr>
          <a:xfrm>
            <a:off x="2286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6"/>
          <p:cNvSpPr>
            <a:spLocks noGrp="1"/>
          </p:cNvSpPr>
          <p:nvPr>
            <p:ph type="body" sz="quarter" idx="14" hasCustomPrompt="1"/>
          </p:nvPr>
        </p:nvSpPr>
        <p:spPr>
          <a:xfrm>
            <a:off x="32004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4" name="Rectangle 6"/>
          <p:cNvSpPr>
            <a:spLocks noGrp="1"/>
          </p:cNvSpPr>
          <p:nvPr>
            <p:ph type="body" sz="quarter" idx="15" hasCustomPrompt="1"/>
          </p:nvPr>
        </p:nvSpPr>
        <p:spPr>
          <a:xfrm>
            <a:off x="61722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8" name="Rectangle 7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3/21/2021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bg1">
                <a:lumMod val="75000"/>
                <a:lumOff val="25000"/>
              </a:schemeClr>
            </a:gs>
            <a:gs pos="100000">
              <a:srgbClr val="00000C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49362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eaLnBrk="1" latinLnBrk="0" hangingPunct="1"/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13" name="Rectangle 5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  <a:p>
            <a:pPr lvl="1" eaLnBrk="1" latinLnBrk="0" hangingPunct="1"/>
            <a:r>
              <a:rPr kumimoji="0" lang="zh-TW" altLang="en-US"/>
              <a:t>第二層</a:t>
            </a:r>
          </a:p>
          <a:p>
            <a:pPr lvl="2" eaLnBrk="1" latinLnBrk="0" hangingPunct="1"/>
            <a:r>
              <a:rPr kumimoji="0" lang="zh-TW" altLang="en-US"/>
              <a:t>第三層</a:t>
            </a:r>
          </a:p>
          <a:p>
            <a:pPr lvl="3" eaLnBrk="1" latinLnBrk="0" hangingPunct="1"/>
            <a:r>
              <a:rPr kumimoji="0" lang="zh-TW" altLang="en-US"/>
              <a:t>第四層</a:t>
            </a:r>
          </a:p>
          <a:p>
            <a:pPr lvl="4" eaLnBrk="1" latinLnBrk="0" hangingPunct="1"/>
            <a:r>
              <a:rPr kumimoji="0" lang="zh-TW" altLang="en-US"/>
              <a:t>第五層</a:t>
            </a:r>
            <a:endParaRPr kumimoji="0" lang="en-US"/>
          </a:p>
        </p:txBody>
      </p:sp>
      <p:sp>
        <p:nvSpPr>
          <p:cNvPr id="29" name="Rectangle 3"/>
          <p:cNvSpPr>
            <a:spLocks noGrp="1"/>
          </p:cNvSpPr>
          <p:nvPr>
            <p:ph type="dt" sz="half" idx="2"/>
          </p:nvPr>
        </p:nvSpPr>
        <p:spPr>
          <a:xfrm>
            <a:off x="66675" y="6559360"/>
            <a:ext cx="2438400" cy="244475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3/21/2021</a:t>
            </a:fld>
            <a:endParaRPr kumimoji="0" lang="en-US" sz="1200" dirty="0">
              <a:solidFill>
                <a:schemeClr val="tx2"/>
              </a:solidFill>
            </a:endParaRPr>
          </a:p>
        </p:txBody>
      </p:sp>
      <p:sp>
        <p:nvSpPr>
          <p:cNvPr id="20" name="Rectangle 25"/>
          <p:cNvSpPr>
            <a:spLocks noGrp="1"/>
          </p:cNvSpPr>
          <p:nvPr>
            <p:ph type="ftr" sz="quarter" idx="3"/>
          </p:nvPr>
        </p:nvSpPr>
        <p:spPr>
          <a:xfrm>
            <a:off x="2995653" y="6558153"/>
            <a:ext cx="4648200" cy="246888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pPr algn="ctr"/>
            <a:endParaRPr kumimoji="0" lang="en-US" sz="1200" dirty="0">
              <a:solidFill>
                <a:schemeClr val="tx2"/>
              </a:solidFill>
            </a:endParaRPr>
          </a:p>
        </p:txBody>
      </p:sp>
      <p:sp>
        <p:nvSpPr>
          <p:cNvPr id="23" name="Rectangle 16"/>
          <p:cNvSpPr>
            <a:spLocks noGrp="1"/>
          </p:cNvSpPr>
          <p:nvPr>
            <p:ph type="sldNum" sz="quarter" idx="4"/>
          </p:nvPr>
        </p:nvSpPr>
        <p:spPr>
          <a:xfrm>
            <a:off x="8172450" y="6559360"/>
            <a:ext cx="914400" cy="244475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sz="1200" dirty="0">
              <a:solidFill>
                <a:schemeClr val="tx2"/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transition>
    <p:fade/>
  </p:transition>
  <p:txStyles>
    <p:titleStyle>
      <a:lvl1pPr algn="l" rtl="0" eaLnBrk="1" latinLnBrk="0" hangingPunct="1">
        <a:spcBef>
          <a:spcPct val="0"/>
        </a:spcBef>
        <a:buNone/>
        <a:defRPr kumimoji="0" sz="3200" cap="all" baseline="0">
          <a:solidFill>
            <a:schemeClr val="tx2"/>
          </a:solidFill>
          <a:effectLst>
            <a:outerShdw blurRad="51000" dist="370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  <a:extLst/>
    </p:titleStyle>
    <p:bodyStyle>
      <a:lvl1pPr marL="342900" indent="-342900" algn="l" rtl="0" eaLnBrk="1" latinLnBrk="0" hangingPunct="1">
        <a:spcBef>
          <a:spcPct val="20000"/>
        </a:spcBef>
        <a:buChar char="•"/>
        <a:defRPr kumimoji="0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har char="–"/>
        <a:defRPr kumimoji="0"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har char="–"/>
        <a:defRPr kumimoji="0"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har char="»"/>
        <a:defRPr kumimoji="0" sz="16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838200" y="1600200"/>
            <a:ext cx="79248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en-US" altLang="zh-TW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OpenCV</a:t>
            </a: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介紹</a:t>
            </a:r>
            <a:endParaRPr kumimoji="1" lang="en-US" altLang="zh-TW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執行環境準備</a:t>
            </a:r>
            <a:endParaRPr kumimoji="1" lang="en-US" altLang="zh-TW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影像原理介紹</a:t>
            </a: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en-US" altLang="zh-TW" sz="40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OpenCV</a:t>
            </a:r>
            <a:r>
              <a:rPr kumimoji="1" lang="zh-TW" altLang="en-US" sz="4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核心功能介紹</a:t>
            </a: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en-US" altLang="zh-TW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OpenCV</a:t>
            </a: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的影像處理</a:t>
            </a: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特徵偵測及描述</a:t>
            </a: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(optional)</a:t>
            </a:r>
            <a:endParaRPr kumimoji="1" lang="zh-TW" altLang="en-US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en-US" altLang="zh-TW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OpenCV</a:t>
            </a: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機器學習</a:t>
            </a: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(optional)</a:t>
            </a: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en-US" altLang="zh-TW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OpenCV</a:t>
            </a: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深度學習</a:t>
            </a:r>
            <a:r>
              <a:rPr kumimoji="1" lang="en-US" altLang="zh-TW" sz="40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(optional)</a:t>
            </a:r>
            <a:endParaRPr kumimoji="1" lang="en-US" altLang="zh-TW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2133600" y="304800"/>
            <a:ext cx="5410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4800" b="1" kern="0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OpenCV</a:t>
            </a:r>
            <a:r>
              <a:rPr lang="zh-TW" altLang="en-US" sz="4800" b="1" kern="0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入門實作</a:t>
            </a:r>
            <a:endParaRPr kumimoji="0" lang="zh-TW" altLang="en-US" sz="4800" b="1" i="0" u="none" strike="noStrike" kern="0" cap="none" spc="0" normalizeH="0" baseline="0" noProof="0" dirty="0">
              <a:ln>
                <a:noFill/>
              </a:ln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209800" y="304800"/>
            <a:ext cx="55626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en-US" altLang="zh-TW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Bitwise and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304800" y="1600201"/>
            <a:ext cx="85344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將任何數值</a:t>
            </a:r>
            <a:r>
              <a:rPr lang="en-US" altLang="zh-TW" sz="3200" i="1" dirty="0" smtClean="0">
                <a:latin typeface="微軟正黑體" pitchFamily="34" charset="-120"/>
                <a:ea typeface="微軟正黑體" pitchFamily="34" charset="-120"/>
              </a:rPr>
              <a:t>N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與數值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0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進行逐位元與操作，都會獲得數值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0</a:t>
            </a:r>
            <a:endParaRPr lang="zh-TW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將任何數值</a:t>
            </a:r>
            <a:r>
              <a:rPr lang="en-US" altLang="zh-TW" sz="3200" i="1" dirty="0" smtClean="0">
                <a:latin typeface="微軟正黑體" pitchFamily="34" charset="-120"/>
                <a:ea typeface="微軟正黑體" pitchFamily="34" charset="-120"/>
              </a:rPr>
              <a:t>N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（這裡僅考慮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8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位值）與數值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255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（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8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位二進位數字是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1111 1111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）進行逐位元與操作，都會獲得數值</a:t>
            </a:r>
            <a:r>
              <a:rPr lang="en-US" altLang="zh-TW" sz="3200" i="1" dirty="0" smtClean="0">
                <a:latin typeface="微軟正黑體" pitchFamily="34" charset="-120"/>
                <a:ea typeface="微軟正黑體" pitchFamily="34" charset="-120"/>
              </a:rPr>
              <a:t>N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本身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endParaRPr lang="zh-TW" altLang="zh-TW" sz="36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209800" y="304800"/>
            <a:ext cx="55626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en-US" altLang="zh-TW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Bitwise and</a:t>
            </a:r>
          </a:p>
        </p:txBody>
      </p:sp>
      <p:pic>
        <p:nvPicPr>
          <p:cNvPr id="7680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2362200"/>
            <a:ext cx="8160054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362200" y="304800"/>
            <a:ext cx="55626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en-US" altLang="zh-TW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Bitwise OR</a:t>
            </a:r>
          </a:p>
        </p:txBody>
      </p:sp>
      <p:pic>
        <p:nvPicPr>
          <p:cNvPr id="778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600200"/>
            <a:ext cx="8175129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78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3962400"/>
            <a:ext cx="8194405" cy="15022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209800" y="304800"/>
            <a:ext cx="55626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en-US" altLang="zh-TW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Bitwise OR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304800" y="1600201"/>
            <a:ext cx="85344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err="1" smtClean="0"/>
              <a:t>dst</a:t>
            </a:r>
            <a:r>
              <a:rPr lang="en-US" altLang="zh-TW" sz="3200" dirty="0" smtClean="0"/>
              <a:t> = cv2.bitwise_or( src1, src2[, mask]] )</a:t>
            </a:r>
          </a:p>
          <a:p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dst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表示與輸入值具有同樣大小的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array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輸出值</a:t>
            </a:r>
          </a:p>
          <a:p>
            <a:pPr marL="271463" indent="-271463">
              <a:buFont typeface="Arial" pitchFamily="34" charset="0"/>
              <a:buChar char="•"/>
            </a:pP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src1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表示第一個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array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或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scalar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類型的輸入值</a:t>
            </a:r>
          </a:p>
          <a:p>
            <a:pPr marL="271463" indent="-271463">
              <a:buFont typeface="Arial" pitchFamily="34" charset="0"/>
              <a:buChar char="•"/>
            </a:pP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src2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表示第二個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array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或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scalar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類型的輸入值</a:t>
            </a:r>
          </a:p>
          <a:p>
            <a:pPr marL="271463" indent="-271463">
              <a:buFont typeface="Arial" pitchFamily="34" charset="0"/>
              <a:buChar char="•"/>
            </a:pP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mask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表示可選操作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k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，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8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位</a:t>
            </a: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元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單通道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array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值</a:t>
            </a:r>
          </a:p>
          <a:p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endParaRPr lang="zh-TW" altLang="zh-TW" sz="36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209800" y="304800"/>
            <a:ext cx="55626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en-US" altLang="zh-TW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Bitwise OR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304800" y="1600201"/>
            <a:ext cx="85344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將任何數值</a:t>
            </a:r>
            <a:r>
              <a:rPr lang="en-US" altLang="zh-TW" sz="3200" i="1" dirty="0" smtClean="0">
                <a:latin typeface="微軟正黑體" pitchFamily="34" charset="-120"/>
                <a:ea typeface="微軟正黑體" pitchFamily="34" charset="-120"/>
              </a:rPr>
              <a:t>N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與數值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0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進行逐位元與操作，都會獲得數值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0</a:t>
            </a:r>
            <a:endParaRPr lang="zh-TW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將任何數值</a:t>
            </a:r>
            <a:r>
              <a:rPr lang="en-US" altLang="zh-TW" sz="3200" i="1" dirty="0" smtClean="0">
                <a:latin typeface="微軟正黑體" pitchFamily="34" charset="-120"/>
                <a:ea typeface="微軟正黑體" pitchFamily="34" charset="-120"/>
              </a:rPr>
              <a:t>N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（這裡僅考慮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8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位值）與數值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255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（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8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位二進位數字是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1111 1111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）進行逐位元與操作，都會獲得數值</a:t>
            </a:r>
            <a:r>
              <a:rPr lang="en-US" altLang="zh-TW" sz="3200" i="1" dirty="0" smtClean="0">
                <a:latin typeface="微軟正黑體" pitchFamily="34" charset="-120"/>
                <a:ea typeface="微軟正黑體" pitchFamily="34" charset="-120"/>
              </a:rPr>
              <a:t>N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本身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endParaRPr lang="zh-TW" altLang="zh-TW" sz="36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362200" y="304800"/>
            <a:ext cx="55626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en-US" altLang="zh-TW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Bitwise NOT</a:t>
            </a:r>
          </a:p>
        </p:txBody>
      </p:sp>
      <p:pic>
        <p:nvPicPr>
          <p:cNvPr id="788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524000"/>
            <a:ext cx="8134153" cy="1338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88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3733800"/>
            <a:ext cx="8106399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209800" y="304800"/>
            <a:ext cx="55626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en-US" altLang="zh-TW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Bitwise NOT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304800" y="1600201"/>
            <a:ext cx="853440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dst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 = cv2.bitwise_not( 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src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[, mask]] )</a:t>
            </a:r>
            <a:endParaRPr lang="zh-TW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dst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表示與輸入值具有同樣大小的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array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輸出值</a:t>
            </a:r>
          </a:p>
          <a:p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src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表示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array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類型的輸入值</a:t>
            </a:r>
          </a:p>
          <a:p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mask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表示可選操作隱藏，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8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位單通道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array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值</a:t>
            </a:r>
          </a:p>
          <a:p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endParaRPr lang="zh-TW" altLang="zh-TW" sz="36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362200" y="304800"/>
            <a:ext cx="55626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en-US" altLang="zh-TW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Bitwise XOR</a:t>
            </a:r>
          </a:p>
        </p:txBody>
      </p:sp>
      <p:pic>
        <p:nvPicPr>
          <p:cNvPr id="798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799" y="1600200"/>
            <a:ext cx="8493811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98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" y="3733800"/>
            <a:ext cx="8536781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209800" y="304800"/>
            <a:ext cx="55626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en-US" altLang="zh-TW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Bitwise XOR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304800" y="1600201"/>
            <a:ext cx="853440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err="1" smtClean="0"/>
              <a:t>dst</a:t>
            </a:r>
            <a:r>
              <a:rPr lang="en-US" altLang="zh-TW" sz="3200" dirty="0" smtClean="0"/>
              <a:t> = cv2.bitwise_xor( src1, src2[, mask]] )</a:t>
            </a:r>
            <a:endParaRPr lang="zh-TW" altLang="zh-TW" sz="3200" dirty="0" smtClean="0"/>
          </a:p>
          <a:p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Arial" pitchFamily="34" charset="0"/>
              <a:buChar char="•"/>
            </a:pP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dst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表示與輸入值具有同樣大小的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array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輸出值</a:t>
            </a:r>
          </a:p>
          <a:p>
            <a:pPr>
              <a:buFont typeface="Arial" pitchFamily="34" charset="0"/>
              <a:buChar char="•"/>
            </a:pP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src1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表示第一個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array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或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scalar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類型的輸入值</a:t>
            </a:r>
          </a:p>
          <a:p>
            <a:pPr>
              <a:buFont typeface="Arial" pitchFamily="34" charset="0"/>
              <a:buChar char="•"/>
            </a:pP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src2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表示第二個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array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或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scalar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類型的輸入值</a:t>
            </a:r>
          </a:p>
          <a:p>
            <a:pPr>
              <a:buFont typeface="Arial" pitchFamily="34" charset="0"/>
              <a:buChar char="•"/>
            </a:pP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mask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表示可選操作隱藏，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8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位單通道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array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值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endParaRPr lang="zh-TW" altLang="zh-TW" sz="36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209800" y="304800"/>
            <a:ext cx="55626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什麼是</a:t>
            </a:r>
            <a:r>
              <a:rPr kumimoji="1" lang="en-US" altLang="zh-TW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mask</a:t>
            </a:r>
          </a:p>
        </p:txBody>
      </p:sp>
      <p:pic>
        <p:nvPicPr>
          <p:cNvPr id="808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1905000"/>
            <a:ext cx="275844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089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76600" y="1905000"/>
            <a:ext cx="238010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0900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81000" y="3886200"/>
            <a:ext cx="2746086" cy="1262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0901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667000" y="6019800"/>
            <a:ext cx="3643313" cy="344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0902" name="Picture 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886200" y="3886200"/>
            <a:ext cx="2436061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304800" y="1752600"/>
            <a:ext cx="8839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buFont typeface="Arial" panose="020B0604020202020204" pitchFamily="34" charset="0"/>
              <a:buChar char="•"/>
            </a:pPr>
            <a:r>
              <a:rPr lang="zh-TW" altLang="zh-TW" sz="3600" dirty="0" smtClean="0">
                <a:latin typeface="微軟正黑體" pitchFamily="34" charset="-120"/>
                <a:ea typeface="微軟正黑體" pitchFamily="34" charset="-120"/>
              </a:rPr>
              <a:t>對影像的某一個特定區域有興趣</a:t>
            </a:r>
            <a:endParaRPr lang="en-US" altLang="zh-TW" sz="3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lang="zh-TW" altLang="zh-TW" sz="3600" dirty="0" smtClean="0">
                <a:latin typeface="微軟正黑體" pitchFamily="34" charset="-120"/>
                <a:ea typeface="微軟正黑體" pitchFamily="34" charset="-120"/>
              </a:rPr>
              <a:t>稱為有興趣區域（</a:t>
            </a:r>
            <a:r>
              <a:rPr lang="en-US" altLang="zh-TW" sz="3600" dirty="0" smtClean="0">
                <a:latin typeface="微軟正黑體" pitchFamily="34" charset="-120"/>
                <a:ea typeface="微軟正黑體" pitchFamily="34" charset="-120"/>
              </a:rPr>
              <a:t>Region of Interest</a:t>
            </a:r>
            <a:r>
              <a:rPr lang="zh-TW" altLang="zh-TW" sz="3600" dirty="0" smtClean="0">
                <a:latin typeface="微軟正黑體" pitchFamily="34" charset="-120"/>
                <a:ea typeface="微軟正黑體" pitchFamily="34" charset="-120"/>
              </a:rPr>
              <a:t>，</a:t>
            </a:r>
            <a:r>
              <a:rPr lang="en-US" altLang="zh-TW" sz="3600" dirty="0" smtClean="0">
                <a:latin typeface="微軟正黑體" pitchFamily="34" charset="-120"/>
                <a:ea typeface="微軟正黑體" pitchFamily="34" charset="-120"/>
              </a:rPr>
              <a:t>ROI</a:t>
            </a:r>
            <a:r>
              <a:rPr lang="zh-TW" altLang="zh-TW" sz="3600" dirty="0" smtClean="0">
                <a:latin typeface="微軟正黑體" pitchFamily="34" charset="-120"/>
                <a:ea typeface="微軟正黑體" pitchFamily="34" charset="-120"/>
              </a:rPr>
              <a:t>）</a:t>
            </a:r>
            <a:endParaRPr lang="en-US" altLang="zh-TW" sz="3600" dirty="0" smtClean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2209800" y="304800"/>
            <a:ext cx="55626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lang="zh-TW" altLang="zh-TW" sz="4800" b="1" dirty="0" smtClean="0">
                <a:solidFill>
                  <a:srgbClr val="FFFF00"/>
                </a:solidFill>
                <a:latin typeface="微軟正黑體" pitchFamily="34" charset="-120"/>
                <a:ea typeface="微軟正黑體" pitchFamily="34" charset="-120"/>
              </a:rPr>
              <a:t>有興趣區域（</a:t>
            </a:r>
            <a:r>
              <a:rPr lang="en-US" altLang="zh-TW" sz="4800" b="1" dirty="0" smtClean="0">
                <a:solidFill>
                  <a:srgbClr val="FFFF00"/>
                </a:solidFill>
                <a:latin typeface="微軟正黑體" pitchFamily="34" charset="-120"/>
                <a:ea typeface="微軟正黑體" pitchFamily="34" charset="-120"/>
              </a:rPr>
              <a:t>ROI</a:t>
            </a:r>
            <a:r>
              <a:rPr lang="zh-TW" altLang="zh-TW" sz="4800" b="1" dirty="0" smtClean="0">
                <a:solidFill>
                  <a:srgbClr val="FFFF00"/>
                </a:solidFill>
                <a:latin typeface="微軟正黑體" pitchFamily="34" charset="-120"/>
                <a:ea typeface="微軟正黑體" pitchFamily="34" charset="-120"/>
              </a:rPr>
              <a:t>）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7065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0" y="3505200"/>
            <a:ext cx="4572000" cy="322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971800" y="304800"/>
            <a:ext cx="41148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位平面分解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04800" y="1600201"/>
            <a:ext cx="8534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8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位</a:t>
            </a: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元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灰階圖中，每一個像素使用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8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位元二進位值來表示，其值的範圍在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[0,255]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之間。可以將其中的值表示為</a:t>
            </a:r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</a:rPr>
              <a:t>：</a:t>
            </a:r>
            <a:endParaRPr lang="zh-TW" altLang="zh-TW" sz="3600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82951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3778" y="4114800"/>
            <a:ext cx="8990222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952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67000" y="5181600"/>
            <a:ext cx="4343017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971800" y="304800"/>
            <a:ext cx="41148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位平面分解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04800" y="1600201"/>
            <a:ext cx="853440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a7</a:t>
            </a:r>
            <a:r>
              <a:rPr lang="zh-TW" altLang="zh-TW" sz="3200" dirty="0" smtClean="0"/>
              <a:t>的加權最高，</a:t>
            </a:r>
            <a:r>
              <a:rPr lang="en-US" altLang="zh-TW" sz="3200" dirty="0" smtClean="0"/>
              <a:t>a0</a:t>
            </a:r>
            <a:r>
              <a:rPr lang="zh-TW" altLang="zh-TW" sz="3200" dirty="0" smtClean="0"/>
              <a:t>的加權最低。這代表的</a:t>
            </a:r>
            <a:r>
              <a:rPr lang="en-US" altLang="zh-TW" sz="3200" dirty="0" smtClean="0"/>
              <a:t>a7</a:t>
            </a:r>
            <a:r>
              <a:rPr lang="zh-TW" altLang="zh-TW" sz="3200" dirty="0" smtClean="0"/>
              <a:t>值對影像的影響最大，而</a:t>
            </a:r>
            <a:r>
              <a:rPr lang="en-US" altLang="zh-TW" sz="3200" dirty="0" smtClean="0"/>
              <a:t>a0</a:t>
            </a:r>
            <a:r>
              <a:rPr lang="zh-TW" altLang="zh-TW" sz="3200" dirty="0" smtClean="0"/>
              <a:t>的值對影像的影響最小</a:t>
            </a:r>
            <a:endParaRPr lang="en-US" altLang="zh-TW" sz="3200" dirty="0" smtClean="0"/>
          </a:p>
          <a:p>
            <a:r>
              <a:rPr lang="zh-TW" altLang="zh-TW" sz="3600" dirty="0" smtClean="0"/>
              <a:t>加權</a:t>
            </a:r>
            <a:r>
              <a:rPr lang="zh-TW" altLang="en-US" sz="3600" dirty="0" smtClean="0"/>
              <a:t>越</a:t>
            </a:r>
            <a:r>
              <a:rPr lang="zh-TW" altLang="zh-TW" sz="3600" dirty="0" smtClean="0"/>
              <a:t>高，所組成的位平面與原影像相關性最高，該位平面看起來通常與原影像最類似</a:t>
            </a:r>
            <a:endParaRPr lang="en-US" altLang="zh-TW" sz="3600" dirty="0" smtClean="0"/>
          </a:p>
          <a:p>
            <a:r>
              <a:rPr lang="zh-TW" altLang="zh-TW" sz="3600" dirty="0" smtClean="0"/>
              <a:t>加權</a:t>
            </a:r>
            <a:r>
              <a:rPr lang="zh-TW" altLang="en-US" sz="3600" dirty="0" smtClean="0"/>
              <a:t>越</a:t>
            </a:r>
            <a:r>
              <a:rPr lang="zh-TW" altLang="zh-TW" sz="3600" dirty="0" smtClean="0"/>
              <a:t>低，所組成的位平面與原影像相關性最低，該平面看起來通常是雜亂無章的</a:t>
            </a:r>
            <a:endParaRPr lang="zh-TW" altLang="zh-TW" sz="36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971800" y="304800"/>
            <a:ext cx="41148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位平面分解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11469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3124200"/>
            <a:ext cx="3070708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469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29000" y="2209800"/>
            <a:ext cx="5619917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971800" y="304800"/>
            <a:ext cx="41148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位平面分解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11571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1981200"/>
            <a:ext cx="8562745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971800" y="304800"/>
            <a:ext cx="41148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影像加密解密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381000" y="2057400"/>
          <a:ext cx="8382000" cy="2514600"/>
        </p:xfrm>
        <a:graphic>
          <a:graphicData uri="http://schemas.openxmlformats.org/drawingml/2006/table">
            <a:tbl>
              <a:tblPr/>
              <a:tblGrid>
                <a:gridCol w="1960899"/>
                <a:gridCol w="2045534"/>
                <a:gridCol w="1797745"/>
                <a:gridCol w="2577822"/>
              </a:tblGrid>
              <a:tr h="502920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TW" sz="1800" kern="100" dirty="0">
                          <a:latin typeface="Calibri"/>
                          <a:ea typeface="微軟正黑體"/>
                          <a:cs typeface="Arial"/>
                        </a:rPr>
                        <a:t>運算元</a:t>
                      </a:r>
                      <a:r>
                        <a:rPr lang="en-US" sz="1800" kern="100" dirty="0">
                          <a:latin typeface="Calibri"/>
                          <a:ea typeface="微軟正黑體"/>
                          <a:cs typeface="Arial"/>
                        </a:rPr>
                        <a:t>1</a:t>
                      </a:r>
                      <a:endParaRPr lang="zh-TW" sz="1800" kern="100" dirty="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TW" sz="1800" kern="100" dirty="0">
                          <a:latin typeface="Calibri"/>
                          <a:ea typeface="微軟正黑體"/>
                          <a:cs typeface="Arial"/>
                        </a:rPr>
                        <a:t>運算元</a:t>
                      </a:r>
                      <a:r>
                        <a:rPr lang="en-US" sz="1800" kern="100" dirty="0">
                          <a:latin typeface="Calibri"/>
                          <a:ea typeface="微軟正黑體"/>
                          <a:cs typeface="Arial"/>
                        </a:rPr>
                        <a:t>2</a:t>
                      </a:r>
                      <a:endParaRPr lang="zh-TW" sz="1800" kern="100" dirty="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TW" sz="1800" kern="100" dirty="0">
                          <a:latin typeface="Calibri"/>
                          <a:ea typeface="微軟正黑體"/>
                          <a:cs typeface="Arial"/>
                        </a:rPr>
                        <a:t>結果</a:t>
                      </a:r>
                      <a:endParaRPr lang="zh-TW" sz="1800" kern="100" dirty="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TW" sz="1800" kern="100" dirty="0">
                          <a:latin typeface="Calibri"/>
                          <a:ea typeface="微軟正黑體"/>
                          <a:cs typeface="Arial"/>
                        </a:rPr>
                        <a:t>規則</a:t>
                      </a:r>
                      <a:endParaRPr lang="zh-TW" sz="1800" kern="100" dirty="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2920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latin typeface="微軟正黑體"/>
                          <a:ea typeface="SimSun"/>
                          <a:cs typeface="Times New Roman"/>
                        </a:rPr>
                        <a:t>0</a:t>
                      </a:r>
                      <a:endParaRPr lang="zh-TW" sz="2400" kern="1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latin typeface="微軟正黑體"/>
                          <a:ea typeface="SimSun"/>
                          <a:cs typeface="Times New Roman"/>
                        </a:rPr>
                        <a:t>0</a:t>
                      </a:r>
                      <a:endParaRPr lang="zh-TW" sz="2400" kern="1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latin typeface="微軟正黑體"/>
                          <a:ea typeface="SimSun"/>
                          <a:cs typeface="Times New Roman"/>
                        </a:rPr>
                        <a:t>0</a:t>
                      </a:r>
                      <a:endParaRPr lang="zh-TW" sz="2400" kern="1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latin typeface="微軟正黑體"/>
                          <a:ea typeface="SimSun"/>
                          <a:cs typeface="Times New Roman"/>
                        </a:rPr>
                        <a:t>xor(0,0)=0</a:t>
                      </a:r>
                      <a:endParaRPr lang="zh-TW" sz="2400" kern="1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2920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latin typeface="微軟正黑體"/>
                          <a:ea typeface="SimSun"/>
                          <a:cs typeface="Times New Roman"/>
                        </a:rPr>
                        <a:t>0</a:t>
                      </a:r>
                      <a:endParaRPr lang="zh-TW" sz="2400" kern="1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latin typeface="微軟正黑體"/>
                          <a:ea typeface="SimSun"/>
                          <a:cs typeface="Times New Roman"/>
                        </a:rPr>
                        <a:t>1</a:t>
                      </a:r>
                      <a:endParaRPr lang="zh-TW" sz="2400" kern="1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latin typeface="微軟正黑體"/>
                          <a:ea typeface="SimSun"/>
                          <a:cs typeface="Times New Roman"/>
                        </a:rPr>
                        <a:t>1</a:t>
                      </a:r>
                      <a:endParaRPr lang="zh-TW" sz="2400" kern="1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latin typeface="微軟正黑體"/>
                          <a:ea typeface="SimSun"/>
                          <a:cs typeface="Times New Roman"/>
                        </a:rPr>
                        <a:t>xor(0,1)=1</a:t>
                      </a:r>
                      <a:endParaRPr lang="zh-TW" sz="2400" kern="1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2920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latin typeface="微軟正黑體"/>
                          <a:ea typeface="SimSun"/>
                          <a:cs typeface="Times New Roman"/>
                        </a:rPr>
                        <a:t>1</a:t>
                      </a:r>
                      <a:endParaRPr lang="zh-TW" sz="2400" kern="1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latin typeface="微軟正黑體"/>
                          <a:ea typeface="SimSun"/>
                          <a:cs typeface="Times New Roman"/>
                        </a:rPr>
                        <a:t>0</a:t>
                      </a:r>
                      <a:endParaRPr lang="zh-TW" sz="2400" kern="1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latin typeface="微軟正黑體"/>
                          <a:ea typeface="SimSun"/>
                          <a:cs typeface="Times New Roman"/>
                        </a:rPr>
                        <a:t>1</a:t>
                      </a:r>
                      <a:endParaRPr lang="zh-TW" sz="2400" kern="100" dirty="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latin typeface="微軟正黑體"/>
                          <a:ea typeface="SimSun"/>
                          <a:cs typeface="Times New Roman"/>
                        </a:rPr>
                        <a:t>xor(1,0)=1</a:t>
                      </a:r>
                      <a:endParaRPr lang="zh-TW" sz="2400" kern="1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2920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latin typeface="微軟正黑體"/>
                          <a:ea typeface="SimSun"/>
                          <a:cs typeface="Times New Roman"/>
                        </a:rPr>
                        <a:t>1</a:t>
                      </a:r>
                      <a:endParaRPr lang="zh-TW" sz="2400" kern="1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latin typeface="微軟正黑體"/>
                          <a:ea typeface="SimSun"/>
                          <a:cs typeface="Times New Roman"/>
                        </a:rPr>
                        <a:t>1</a:t>
                      </a:r>
                      <a:endParaRPr lang="zh-TW" sz="2400" kern="1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latin typeface="微軟正黑體"/>
                          <a:ea typeface="SimSun"/>
                          <a:cs typeface="Times New Roman"/>
                        </a:rPr>
                        <a:t>0</a:t>
                      </a:r>
                      <a:endParaRPr lang="zh-TW" sz="2400" kern="100" dirty="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 err="1">
                          <a:latin typeface="微軟正黑體"/>
                          <a:ea typeface="SimSun"/>
                          <a:cs typeface="Times New Roman"/>
                        </a:rPr>
                        <a:t>xor</a:t>
                      </a:r>
                      <a:r>
                        <a:rPr lang="en-US" sz="2400" kern="100" dirty="0">
                          <a:latin typeface="微軟正黑體"/>
                          <a:ea typeface="SimSun"/>
                          <a:cs typeface="Times New Roman"/>
                        </a:rPr>
                        <a:t>(1,1)=0</a:t>
                      </a:r>
                      <a:endParaRPr lang="zh-TW" sz="2400" kern="100" dirty="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971800" y="304800"/>
            <a:ext cx="41148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影像加密解密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1249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1981200"/>
            <a:ext cx="825285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文字方塊 4"/>
          <p:cNvSpPr txBox="1"/>
          <p:nvPr/>
        </p:nvSpPr>
        <p:spPr>
          <a:xfrm>
            <a:off x="457200" y="4343400"/>
            <a:ext cx="8534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a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：明文，原始資料</a:t>
            </a:r>
          </a:p>
          <a:p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b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：金鑰</a:t>
            </a:r>
          </a:p>
          <a:p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c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：加密，透過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xor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a,b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實現</a:t>
            </a:r>
            <a:endParaRPr lang="zh-TW" altLang="zh-TW" sz="36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971800" y="304800"/>
            <a:ext cx="41148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影像加密解密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04800" y="1600201"/>
            <a:ext cx="85344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透過對原始影像與金鑰影像進行逐位元互斥，可以實現加密</a:t>
            </a:r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將加密後的影像與金鑰影像再次進行逐位元互斥，可以實現解密</a:t>
            </a:r>
            <a:endParaRPr lang="zh-TW" altLang="zh-TW" sz="36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971800" y="304800"/>
            <a:ext cx="41148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影像加密解密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04800" y="1600201"/>
            <a:ext cx="85344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加密過程：將明文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a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與金鑰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b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進行逐位元互斥，完成加密，獲得加密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c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。</a:t>
            </a:r>
          </a:p>
          <a:p>
            <a:pPr marL="271463" indent="-271463">
              <a:buFont typeface="Arial" pitchFamily="34" charset="0"/>
              <a:buChar char="•"/>
            </a:pP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解密過程：將加密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c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與金鑰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b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進行逐位元互斥，完成解密，獲得明文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a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。</a:t>
            </a:r>
            <a:endParaRPr lang="zh-TW" altLang="zh-TW" sz="32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209800" y="304800"/>
            <a:ext cx="55626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lang="zh-TW" altLang="zh-TW" sz="4800" b="1" dirty="0" smtClean="0">
                <a:solidFill>
                  <a:srgbClr val="FFFF00"/>
                </a:solidFill>
                <a:latin typeface="微軟正黑體" pitchFamily="34" charset="-120"/>
                <a:ea typeface="微軟正黑體" pitchFamily="34" charset="-120"/>
              </a:rPr>
              <a:t>有興趣區域（</a:t>
            </a:r>
            <a:r>
              <a:rPr lang="en-US" altLang="zh-TW" sz="4800" b="1" dirty="0" smtClean="0">
                <a:solidFill>
                  <a:srgbClr val="FFFF00"/>
                </a:solidFill>
                <a:latin typeface="微軟正黑體" pitchFamily="34" charset="-120"/>
                <a:ea typeface="微軟正黑體" pitchFamily="34" charset="-120"/>
              </a:rPr>
              <a:t>ROI</a:t>
            </a:r>
            <a:r>
              <a:rPr lang="zh-TW" altLang="zh-TW" sz="4800" b="1" dirty="0" smtClean="0">
                <a:solidFill>
                  <a:srgbClr val="FFFF00"/>
                </a:solidFill>
                <a:latin typeface="微軟正黑體" pitchFamily="34" charset="-120"/>
                <a:ea typeface="微軟正黑體" pitchFamily="34" charset="-120"/>
              </a:rPr>
              <a:t>）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7168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295400"/>
            <a:ext cx="3013963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68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81400" y="3657600"/>
            <a:ext cx="1960563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684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638800" y="4250244"/>
            <a:ext cx="3132137" cy="2320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304800" y="1600200"/>
            <a:ext cx="8839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/>
              <a:t>b = </a:t>
            </a:r>
            <a:r>
              <a:rPr lang="en-US" altLang="zh-TW" sz="3600" dirty="0" err="1" smtClean="0"/>
              <a:t>img</a:t>
            </a:r>
            <a:r>
              <a:rPr lang="en-US" altLang="zh-TW" sz="3600" dirty="0" smtClean="0"/>
              <a:t>[ : , : , 0 ]</a:t>
            </a:r>
            <a:endParaRPr lang="zh-TW" altLang="zh-TW" sz="3600" dirty="0" smtClean="0"/>
          </a:p>
          <a:p>
            <a:r>
              <a:rPr lang="en-US" altLang="zh-TW" sz="3600" dirty="0" smtClean="0"/>
              <a:t>g = </a:t>
            </a:r>
            <a:r>
              <a:rPr lang="en-US" altLang="zh-TW" sz="3600" dirty="0" err="1" smtClean="0"/>
              <a:t>img</a:t>
            </a:r>
            <a:r>
              <a:rPr lang="en-US" altLang="zh-TW" sz="3600" dirty="0" smtClean="0"/>
              <a:t>[ : , : , 1 ]</a:t>
            </a:r>
            <a:endParaRPr lang="zh-TW" altLang="zh-TW" sz="3600" dirty="0" smtClean="0"/>
          </a:p>
          <a:p>
            <a:r>
              <a:rPr lang="en-US" altLang="zh-TW" sz="3600" dirty="0" smtClean="0"/>
              <a:t>r = </a:t>
            </a:r>
            <a:r>
              <a:rPr lang="en-US" altLang="zh-TW" sz="3600" dirty="0" err="1" smtClean="0"/>
              <a:t>img</a:t>
            </a:r>
            <a:r>
              <a:rPr lang="en-US" altLang="zh-TW" sz="3600" dirty="0" smtClean="0"/>
              <a:t>[ : , : , 2 ]</a:t>
            </a:r>
          </a:p>
          <a:p>
            <a:r>
              <a:rPr lang="en-US" altLang="zh-TW" sz="3600" dirty="0" smtClean="0"/>
              <a:t>b, g, r = cv2.split(</a:t>
            </a:r>
            <a:r>
              <a:rPr lang="en-US" altLang="zh-TW" sz="3600" dirty="0" err="1" smtClean="0"/>
              <a:t>img</a:t>
            </a:r>
            <a:r>
              <a:rPr lang="en-US" altLang="zh-TW" sz="3600" dirty="0" smtClean="0"/>
              <a:t>)</a:t>
            </a:r>
          </a:p>
          <a:p>
            <a:r>
              <a:rPr lang="en-US" altLang="zh-TW" sz="3600" dirty="0" err="1" smtClean="0"/>
              <a:t>newimage</a:t>
            </a:r>
            <a:r>
              <a:rPr lang="en-US" altLang="zh-TW" sz="3600" dirty="0" smtClean="0"/>
              <a:t> =  cv2.merge((</a:t>
            </a:r>
            <a:r>
              <a:rPr lang="en-US" altLang="zh-TW" sz="3600" dirty="0" err="1" smtClean="0"/>
              <a:t>b,g,r</a:t>
            </a:r>
            <a:r>
              <a:rPr lang="en-US" altLang="zh-TW" sz="3600" dirty="0" smtClean="0"/>
              <a:t>))</a:t>
            </a:r>
            <a:endParaRPr lang="zh-TW" altLang="zh-TW" sz="3600" dirty="0"/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2209800" y="304800"/>
            <a:ext cx="55626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通道的拆分及合併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7270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4724400"/>
            <a:ext cx="8719319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209800" y="304800"/>
            <a:ext cx="55626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影像混合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737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09800" y="1981200"/>
            <a:ext cx="399819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373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47800" y="3962400"/>
            <a:ext cx="5258075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209800" y="304800"/>
            <a:ext cx="55626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影像的逐位元運算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04800" y="1600200"/>
            <a:ext cx="88392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8775" indent="-358775">
              <a:buFont typeface="Arial" pitchFamily="34" charset="0"/>
              <a:buChar char="•"/>
            </a:pP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擷取影像部位時常用</a:t>
            </a:r>
            <a:endParaRPr lang="en-US" altLang="zh-TW" sz="3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358775" indent="-358775">
              <a:buFont typeface="Arial" pitchFamily="34" charset="0"/>
              <a:buChar char="•"/>
            </a:pP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en-US" altLang="zh-TW" sz="3600" dirty="0" smtClean="0">
                <a:latin typeface="微軟正黑體" pitchFamily="34" charset="-120"/>
                <a:ea typeface="微軟正黑體" pitchFamily="34" charset="-120"/>
              </a:rPr>
              <a:t>ROI</a:t>
            </a: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區域不是矩形時常用到</a:t>
            </a:r>
            <a:endParaRPr lang="en-US" altLang="zh-TW" sz="3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358775" indent="-358775">
              <a:buFont typeface="Arial" pitchFamily="34" charset="0"/>
              <a:buChar char="•"/>
            </a:pP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舉例來說，如果要將一個影像加到另一個影像</a:t>
            </a:r>
            <a:endParaRPr lang="en-US" altLang="zh-TW" sz="3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358775" indent="-358775">
              <a:buFont typeface="Arial" pitchFamily="34" charset="0"/>
              <a:buChar char="•"/>
            </a:pP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如果用上面</a:t>
            </a:r>
            <a:r>
              <a:rPr lang="en-US" altLang="zh-TW" sz="3600" dirty="0" smtClean="0">
                <a:latin typeface="微軟正黑體" pitchFamily="34" charset="-120"/>
                <a:ea typeface="微軟正黑體" pitchFamily="34" charset="-120"/>
              </a:rPr>
              <a:t>add</a:t>
            </a: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或直接相加，就會換色</a:t>
            </a:r>
            <a:endParaRPr lang="en-US" altLang="zh-TW" sz="3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358775" indent="-358775">
              <a:buFont typeface="Arial" pitchFamily="34" charset="0"/>
              <a:buChar char="•"/>
            </a:pP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如果用混合，就會變透明</a:t>
            </a:r>
            <a:endParaRPr lang="en-US" altLang="zh-TW" sz="3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358775" indent="-358775">
              <a:buFont typeface="Arial" pitchFamily="34" charset="0"/>
              <a:buChar char="•"/>
            </a:pP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我要的是融合</a:t>
            </a:r>
            <a:endParaRPr lang="zh-TW" altLang="zh-TW" sz="36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209800" y="304800"/>
            <a:ext cx="55626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zh-TW" altLang="en-US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影像的逐位元運算</a:t>
            </a:r>
            <a:endParaRPr kumimoji="1" lang="en-US" altLang="zh-TW" sz="4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Heiti TC Light"/>
            </a:endParaRPr>
          </a:p>
        </p:txBody>
      </p:sp>
      <p:pic>
        <p:nvPicPr>
          <p:cNvPr id="7475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2362200"/>
            <a:ext cx="8108399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362200" y="304800"/>
            <a:ext cx="55626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en-US" altLang="zh-TW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Bitwise and</a:t>
            </a:r>
          </a:p>
        </p:txBody>
      </p:sp>
      <p:pic>
        <p:nvPicPr>
          <p:cNvPr id="7577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752600"/>
            <a:ext cx="8037576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577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3886200"/>
            <a:ext cx="8046054" cy="1262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209800" y="304800"/>
            <a:ext cx="55626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361950" indent="-361950"/>
            <a:r>
              <a:rPr kumimoji="1" lang="en-US" altLang="zh-TW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Heiti TC Light"/>
              </a:rPr>
              <a:t>Bitwise and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304800" y="1600201"/>
            <a:ext cx="85344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dst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 = cv2.bitwise_and( src1, src2[, mask]] )</a:t>
            </a:r>
          </a:p>
          <a:p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pPr marL="174625" indent="-174625">
              <a:buFont typeface="Arial" pitchFamily="34" charset="0"/>
              <a:buChar char="•"/>
            </a:pPr>
            <a:r>
              <a:rPr lang="en-US" altLang="zh-TW" sz="3200" dirty="0" err="1" smtClean="0">
                <a:latin typeface="微軟正黑體" pitchFamily="34" charset="-120"/>
                <a:ea typeface="微軟正黑體" pitchFamily="34" charset="-120"/>
              </a:rPr>
              <a:t>dst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表示與輸入值具有同樣大小的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array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輸出值</a:t>
            </a:r>
          </a:p>
          <a:p>
            <a:pPr marL="174625" indent="-174625">
              <a:buFont typeface="Arial" pitchFamily="34" charset="0"/>
              <a:buChar char="•"/>
            </a:pP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src1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表示第一個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array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或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scalar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類型的輸入值</a:t>
            </a:r>
          </a:p>
          <a:p>
            <a:pPr marL="174625" indent="-174625">
              <a:buFont typeface="Arial" pitchFamily="34" charset="0"/>
              <a:buChar char="•"/>
            </a:pP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src2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表示第二個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array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或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scalar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類型的輸入值</a:t>
            </a:r>
          </a:p>
          <a:p>
            <a:pPr marL="174625" indent="-174625">
              <a:buFont typeface="Arial" pitchFamily="34" charset="0"/>
              <a:buChar char="•"/>
            </a:pP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mask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表示可選操作隱藏，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8</a:t>
            </a:r>
            <a:r>
              <a:rPr lang="zh-TW" altLang="zh-TW" sz="3200" dirty="0" smtClean="0">
                <a:latin typeface="微軟正黑體" pitchFamily="34" charset="-120"/>
                <a:ea typeface="微軟正黑體" pitchFamily="34" charset="-120"/>
              </a:rPr>
              <a:t>位單通道</a:t>
            </a:r>
            <a:r>
              <a:rPr lang="en-US" altLang="zh-TW" sz="3200" dirty="0" smtClean="0">
                <a:latin typeface="微軟正黑體" pitchFamily="34" charset="-120"/>
                <a:ea typeface="微軟正黑體" pitchFamily="34" charset="-120"/>
              </a:rPr>
              <a:t>array</a:t>
            </a:r>
            <a:endParaRPr lang="zh-TW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endParaRPr lang="en-US" altLang="zh-TW" sz="3200" dirty="0" smtClean="0">
              <a:latin typeface="微軟正黑體" pitchFamily="34" charset="-120"/>
              <a:ea typeface="微軟正黑體" pitchFamily="34" charset="-120"/>
            </a:endParaRPr>
          </a:p>
          <a:p>
            <a:endParaRPr lang="zh-TW" altLang="zh-TW" sz="36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古典相簿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70000"/>
                <a:satMod val="350000"/>
              </a:schemeClr>
            </a:gs>
          </a:gsLst>
          <a:path path="circle">
            <a:fillToRect l="51000" t="-20000" r="2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25000"/>
                <a:satMod val="350000"/>
              </a:schemeClr>
              <a:schemeClr val="phClr">
                <a:tint val="83000"/>
                <a:satMod val="115000"/>
              </a:schemeClr>
            </a:duotone>
          </a:blip>
          <a:tile tx="0" ty="0" sx="120000" sy="120000" flip="xy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古典相簿.potx</Template>
  <TotalTime>0</TotalTime>
  <Words>827</Words>
  <Application>Microsoft Office PowerPoint</Application>
  <PresentationFormat>如螢幕大小 (4:3)</PresentationFormat>
  <Paragraphs>133</Paragraphs>
  <Slides>27</Slides>
  <Notes>27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27</vt:i4>
      </vt:variant>
    </vt:vector>
  </HeadingPairs>
  <TitlesOfParts>
    <vt:vector size="28" baseType="lpstr">
      <vt:lpstr>古典相簿</vt:lpstr>
      <vt:lpstr>投影片 1</vt:lpstr>
      <vt:lpstr>投影片 2</vt:lpstr>
      <vt:lpstr>投影片 3</vt:lpstr>
      <vt:lpstr>投影片 4</vt:lpstr>
      <vt:lpstr>投影片 5</vt:lpstr>
      <vt:lpstr>投影片 6</vt:lpstr>
      <vt:lpstr>投影片 7</vt:lpstr>
      <vt:lpstr>投影片 8</vt:lpstr>
      <vt:lpstr>投影片 9</vt:lpstr>
      <vt:lpstr>投影片 10</vt:lpstr>
      <vt:lpstr>投影片 11</vt:lpstr>
      <vt:lpstr>投影片 12</vt:lpstr>
      <vt:lpstr>投影片 13</vt:lpstr>
      <vt:lpstr>投影片 14</vt:lpstr>
      <vt:lpstr>投影片 15</vt:lpstr>
      <vt:lpstr>投影片 16</vt:lpstr>
      <vt:lpstr>投影片 17</vt:lpstr>
      <vt:lpstr>投影片 18</vt:lpstr>
      <vt:lpstr>投影片 19</vt:lpstr>
      <vt:lpstr>投影片 20</vt:lpstr>
      <vt:lpstr>投影片 21</vt:lpstr>
      <vt:lpstr>投影片 22</vt:lpstr>
      <vt:lpstr>投影片 23</vt:lpstr>
      <vt:lpstr>投影片 24</vt:lpstr>
      <vt:lpstr>投影片 25</vt:lpstr>
      <vt:lpstr>投影片 26</vt:lpstr>
      <vt:lpstr>投影片 27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modified xsi:type="dcterms:W3CDTF">2021-03-21T15:55:37Z</dcterms:modified>
</cp:coreProperties>
</file>