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3"/>
  </p:notesMasterIdLst>
  <p:handoutMasterIdLst>
    <p:handoutMasterId r:id="rId134"/>
  </p:handoutMasterIdLst>
  <p:sldIdLst>
    <p:sldId id="833" r:id="rId2"/>
    <p:sldId id="957" r:id="rId3"/>
    <p:sldId id="834" r:id="rId4"/>
    <p:sldId id="976" r:id="rId5"/>
    <p:sldId id="977" r:id="rId6"/>
    <p:sldId id="978" r:id="rId7"/>
    <p:sldId id="979" r:id="rId8"/>
    <p:sldId id="980" r:id="rId9"/>
    <p:sldId id="981" r:id="rId10"/>
    <p:sldId id="982" r:id="rId11"/>
    <p:sldId id="983" r:id="rId12"/>
    <p:sldId id="984" r:id="rId13"/>
    <p:sldId id="985" r:id="rId14"/>
    <p:sldId id="1101" r:id="rId15"/>
    <p:sldId id="1102" r:id="rId16"/>
    <p:sldId id="986" r:id="rId17"/>
    <p:sldId id="1103" r:id="rId18"/>
    <p:sldId id="1104" r:id="rId19"/>
    <p:sldId id="1105" r:id="rId20"/>
    <p:sldId id="987" r:id="rId21"/>
    <p:sldId id="988" r:id="rId22"/>
    <p:sldId id="989" r:id="rId23"/>
    <p:sldId id="990" r:id="rId24"/>
    <p:sldId id="991" r:id="rId25"/>
    <p:sldId id="992" r:id="rId26"/>
    <p:sldId id="993" r:id="rId27"/>
    <p:sldId id="994" r:id="rId28"/>
    <p:sldId id="995" r:id="rId29"/>
    <p:sldId id="996" r:id="rId30"/>
    <p:sldId id="997" r:id="rId31"/>
    <p:sldId id="998" r:id="rId32"/>
    <p:sldId id="999" r:id="rId33"/>
    <p:sldId id="1000" r:id="rId34"/>
    <p:sldId id="1002" r:id="rId35"/>
    <p:sldId id="1001" r:id="rId36"/>
    <p:sldId id="1003" r:id="rId37"/>
    <p:sldId id="1004" r:id="rId38"/>
    <p:sldId id="1005" r:id="rId39"/>
    <p:sldId id="1006" r:id="rId40"/>
    <p:sldId id="1007" r:id="rId41"/>
    <p:sldId id="1008" r:id="rId42"/>
    <p:sldId id="1009" r:id="rId43"/>
    <p:sldId id="1010" r:id="rId44"/>
    <p:sldId id="1011" r:id="rId45"/>
    <p:sldId id="1012" r:id="rId46"/>
    <p:sldId id="1013" r:id="rId47"/>
    <p:sldId id="1014" r:id="rId48"/>
    <p:sldId id="1015" r:id="rId49"/>
    <p:sldId id="1016" r:id="rId50"/>
    <p:sldId id="1017" r:id="rId51"/>
    <p:sldId id="1018" r:id="rId52"/>
    <p:sldId id="1020" r:id="rId53"/>
    <p:sldId id="1019" r:id="rId54"/>
    <p:sldId id="1021" r:id="rId55"/>
    <p:sldId id="1022" r:id="rId56"/>
    <p:sldId id="1023" r:id="rId57"/>
    <p:sldId id="1024" r:id="rId58"/>
    <p:sldId id="1025" r:id="rId59"/>
    <p:sldId id="1026" r:id="rId60"/>
    <p:sldId id="1027" r:id="rId61"/>
    <p:sldId id="1028" r:id="rId62"/>
    <p:sldId id="1029" r:id="rId63"/>
    <p:sldId id="1030" r:id="rId64"/>
    <p:sldId id="1031" r:id="rId65"/>
    <p:sldId id="1032" r:id="rId66"/>
    <p:sldId id="1033" r:id="rId67"/>
    <p:sldId id="1034" r:id="rId68"/>
    <p:sldId id="1035" r:id="rId69"/>
    <p:sldId id="1036" r:id="rId70"/>
    <p:sldId id="1037" r:id="rId71"/>
    <p:sldId id="1038" r:id="rId72"/>
    <p:sldId id="1039" r:id="rId73"/>
    <p:sldId id="1041" r:id="rId74"/>
    <p:sldId id="1040" r:id="rId75"/>
    <p:sldId id="1042" r:id="rId76"/>
    <p:sldId id="1043" r:id="rId77"/>
    <p:sldId id="1044" r:id="rId78"/>
    <p:sldId id="1045" r:id="rId79"/>
    <p:sldId id="1046" r:id="rId80"/>
    <p:sldId id="1047" r:id="rId81"/>
    <p:sldId id="1048" r:id="rId82"/>
    <p:sldId id="1049" r:id="rId83"/>
    <p:sldId id="1050" r:id="rId84"/>
    <p:sldId id="1051" r:id="rId85"/>
    <p:sldId id="1052" r:id="rId86"/>
    <p:sldId id="1053" r:id="rId87"/>
    <p:sldId id="1054" r:id="rId88"/>
    <p:sldId id="1055" r:id="rId89"/>
    <p:sldId id="1056" r:id="rId90"/>
    <p:sldId id="1057" r:id="rId91"/>
    <p:sldId id="1058" r:id="rId92"/>
    <p:sldId id="1059" r:id="rId93"/>
    <p:sldId id="1060" r:id="rId94"/>
    <p:sldId id="1061" r:id="rId95"/>
    <p:sldId id="1062" r:id="rId96"/>
    <p:sldId id="1063" r:id="rId97"/>
    <p:sldId id="1064" r:id="rId98"/>
    <p:sldId id="1065" r:id="rId99"/>
    <p:sldId id="1066" r:id="rId100"/>
    <p:sldId id="1067" r:id="rId101"/>
    <p:sldId id="1068" r:id="rId102"/>
    <p:sldId id="1069" r:id="rId103"/>
    <p:sldId id="1071" r:id="rId104"/>
    <p:sldId id="1072" r:id="rId105"/>
    <p:sldId id="1073" r:id="rId106"/>
    <p:sldId id="1074" r:id="rId107"/>
    <p:sldId id="1075" r:id="rId108"/>
    <p:sldId id="1076" r:id="rId109"/>
    <p:sldId id="1077" r:id="rId110"/>
    <p:sldId id="1078" r:id="rId111"/>
    <p:sldId id="1079" r:id="rId112"/>
    <p:sldId id="1080" r:id="rId113"/>
    <p:sldId id="1081" r:id="rId114"/>
    <p:sldId id="1082" r:id="rId115"/>
    <p:sldId id="1083" r:id="rId116"/>
    <p:sldId id="1084" r:id="rId117"/>
    <p:sldId id="1085" r:id="rId118"/>
    <p:sldId id="1086" r:id="rId119"/>
    <p:sldId id="1087" r:id="rId120"/>
    <p:sldId id="1088" r:id="rId121"/>
    <p:sldId id="1089" r:id="rId122"/>
    <p:sldId id="1090" r:id="rId123"/>
    <p:sldId id="1091" r:id="rId124"/>
    <p:sldId id="1092" r:id="rId125"/>
    <p:sldId id="1093" r:id="rId126"/>
    <p:sldId id="1094" r:id="rId127"/>
    <p:sldId id="1096" r:id="rId128"/>
    <p:sldId id="1097" r:id="rId129"/>
    <p:sldId id="1098" r:id="rId130"/>
    <p:sldId id="1099" r:id="rId131"/>
    <p:sldId id="1100" r:id="rId132"/>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3BE05"/>
    <a:srgbClr val="FF99FF"/>
    <a:srgbClr val="008000"/>
    <a:srgbClr val="CC00FF"/>
    <a:srgbClr val="FF3300"/>
    <a:srgbClr val="726E89"/>
    <a:srgbClr val="A00028"/>
    <a:srgbClr val="2A2A2E"/>
    <a:srgbClr val="00005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0" autoAdjust="0"/>
    <p:restoredTop sz="87500" autoAdjust="0"/>
  </p:normalViewPr>
  <p:slideViewPr>
    <p:cSldViewPr>
      <p:cViewPr varScale="1">
        <p:scale>
          <a:sx n="67" d="100"/>
          <a:sy n="67" d="100"/>
        </p:scale>
        <p:origin x="-1793" y="-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8"/>
    </p:cViewPr>
  </p:sorterViewPr>
  <p:notesViewPr>
    <p:cSldViewPr>
      <p:cViewPr varScale="1">
        <p:scale>
          <a:sx n="62" d="100"/>
          <a:sy n="62" d="100"/>
        </p:scale>
        <p:origin x="-2410" y="-7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5/2/2021</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p14="http://schemas.microsoft.com/office/powerpoint/2010/main" xmlns="" val="2345123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5/2/2021</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p14="http://schemas.microsoft.com/office/powerpoint/2010/main" xmlns="" val="62378747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107</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122</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22</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36</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https://aishack.in/tutorials/image-moments/</a:t>
            </a:r>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https://aishack.in/tutorials/image-moments/</a:t>
            </a:r>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69</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80</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eaLnBrk="1" latinLnBrk="0" hangingPunct="1">
              <a:defRPr kumimoji="0" lang="en-US" dirty="0"/>
            </a:lvl1pPr>
            <a:extLst/>
          </a:lstStyle>
          <a:p>
            <a:r>
              <a:rPr kumimoji="0" lang="en-US" dirty="0"/>
              <a:t>Click to add photo album title</a:t>
            </a:r>
          </a:p>
        </p:txBody>
      </p:sp>
      <p:sp>
        <p:nvSpPr>
          <p:cNvPr id="30" name="Rectangle 7"/>
          <p:cNvSpPr>
            <a:spLocks/>
          </p:cNvSpPr>
          <p:nvPr/>
        </p:nvSpPr>
        <p:spPr>
          <a:xfrm>
            <a:off x="453736" y="5181600"/>
            <a:ext cx="8229600" cy="11430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kumimoji="0"/>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b="0" i="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extLst/>
          </a:lstStyle>
          <a:p>
            <a:pPr lvl="0"/>
            <a:r>
              <a:rPr kumimoji="0" lang="zh-TW" altLang="en-US" sz="2400" b="0" i="0" dirty="0">
                <a:solidFill>
                  <a:srgbClr val="000000"/>
                </a:solidFill>
                <a:latin typeface="新細明體"/>
                <a:ea typeface="+mn-ea"/>
                <a:cs typeface="新細明體"/>
              </a:rPr>
              <a:t>按一下以新增日期及其他詳細資料</a:t>
            </a:r>
            <a:endParaRPr kumimoji="0"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dirty="0"/>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3" name="Rectangle 12"/>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7"/>
          </p:nvPr>
        </p:nvSpPr>
        <p:spPr/>
        <p:txBody>
          <a:bodyPr/>
          <a:lstStyle/>
          <a:p>
            <a:endParaRPr kumimoji="0"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5" name="Rectangle 14"/>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2" name="Rectangle 11"/>
          <p:cNvSpPr>
            <a:spLocks noGrp="1"/>
          </p:cNvSpPr>
          <p:nvPr>
            <p:ph type="ftr" sz="quarter" idx="27"/>
          </p:nvPr>
        </p:nvSpPr>
        <p:spPr/>
        <p:txBody>
          <a:bodyPr/>
          <a:lstStyle/>
          <a:p>
            <a:endParaRPr kumimoji="0"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5"/>
          </p:nvPr>
        </p:nvSpPr>
        <p:spPr/>
        <p:txBody>
          <a:bodyPr/>
          <a:lstStyle/>
          <a:p>
            <a:endParaRPr kumimoji="0"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6"/>
          </p:nvPr>
        </p:nvSpPr>
        <p:spPr/>
        <p:txBody>
          <a:bodyPr/>
          <a:lstStyle/>
          <a:p>
            <a:endParaRPr kumimoji="0"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1"/>
          </p:nvPr>
        </p:nvSpPr>
        <p:spPr/>
        <p:txBody>
          <a:bodyPr/>
          <a:lstStyle/>
          <a:p>
            <a:endParaRPr kumimoji="0"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1" name="Rectangle 10"/>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6" name="Rectangle 5"/>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7" name="Rectangle 6"/>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p>
            <a:pPr eaLnBrk="1" latinLnBrk="0" hangingPunct="1"/>
            <a:r>
              <a:rPr lang="zh-TW" altLang="en-US"/>
              <a:t>按一下以編輯母片標題樣式</a:t>
            </a:r>
            <a:endParaRPr/>
          </a:p>
        </p:txBody>
      </p:sp>
      <p:sp>
        <p:nvSpPr>
          <p:cNvPr id="14" name="Rectangle 6"/>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5/2/2021</a:t>
            </a:fld>
            <a:endParaRPr kumimoji="0" lang="en-US" dirty="0"/>
          </a:p>
        </p:txBody>
      </p:sp>
      <p:sp>
        <p:nvSpPr>
          <p:cNvPr id="27" name="Rectangle 19"/>
          <p:cNvSpPr>
            <a:spLocks noGrp="1"/>
          </p:cNvSpPr>
          <p:nvPr>
            <p:ph type="ftr" sz="quarter" idx="11"/>
          </p:nvPr>
        </p:nvSpPr>
        <p:spPr/>
        <p:txBody>
          <a:bodyPr/>
          <a:lstStyle/>
          <a:p>
            <a:endParaRPr kumimoji="0" lang="en-US" dirty="0"/>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6" name="Rectangle 5"/>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eaLnBrk="1" latinLnBrk="0" hangingPunct="1">
              <a:defRPr kumimoji="0" baseline="0"/>
            </a:lvl1pPr>
            <a:extLst/>
          </a:lstStyle>
          <a:p>
            <a:r>
              <a:rPr kumimoji="0" lang="en-US" dirty="0"/>
              <a:t>Click to add section title</a:t>
            </a: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0"/>
          </p:nvPr>
        </p:nvSpPr>
        <p:spPr/>
        <p:txBody>
          <a:bodyPr/>
          <a:lstStyle/>
          <a:p>
            <a:endParaRPr kumimoji="0"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5/2/2021</a:t>
            </a:fld>
            <a:endParaRPr kumimoji="0" lang="en-US" dirty="0"/>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75000"/>
                <a:lumOff val="25000"/>
              </a:schemeClr>
            </a:gs>
            <a:gs pos="100000">
              <a:srgbClr val="00000C"/>
            </a:gs>
          </a:gsLst>
          <a:lin ang="16200000" scaled="0"/>
          <a:tileRect/>
        </a:gradFill>
        <a:effectLst/>
      </p:bgPr>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zh-TW" altLang="en-US"/>
              <a:t>按一下以編輯母片標題樣式</a:t>
            </a:r>
            <a:endParaRPr kumimoji="0" lang="en-US"/>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5/2/2021</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pPr algn="ctr"/>
            <a:endParaRPr kumimoji="0"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5.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27.xml"/><Relationship Id="rId1" Type="http://schemas.openxmlformats.org/officeDocument/2006/relationships/slideLayout" Target="../slideLayouts/slideLayout3.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29.xml"/><Relationship Id="rId1" Type="http://schemas.openxmlformats.org/officeDocument/2006/relationships/slideLayout" Target="../slideLayouts/slideLayout3.xml"/><Relationship Id="rId4" Type="http://schemas.openxmlformats.org/officeDocument/2006/relationships/image" Target="../media/image8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9.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7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1.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2.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838200" y="1600200"/>
            <a:ext cx="7924800" cy="5016758"/>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介紹</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執行環境準備</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影像原理介紹</a:t>
            </a: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核心功能介紹</a:t>
            </a:r>
          </a:p>
          <a:p>
            <a:pPr marL="361950" indent="-361950">
              <a:buFont typeface="Arial" panose="020B0604020202020204" pitchFamily="34" charset="0"/>
              <a:buChar char="•"/>
            </a:pPr>
            <a:r>
              <a:rPr kumimoji="1" lang="en-US" altLang="zh-TW" sz="4000" b="1" dirty="0" err="1"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的影像處理</a:t>
            </a: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特徵偵測及描述</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endPar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機器學習</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深度學習</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133600" y="3048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err="1"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OpenCV</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入門實作</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276600" y="1524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計算梯度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026" name="Picture 2"/>
          <p:cNvPicPr>
            <a:picLocks noChangeAspect="1" noChangeArrowheads="1"/>
          </p:cNvPicPr>
          <p:nvPr/>
        </p:nvPicPr>
        <p:blipFill>
          <a:blip r:embed="rId3" cstate="print"/>
          <a:srcRect/>
          <a:stretch>
            <a:fillRect/>
          </a:stretch>
        </p:blipFill>
        <p:spPr bwMode="auto">
          <a:xfrm>
            <a:off x="609600" y="1524000"/>
            <a:ext cx="8234071" cy="42672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4031873"/>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傳回值</a:t>
            </a:r>
            <a:r>
              <a:rPr lang="en-US" altLang="zh-TW" sz="3200" dirty="0" smtClean="0">
                <a:latin typeface="微軟正黑體" pitchFamily="34" charset="-120"/>
                <a:ea typeface="微軟正黑體" pitchFamily="34" charset="-120"/>
              </a:rPr>
              <a:t>= numpy.fft.fft2(</a:t>
            </a:r>
            <a:r>
              <a:rPr lang="zh-TW" altLang="zh-TW" sz="3200" dirty="0" smtClean="0">
                <a:latin typeface="微軟正黑體" pitchFamily="34" charset="-120"/>
                <a:ea typeface="微軟正黑體" pitchFamily="34" charset="-120"/>
              </a:rPr>
              <a:t>原始影像</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zh-TW" altLang="zh-TW" sz="3200" dirty="0" smtClean="0">
                <a:latin typeface="微軟正黑體" pitchFamily="34" charset="-120"/>
                <a:ea typeface="微軟正黑體" pitchFamily="34" charset="-120"/>
              </a:rPr>
              <a:t>原始影像是灰階影像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傳回值是一個複數陣列（</a:t>
            </a:r>
            <a:r>
              <a:rPr lang="en-US" altLang="zh-TW" sz="3200" dirty="0" smtClean="0">
                <a:latin typeface="微軟正黑體" pitchFamily="34" charset="-120"/>
                <a:ea typeface="微軟正黑體" pitchFamily="34" charset="-120"/>
              </a:rPr>
              <a:t>complex </a:t>
            </a:r>
            <a:r>
              <a:rPr lang="en-US" altLang="zh-TW" sz="3200" dirty="0" err="1" smtClean="0">
                <a:latin typeface="微軟正黑體" pitchFamily="34" charset="-120"/>
                <a:ea typeface="微軟正黑體" pitchFamily="34" charset="-120"/>
              </a:rPr>
              <a:t>ndarray</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對影像進行傅立葉轉換後，獲得的是一個複數陣列。為了顯示為影像，需要將它們的值調整到</a:t>
            </a:r>
            <a:r>
              <a:rPr lang="en-US" altLang="zh-TW" sz="3200" dirty="0" smtClean="0">
                <a:latin typeface="微軟正黑體" pitchFamily="34" charset="-120"/>
                <a:ea typeface="微軟正黑體" pitchFamily="34" charset="-120"/>
              </a:rPr>
              <a:t>[0, 255]</a:t>
            </a:r>
            <a:r>
              <a:rPr lang="zh-TW" altLang="zh-TW" sz="3200" dirty="0" smtClean="0">
                <a:latin typeface="微軟正黑體" pitchFamily="34" charset="-120"/>
                <a:ea typeface="微軟正黑體" pitchFamily="34" charset="-120"/>
              </a:rPr>
              <a:t>的灰階空間內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像素新值</a:t>
            </a:r>
            <a:r>
              <a:rPr lang="en-US" altLang="zh-TW" sz="3200" dirty="0" smtClean="0">
                <a:latin typeface="微軟正黑體" pitchFamily="34" charset="-120"/>
                <a:ea typeface="微軟正黑體" pitchFamily="34" charset="-120"/>
              </a:rPr>
              <a:t>=20*</a:t>
            </a:r>
            <a:r>
              <a:rPr lang="en-US" altLang="zh-TW" sz="3200" dirty="0" err="1" smtClean="0">
                <a:latin typeface="微軟正黑體" pitchFamily="34" charset="-120"/>
                <a:ea typeface="微軟正黑體" pitchFamily="34" charset="-120"/>
              </a:rPr>
              <a:t>np.log</a:t>
            </a:r>
            <a:r>
              <a:rPr lang="en-US" altLang="zh-TW" sz="3200" dirty="0" smtClean="0">
                <a:latin typeface="微軟正黑體" pitchFamily="34" charset="-120"/>
                <a:ea typeface="微軟正黑體" pitchFamily="34" charset="-120"/>
              </a:rPr>
              <a:t>(np.abs(</a:t>
            </a:r>
            <a:r>
              <a:rPr lang="zh-TW" altLang="zh-TW" sz="3200" dirty="0" smtClean="0">
                <a:latin typeface="微軟正黑體" pitchFamily="34" charset="-120"/>
                <a:ea typeface="微軟正黑體" pitchFamily="34" charset="-120"/>
              </a:rPr>
              <a:t>頻譜值</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00200"/>
            <a:ext cx="8534400" cy="206210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影像頻譜中的零頻率分量位於頻譜影像（頻域影像）的左上角，為了便於觀察，通常會使用</a:t>
            </a:r>
            <a:r>
              <a:rPr lang="en-US" altLang="zh-TW" sz="3200" dirty="0" err="1" smtClean="0">
                <a:latin typeface="微軟正黑體" pitchFamily="34" charset="-120"/>
                <a:ea typeface="微軟正黑體" pitchFamily="34" charset="-120"/>
              </a:rPr>
              <a:t>numpy.fft.fftshift</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函數將零頻率成分移動到頻域影像的中心位置</a:t>
            </a:r>
            <a:endParaRPr lang="zh-TW" altLang="zh-TW" sz="3200" dirty="0">
              <a:latin typeface="微軟正黑體" pitchFamily="34" charset="-120"/>
              <a:ea typeface="微軟正黑體" pitchFamily="34" charset="-120"/>
            </a:endParaRPr>
          </a:p>
        </p:txBody>
      </p:sp>
      <p:pic>
        <p:nvPicPr>
          <p:cNvPr id="181250" name="Picture 2"/>
          <p:cNvPicPr>
            <a:picLocks noChangeAspect="1" noChangeArrowheads="1"/>
          </p:cNvPicPr>
          <p:nvPr/>
        </p:nvPicPr>
        <p:blipFill>
          <a:blip r:embed="rId3" cstate="print"/>
          <a:srcRect/>
          <a:stretch>
            <a:fillRect/>
          </a:stretch>
        </p:blipFill>
        <p:spPr bwMode="auto">
          <a:xfrm>
            <a:off x="914400" y="3886200"/>
            <a:ext cx="6934200" cy="2787618"/>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實作逆傅立葉轉換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00200"/>
            <a:ext cx="8534400" cy="1077218"/>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需要先使用</a:t>
            </a:r>
            <a:r>
              <a:rPr lang="en-US" altLang="zh-TW" sz="3200" dirty="0" err="1" smtClean="0">
                <a:latin typeface="微軟正黑體" pitchFamily="34" charset="-120"/>
                <a:ea typeface="微軟正黑體" pitchFamily="34" charset="-120"/>
              </a:rPr>
              <a:t>numpy.fft.ifftshift</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函數將零頻率分量移到原來的位置，再進行逆傅立葉轉換</a:t>
            </a:r>
            <a:endParaRPr lang="zh-TW" altLang="zh-TW" sz="3200" dirty="0">
              <a:latin typeface="微軟正黑體" pitchFamily="34" charset="-120"/>
              <a:ea typeface="微軟正黑體" pitchFamily="34" charset="-120"/>
            </a:endParaRPr>
          </a:p>
        </p:txBody>
      </p:sp>
      <p:sp>
        <p:nvSpPr>
          <p:cNvPr id="18330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83297" name="组合 1"/>
          <p:cNvGrpSpPr>
            <a:grpSpLocks noChangeAspect="1"/>
          </p:cNvGrpSpPr>
          <p:nvPr/>
        </p:nvGrpSpPr>
        <p:grpSpPr bwMode="auto">
          <a:xfrm>
            <a:off x="533400" y="3200400"/>
            <a:ext cx="7915835" cy="3048000"/>
            <a:chOff x="0" y="0"/>
            <a:chExt cx="55601" cy="21431"/>
          </a:xfrm>
        </p:grpSpPr>
        <p:grpSp>
          <p:nvGrpSpPr>
            <p:cNvPr id="1167" name="组合 1167"/>
            <p:cNvGrpSpPr>
              <a:grpSpLocks/>
            </p:cNvGrpSpPr>
            <p:nvPr/>
          </p:nvGrpSpPr>
          <p:grpSpPr bwMode="auto">
            <a:xfrm>
              <a:off x="34741" y="0"/>
              <a:ext cx="20860" cy="21431"/>
              <a:chOff x="34741" y="0"/>
              <a:chExt cx="20859" cy="21431"/>
            </a:xfrm>
          </p:grpSpPr>
          <p:sp>
            <p:nvSpPr>
              <p:cNvPr id="1168" name="矩形 1168"/>
              <p:cNvSpPr>
                <a:spLocks noChangeArrowheads="1"/>
              </p:cNvSpPr>
              <p:nvPr/>
            </p:nvSpPr>
            <p:spPr bwMode="auto">
              <a:xfrm>
                <a:off x="34741" y="0"/>
                <a:ext cx="20860" cy="21431"/>
              </a:xfrm>
              <a:prstGeom prst="rect">
                <a:avLst/>
              </a:prstGeom>
              <a:solidFill>
                <a:srgbClr val="000000"/>
              </a:solidFill>
              <a:ln w="28575">
                <a:solidFill>
                  <a:srgbClr val="4285F4"/>
                </a:solid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sp>
            <p:nvSpPr>
              <p:cNvPr id="1169" name="矩形 1169"/>
              <p:cNvSpPr>
                <a:spLocks noChangeArrowheads="1"/>
              </p:cNvSpPr>
              <p:nvPr/>
            </p:nvSpPr>
            <p:spPr bwMode="auto">
              <a:xfrm>
                <a:off x="34931" y="285"/>
                <a:ext cx="4144" cy="3824"/>
              </a:xfrm>
              <a:prstGeom prst="rect">
                <a:avLst/>
              </a:prstGeom>
              <a:solidFill>
                <a:srgbClr val="FFFFFF"/>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grpSp>
          <p:nvGrpSpPr>
            <p:cNvPr id="1170" name="组合 1170"/>
            <p:cNvGrpSpPr>
              <a:grpSpLocks/>
            </p:cNvGrpSpPr>
            <p:nvPr/>
          </p:nvGrpSpPr>
          <p:grpSpPr bwMode="auto">
            <a:xfrm>
              <a:off x="0" y="0"/>
              <a:ext cx="20859" cy="21431"/>
              <a:chOff x="0" y="0"/>
              <a:chExt cx="20859" cy="21431"/>
            </a:xfrm>
          </p:grpSpPr>
          <p:sp>
            <p:nvSpPr>
              <p:cNvPr id="1171" name="矩形 1171"/>
              <p:cNvSpPr>
                <a:spLocks noChangeArrowheads="1"/>
              </p:cNvSpPr>
              <p:nvPr/>
            </p:nvSpPr>
            <p:spPr bwMode="auto">
              <a:xfrm>
                <a:off x="0" y="0"/>
                <a:ext cx="20859" cy="21431"/>
              </a:xfrm>
              <a:prstGeom prst="rect">
                <a:avLst/>
              </a:prstGeom>
              <a:solidFill>
                <a:srgbClr val="000000"/>
              </a:solidFill>
              <a:ln w="28575">
                <a:solidFill>
                  <a:srgbClr val="4285F4"/>
                </a:solid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sp>
            <p:nvSpPr>
              <p:cNvPr id="1172" name="矩形 1172"/>
              <p:cNvSpPr>
                <a:spLocks noChangeArrowheads="1"/>
              </p:cNvSpPr>
              <p:nvPr/>
            </p:nvSpPr>
            <p:spPr bwMode="auto">
              <a:xfrm>
                <a:off x="8358" y="8803"/>
                <a:ext cx="4143" cy="3824"/>
              </a:xfrm>
              <a:prstGeom prst="rect">
                <a:avLst/>
              </a:prstGeom>
              <a:solidFill>
                <a:srgbClr val="FFFFFF"/>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
          <p:nvSpPr>
            <p:cNvPr id="1173" name="右箭头 1173"/>
            <p:cNvSpPr>
              <a:spLocks noChangeArrowheads="1"/>
            </p:cNvSpPr>
            <p:nvPr/>
          </p:nvSpPr>
          <p:spPr bwMode="auto">
            <a:xfrm>
              <a:off x="23847" y="8763"/>
              <a:ext cx="7906" cy="3823"/>
            </a:xfrm>
            <a:prstGeom prst="rightArrow">
              <a:avLst>
                <a:gd name="adj1" fmla="val 50000"/>
                <a:gd name="adj2" fmla="val 50006"/>
              </a:avLst>
            </a:prstGeom>
            <a:solidFill>
              <a:srgbClr val="000000"/>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152400" y="1492122"/>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marR="0" lvl="0" indent="-358775" algn="l" defTabSz="914400" rtl="0" eaLnBrk="1" fontAlgn="base" latinLnBrk="0" hangingPunct="1">
              <a:lnSpc>
                <a:spcPct val="100000"/>
              </a:lnSpc>
              <a:spcBef>
                <a:spcPct val="0"/>
              </a:spcBef>
              <a:spcAft>
                <a:spcPct val="0"/>
              </a:spcAft>
              <a:buClrTx/>
              <a:buSzTx/>
              <a:buFont typeface="Arial" pitchFamily="34" charset="0"/>
              <a:buChar char="•"/>
              <a:tabLst/>
            </a:pP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函數可以實現逆傅立葉轉換，傳回空域複數陣列。它是</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的逆函數</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p>
            <a:pPr marL="358775" marR="0" lvl="0" indent="-358775" algn="l" defTabSz="914400" rtl="0" eaLnBrk="1" fontAlgn="base" latinLnBrk="0" hangingPunct="1">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傳回值</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頻域資料</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函數</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的傳回值仍舊是一個複數陣列（</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complex </a:t>
            </a:r>
            <a:r>
              <a:rPr kumimoji="1" lang="en-US" altLang="zh-TW" sz="3200" b="0" i="0" u="none" strike="noStrike" cap="none" normalizeH="0" baseline="0" dirty="0" err="1" smtClean="0">
                <a:ln>
                  <a:noFill/>
                </a:ln>
                <a:solidFill>
                  <a:schemeClr val="tx1"/>
                </a:solidFill>
                <a:effectLst/>
                <a:latin typeface="微軟正黑體" pitchFamily="34" charset="-120"/>
                <a:ea typeface="微軟正黑體" pitchFamily="34" charset="-120"/>
                <a:cs typeface="Times New Roman" pitchFamily="18" charset="0"/>
              </a:rPr>
              <a:t>ndarray</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逆傅立葉轉換獲得的空域資訊是複數陣列</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p>
            <a:pPr marL="358775" indent="-358775" eaLnBrk="0" fontAlgn="base" hangingPunct="0">
              <a:spcBef>
                <a:spcPct val="0"/>
              </a:spcBef>
              <a:spcAft>
                <a:spcPct val="0"/>
              </a:spcAft>
              <a:buFont typeface="Arial" pitchFamily="34" charset="0"/>
              <a:buChar char="•"/>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需要將該資訊調整至</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[0, 255]</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灰階空間內使用的公式為</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rPr>
              <a:t> </a:t>
            </a:r>
            <a:r>
              <a:rPr lang="en-US" altLang="zh-TW" sz="3200" dirty="0" err="1" smtClean="0">
                <a:latin typeface="微軟正黑體" pitchFamily="34" charset="-120"/>
                <a:ea typeface="微軟正黑體" pitchFamily="34" charset="-120"/>
              </a:rPr>
              <a:t>iimg</a:t>
            </a:r>
            <a:r>
              <a:rPr lang="en-US" altLang="zh-TW" sz="3200" dirty="0" smtClean="0">
                <a:latin typeface="微軟正黑體" pitchFamily="34" charset="-120"/>
                <a:ea typeface="微軟正黑體" pitchFamily="34" charset="-120"/>
              </a:rPr>
              <a:t> = np.abs(</a:t>
            </a:r>
            <a:r>
              <a:rPr lang="zh-TW" altLang="zh-TW" sz="3200" dirty="0" smtClean="0">
                <a:latin typeface="微軟正黑體" pitchFamily="34" charset="-120"/>
                <a:ea typeface="微軟正黑體" pitchFamily="34" charset="-120"/>
              </a:rPr>
              <a:t>逆傅立葉轉換結果</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81000" y="1348800"/>
            <a:ext cx="8534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影像內，同時存在著高頻訊號和低頻訊號</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低頻訊號對應影像內變化緩慢的灰階分量</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高頻訊號對應影像內變化</a:t>
            </a:r>
            <a:r>
              <a:rPr lang="zh-TW" altLang="en-US" sz="3200" dirty="0" smtClean="0">
                <a:latin typeface="微軟正黑體" pitchFamily="34" charset="-120"/>
                <a:ea typeface="微軟正黑體" pitchFamily="34" charset="-120"/>
              </a:rPr>
              <a:t>較</a:t>
            </a:r>
            <a:r>
              <a:rPr lang="zh-TW" altLang="zh-TW" sz="3200" dirty="0" smtClean="0">
                <a:latin typeface="微軟正黑體" pitchFamily="34" charset="-120"/>
                <a:ea typeface="微軟正黑體" pitchFamily="34" charset="-120"/>
              </a:rPr>
              <a:t>快的灰階分量</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允許低頻訊號</a:t>
            </a:r>
            <a:r>
              <a:rPr lang="zh-TW" altLang="en-US" sz="3200" dirty="0" smtClean="0">
                <a:latin typeface="微軟正黑體" pitchFamily="34" charset="-120"/>
                <a:ea typeface="微軟正黑體" pitchFamily="34" charset="-120"/>
              </a:rPr>
              <a:t>通</a:t>
            </a:r>
            <a:r>
              <a:rPr lang="zh-TW" altLang="zh-TW" sz="3200" dirty="0" smtClean="0">
                <a:latin typeface="微軟正黑體" pitchFamily="34" charset="-120"/>
                <a:ea typeface="微軟正黑體" pitchFamily="34" charset="-120"/>
              </a:rPr>
              <a:t>過的濾波器稱為低通濾波器</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低通濾波器使高頻訊號衰減而對低頻訊號放行，會使影像變模糊</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允許高頻訊號透過的濾波器稱為高通濾波器</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高通濾波器使低頻訊號衰減而讓高頻訊號透過，將增強影像中尖銳的細節，但是會導致影像的比較度降低</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7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237569" name="Group 4235"/>
          <p:cNvGrpSpPr>
            <a:grpSpLocks/>
          </p:cNvGrpSpPr>
          <p:nvPr/>
        </p:nvGrpSpPr>
        <p:grpSpPr bwMode="auto">
          <a:xfrm>
            <a:off x="304800" y="2057400"/>
            <a:ext cx="8305800" cy="2819400"/>
            <a:chOff x="3139" y="4492"/>
            <a:chExt cx="4414" cy="1505"/>
          </a:xfrm>
        </p:grpSpPr>
        <p:pic>
          <p:nvPicPr>
            <p:cNvPr id="1196" name="图片 1175"/>
            <p:cNvPicPr>
              <a:picLocks noChangeAspect="1"/>
            </p:cNvPicPr>
            <p:nvPr/>
          </p:nvPicPr>
          <p:blipFill>
            <a:blip r:embed="rId3" cstate="print"/>
            <a:srcRect l="11725" t="32513" r="8058" b="33496"/>
            <a:stretch>
              <a:fillRect/>
            </a:stretch>
          </p:blipFill>
          <p:spPr bwMode="auto">
            <a:xfrm>
              <a:off x="3139" y="4492"/>
              <a:ext cx="4414" cy="1505"/>
            </a:xfrm>
            <a:prstGeom prst="rect">
              <a:avLst/>
            </a:prstGeom>
            <a:noFill/>
          </p:spPr>
        </p:pic>
        <p:sp>
          <p:nvSpPr>
            <p:cNvPr id="1197" name="矩形 1176"/>
            <p:cNvSpPr>
              <a:spLocks noChangeArrowheads="1"/>
            </p:cNvSpPr>
            <p:nvPr/>
          </p:nvSpPr>
          <p:spPr bwMode="auto">
            <a:xfrm>
              <a:off x="6547" y="5027"/>
              <a:ext cx="557" cy="479"/>
            </a:xfrm>
            <a:prstGeom prst="rect">
              <a:avLst/>
            </a:prstGeom>
            <a:solidFill>
              <a:srgbClr val="000000"/>
            </a:solidFill>
            <a:ln w="9525">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7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240642" name="Picture 2"/>
          <p:cNvPicPr>
            <a:picLocks noChangeAspect="1" noChangeArrowheads="1"/>
          </p:cNvPicPr>
          <p:nvPr/>
        </p:nvPicPr>
        <p:blipFill>
          <a:blip r:embed="rId3" cstate="print"/>
          <a:srcRect/>
          <a:stretch>
            <a:fillRect/>
          </a:stretch>
        </p:blipFill>
        <p:spPr bwMode="auto">
          <a:xfrm>
            <a:off x="1295400" y="1524000"/>
            <a:ext cx="6934200" cy="504286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9050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影像的霍夫轉換</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336358"/>
            <a:ext cx="85344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尋找直線、圓形以及其他簡單形狀的方</a:t>
            </a:r>
            <a:r>
              <a:rPr lang="zh-TW" altLang="en-US" sz="3200" dirty="0" smtClean="0">
                <a:latin typeface="微軟正黑體" pitchFamily="34" charset="-120"/>
                <a:ea typeface="微軟正黑體" pitchFamily="34" charset="-120"/>
              </a:rPr>
              <a:t>法</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採用類似投票的方式來取得目前影像內的形狀集合</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由</a:t>
            </a:r>
            <a:r>
              <a:rPr lang="en-US" altLang="zh-TW" sz="3200" dirty="0" smtClean="0">
                <a:latin typeface="微軟正黑體" pitchFamily="34" charset="-120"/>
                <a:ea typeface="微軟正黑體" pitchFamily="34" charset="-120"/>
              </a:rPr>
              <a:t>Paul Hough</a:t>
            </a:r>
            <a:r>
              <a:rPr lang="zh-TW" altLang="zh-TW" sz="3200" dirty="0" smtClean="0">
                <a:latin typeface="微軟正黑體" pitchFamily="34" charset="-120"/>
                <a:ea typeface="微軟正黑體" pitchFamily="34" charset="-120"/>
              </a:rPr>
              <a:t>於</a:t>
            </a:r>
            <a:r>
              <a:rPr lang="en-US" altLang="zh-TW" sz="3200" dirty="0" smtClean="0">
                <a:latin typeface="微軟正黑體" pitchFamily="34" charset="-120"/>
                <a:ea typeface="微軟正黑體" pitchFamily="34" charset="-120"/>
              </a:rPr>
              <a:t>1962</a:t>
            </a:r>
            <a:r>
              <a:rPr lang="zh-TW" altLang="zh-TW" sz="3200" dirty="0" smtClean="0">
                <a:latin typeface="微軟正黑體" pitchFamily="34" charset="-120"/>
                <a:ea typeface="微軟正黑體" pitchFamily="34" charset="-120"/>
              </a:rPr>
              <a:t>年提出</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en-US" sz="3200" dirty="0" smtClean="0">
                <a:latin typeface="微軟正黑體" pitchFamily="34" charset="-120"/>
                <a:ea typeface="微軟正黑體" pitchFamily="34" charset="-120"/>
              </a:rPr>
              <a:t>經過</a:t>
            </a:r>
            <a:r>
              <a:rPr lang="zh-TW" altLang="zh-TW" sz="3200" dirty="0" smtClean="0">
                <a:latin typeface="微軟正黑體" pitchFamily="34" charset="-120"/>
                <a:ea typeface="微軟正黑體" pitchFamily="34" charset="-120"/>
              </a:rPr>
              <a:t>發展後，霍夫轉換還能識別其他簡單的圖形結構，常見的有圓、橢圓</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提供了函數</a:t>
            </a:r>
            <a:r>
              <a:rPr lang="en-US" altLang="zh-TW" sz="3200" dirty="0" smtClean="0">
                <a:latin typeface="微軟正黑體" pitchFamily="34" charset="-120"/>
                <a:ea typeface="微軟正黑體" pitchFamily="34" charset="-120"/>
              </a:rPr>
              <a:t>cv2.HoughLines()</a:t>
            </a:r>
            <a:r>
              <a:rPr lang="zh-TW" altLang="zh-TW" sz="3200" dirty="0" smtClean="0">
                <a:latin typeface="微軟正黑體" pitchFamily="34" charset="-120"/>
                <a:ea typeface="微軟正黑體" pitchFamily="34" charset="-120"/>
              </a:rPr>
              <a:t>和函數</a:t>
            </a:r>
            <a:r>
              <a:rPr lang="en-US" altLang="zh-TW" sz="3200" dirty="0" smtClean="0">
                <a:latin typeface="微軟正黑體" pitchFamily="34" charset="-120"/>
                <a:ea typeface="微軟正黑體" pitchFamily="34" charset="-120"/>
              </a:rPr>
              <a:t>cv2.HoughLinesP()</a:t>
            </a: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026" name="Picture 2"/>
          <p:cNvPicPr>
            <a:picLocks noChangeAspect="1" noChangeArrowheads="1"/>
          </p:cNvPicPr>
          <p:nvPr/>
        </p:nvPicPr>
        <p:blipFill>
          <a:blip r:embed="rId3" cstate="print"/>
          <a:srcRect/>
          <a:stretch>
            <a:fillRect/>
          </a:stretch>
        </p:blipFill>
        <p:spPr bwMode="auto">
          <a:xfrm>
            <a:off x="533400" y="1981200"/>
            <a:ext cx="7993688" cy="2819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600200"/>
            <a:ext cx="8534400" cy="5078313"/>
          </a:xfrm>
          <a:prstGeom prst="rect">
            <a:avLst/>
          </a:prstGeom>
          <a:noFill/>
        </p:spPr>
        <p:txBody>
          <a:bodyPr wrap="square" rtlCol="0">
            <a:spAutoFit/>
          </a:bodyPr>
          <a:lstStyle/>
          <a:p>
            <a:pPr marL="446088" indent="-446088">
              <a:buFont typeface="Arial" pitchFamily="34" charset="0"/>
              <a:buChar char="•"/>
            </a:pPr>
            <a:r>
              <a:rPr lang="zh-TW" altLang="zh-TW" sz="3600" dirty="0" smtClean="0">
                <a:latin typeface="微軟正黑體" pitchFamily="34" charset="-120"/>
                <a:ea typeface="微軟正黑體" pitchFamily="34" charset="-120"/>
              </a:rPr>
              <a:t>檢查影像中的像素點，去除所有非邊緣的點</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逐一檢查像素點，判斷目前像素點是否是周圍像素點中具有相同梯度方向的最大值</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根據判斷結果決定是否抑制該點</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如果該點是正</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負梯度方向上的局部最大值，則保留該點。</a:t>
            </a:r>
          </a:p>
          <a:p>
            <a:pPr marL="446088" indent="-446088">
              <a:buFont typeface="Arial" pitchFamily="34" charset="0"/>
              <a:buChar char="•"/>
            </a:pPr>
            <a:r>
              <a:rPr lang="zh-TW" altLang="zh-TW" sz="3600" dirty="0" smtClean="0">
                <a:latin typeface="微軟正黑體" pitchFamily="34" charset="-120"/>
                <a:ea typeface="微軟正黑體" pitchFamily="34" charset="-120"/>
              </a:rPr>
              <a:t>如果不是，則抑制該點（歸零）</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348800"/>
            <a:ext cx="8534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笛卡兒空間中的一條直線在霍夫空間內的對映情況</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笛卡兒空間內的一條直線，其斜率為</a:t>
            </a:r>
            <a:r>
              <a:rPr lang="en-US" altLang="zh-TW" sz="3200" i="1" dirty="0" smtClean="0">
                <a:latin typeface="微軟正黑體" pitchFamily="34" charset="-120"/>
                <a:ea typeface="微軟正黑體" pitchFamily="34" charset="-120"/>
              </a:rPr>
              <a:t>k</a:t>
            </a:r>
            <a:r>
              <a:rPr lang="zh-TW" altLang="zh-TW" sz="3200" dirty="0" smtClean="0">
                <a:latin typeface="微軟正黑體" pitchFamily="34" charset="-120"/>
                <a:ea typeface="微軟正黑體" pitchFamily="34" charset="-120"/>
              </a:rPr>
              <a:t>，截距為</a:t>
            </a:r>
            <a:r>
              <a:rPr lang="en-US" altLang="zh-TW" sz="3200" i="1" dirty="0" smtClean="0">
                <a:latin typeface="微軟正黑體" pitchFamily="34" charset="-120"/>
                <a:ea typeface="微軟正黑體" pitchFamily="34" charset="-120"/>
              </a:rPr>
              <a:t>b</a:t>
            </a:r>
            <a:r>
              <a:rPr lang="zh-TW" altLang="zh-TW" sz="3200" dirty="0" smtClean="0">
                <a:latin typeface="微軟正黑體" pitchFamily="34" charset="-120"/>
                <a:ea typeface="微軟正黑體" pitchFamily="34" charset="-120"/>
              </a:rPr>
              <a:t>，對映到霍夫空間內成為一個點</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k</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 b</a:t>
            </a:r>
            <a:r>
              <a:rPr lang="en-US" altLang="zh-TW" sz="3200" dirty="0" smtClean="0">
                <a:latin typeface="微軟正黑體" pitchFamily="34" charset="-120"/>
                <a:ea typeface="微軟正黑體" pitchFamily="34" charset="-120"/>
              </a:rPr>
              <a:t>)</a:t>
            </a: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霍夫空間內的點</a:t>
            </a:r>
            <a:r>
              <a:rPr lang="en-US" altLang="zh-TW" sz="3200" dirty="0" smtClean="0">
                <a:latin typeface="微軟正黑體" pitchFamily="34" charset="-120"/>
                <a:ea typeface="微軟正黑體" pitchFamily="34" charset="-120"/>
              </a:rPr>
              <a:t>(k0, b0)</a:t>
            </a:r>
            <a:r>
              <a:rPr lang="zh-TW" altLang="zh-TW" sz="3200" dirty="0" smtClean="0">
                <a:latin typeface="微軟正黑體" pitchFamily="34" charset="-120"/>
                <a:ea typeface="微軟正黑體" pitchFamily="34" charset="-120"/>
              </a:rPr>
              <a:t>，對映到笛卡兒空間，就是一條直線</a:t>
            </a:r>
            <a:r>
              <a:rPr lang="en-US" altLang="zh-TW" sz="3200" dirty="0" smtClean="0">
                <a:latin typeface="微軟正黑體" pitchFamily="34" charset="-120"/>
                <a:ea typeface="微軟正黑體" pitchFamily="34" charset="-120"/>
              </a:rPr>
              <a:t>y=k0x+b0</a:t>
            </a:r>
          </a:p>
          <a:p>
            <a:pPr marL="358775" indent="-358775">
              <a:buFont typeface="Arial" pitchFamily="34" charset="0"/>
              <a:buChar char="•"/>
            </a:pPr>
            <a:r>
              <a:rPr lang="zh-TW" altLang="zh-TW" sz="3200" dirty="0" smtClean="0">
                <a:latin typeface="微軟正黑體" pitchFamily="34" charset="-120"/>
                <a:ea typeface="微軟正黑體" pitchFamily="34" charset="-120"/>
              </a:rPr>
              <a:t>笛卡兒空間內的一條直線確定了霍夫空間內的點。</a:t>
            </a:r>
          </a:p>
          <a:p>
            <a:pPr marL="358775" indent="-358775">
              <a:buFont typeface="Arial" pitchFamily="34" charset="0"/>
              <a:buChar char="•"/>
            </a:pPr>
            <a:r>
              <a:rPr lang="zh-TW" altLang="zh-TW" sz="3200" dirty="0" smtClean="0">
                <a:latin typeface="微軟正黑體" pitchFamily="34" charset="-120"/>
                <a:ea typeface="微軟正黑體" pitchFamily="34" charset="-120"/>
              </a:rPr>
              <a:t>霍夫空間內的點確定了笛卡兒空間內的一條直線。</a:t>
            </a: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050" name="Picture 2"/>
          <p:cNvPicPr>
            <a:picLocks noChangeAspect="1" noChangeArrowheads="1"/>
          </p:cNvPicPr>
          <p:nvPr/>
        </p:nvPicPr>
        <p:blipFill>
          <a:blip r:embed="rId3" cstate="print"/>
          <a:srcRect/>
          <a:stretch>
            <a:fillRect/>
          </a:stretch>
        </p:blipFill>
        <p:spPr bwMode="auto">
          <a:xfrm>
            <a:off x="609600" y="1981200"/>
            <a:ext cx="7913830" cy="31242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3074" name="Picture 2"/>
          <p:cNvPicPr>
            <a:picLocks noChangeAspect="1" noChangeArrowheads="1"/>
          </p:cNvPicPr>
          <p:nvPr/>
        </p:nvPicPr>
        <p:blipFill>
          <a:blip r:embed="rId3" cstate="print"/>
          <a:srcRect/>
          <a:stretch>
            <a:fillRect/>
          </a:stretch>
        </p:blipFill>
        <p:spPr bwMode="auto">
          <a:xfrm>
            <a:off x="533400" y="1905000"/>
            <a:ext cx="7912201" cy="32766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4098" name="Picture 2"/>
          <p:cNvPicPr>
            <a:picLocks noChangeAspect="1" noChangeArrowheads="1"/>
          </p:cNvPicPr>
          <p:nvPr/>
        </p:nvPicPr>
        <p:blipFill>
          <a:blip r:embed="rId3" cstate="print"/>
          <a:srcRect/>
          <a:stretch>
            <a:fillRect/>
          </a:stretch>
        </p:blipFill>
        <p:spPr bwMode="auto">
          <a:xfrm>
            <a:off x="1066800" y="2057400"/>
            <a:ext cx="7387035" cy="3200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828800"/>
            <a:ext cx="85344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a:t>
            </a:r>
            <a:r>
              <a:rPr lang="zh-TW" altLang="en-US" sz="3200" dirty="0" smtClean="0">
                <a:latin typeface="微軟正黑體" pitchFamily="34" charset="-120"/>
                <a:ea typeface="微軟正黑體" pitchFamily="34" charset="-120"/>
              </a:rPr>
              <a:t>上有很多點，如果越多點能成為一個直線而非多條直線，在霍夫空間上就會越多的線穿過一個點</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5122" name="Picture 2"/>
          <p:cNvPicPr>
            <a:picLocks noChangeAspect="1" noChangeArrowheads="1"/>
          </p:cNvPicPr>
          <p:nvPr/>
        </p:nvPicPr>
        <p:blipFill>
          <a:blip r:embed="rId3" cstate="print"/>
          <a:srcRect/>
          <a:stretch>
            <a:fillRect/>
          </a:stretch>
        </p:blipFill>
        <p:spPr bwMode="auto">
          <a:xfrm>
            <a:off x="457200" y="1752600"/>
            <a:ext cx="7835352" cy="4343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460242"/>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在霍夫空間內，經過一個點的直線越多，說明其在笛卡兒空間內對映的直線，是由越多的點所組成（穿過）的</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兩個點就能組成一條直線。我們希望用更多的點建置一條直線，以加強直線的可用性</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如果一條直線是由越多點所組成的，那麼它實際存在的可能性就越大，它的可用性也就越高</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霍夫轉換選擇直線的基本想法是：選擇有盡可能多直線交匯的點</a:t>
            </a: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81000" y="1905000"/>
            <a:ext cx="8534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rPr>
              <a:t>為避免斜率無限大，使用極座標</a:t>
            </a:r>
          </a:p>
        </p:txBody>
      </p:sp>
      <p:pic>
        <p:nvPicPr>
          <p:cNvPr id="6146" name="Picture 2"/>
          <p:cNvPicPr>
            <a:picLocks noChangeAspect="1" noChangeArrowheads="1"/>
          </p:cNvPicPr>
          <p:nvPr/>
        </p:nvPicPr>
        <p:blipFill>
          <a:blip r:embed="rId3" cstate="print"/>
          <a:srcRect/>
          <a:stretch>
            <a:fillRect/>
          </a:stretch>
        </p:blipFill>
        <p:spPr bwMode="auto">
          <a:xfrm>
            <a:off x="838200" y="2895600"/>
            <a:ext cx="3048000" cy="3165923"/>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267199" y="2895600"/>
            <a:ext cx="3825341" cy="31242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706464"/>
            <a:ext cx="8534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indent="-358775">
              <a:buFont typeface="Arial" pitchFamily="34" charset="0"/>
              <a:buChar char="•"/>
            </a:pPr>
            <a:r>
              <a:rPr lang="en-US" altLang="zh-TW" sz="3200" dirty="0" smtClean="0">
                <a:latin typeface="微軟正黑體" pitchFamily="34" charset="-120"/>
                <a:ea typeface="微軟正黑體" pitchFamily="34" charset="-120"/>
              </a:rPr>
              <a:t>lines=cv2.HoughLines(image, rho, theta, threshold)</a:t>
            </a:r>
          </a:p>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是輸入影像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rho</a:t>
            </a:r>
            <a:r>
              <a:rPr lang="zh-TW" altLang="zh-TW" sz="3200" dirty="0" smtClean="0">
                <a:latin typeface="微軟正黑體" pitchFamily="34" charset="-120"/>
                <a:ea typeface="微軟正黑體" pitchFamily="34" charset="-120"/>
              </a:rPr>
              <a:t>為以像素為單位的距離</a:t>
            </a:r>
            <a:r>
              <a:rPr lang="en-US" altLang="zh-TW" sz="3200" dirty="0" smtClean="0">
                <a:latin typeface="微軟正黑體" pitchFamily="34" charset="-120"/>
                <a:ea typeface="微軟正黑體" pitchFamily="34" charset="-120"/>
              </a:rPr>
              <a:t>r</a:t>
            </a:r>
            <a:r>
              <a:rPr lang="zh-TW" altLang="zh-TW" sz="3200" dirty="0" smtClean="0">
                <a:latin typeface="微軟正黑體" pitchFamily="34" charset="-120"/>
                <a:ea typeface="微軟正黑體" pitchFamily="34" charset="-120"/>
              </a:rPr>
              <a:t>的精度。一般情況下，使用的精度是</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pPr marL="358775" indent="-358775">
              <a:buFont typeface="Arial" pitchFamily="34" charset="0"/>
              <a:buChar char="•"/>
            </a:pPr>
            <a:r>
              <a:rPr lang="en-US" altLang="zh-TW" sz="3200" dirty="0" smtClean="0">
                <a:latin typeface="微軟正黑體" pitchFamily="34" charset="-120"/>
                <a:ea typeface="微軟正黑體" pitchFamily="34" charset="-120"/>
              </a:rPr>
              <a:t>theta</a:t>
            </a:r>
            <a:r>
              <a:rPr lang="zh-TW" altLang="zh-TW" sz="3200" dirty="0" smtClean="0">
                <a:latin typeface="微軟正黑體" pitchFamily="34" charset="-120"/>
                <a:ea typeface="微軟正黑體" pitchFamily="34" charset="-120"/>
              </a:rPr>
              <a:t>為角度的精度。一般情況下，使用的精度是</a:t>
            </a:r>
            <a:r>
              <a:rPr lang="en-US" altLang="zh-TW" sz="3200" dirty="0" smtClean="0">
                <a:latin typeface="微軟正黑體" pitchFamily="34" charset="-120"/>
                <a:ea typeface="微軟正黑體" pitchFamily="34" charset="-120"/>
              </a:rPr>
              <a:t>/180</a:t>
            </a:r>
            <a:r>
              <a:rPr lang="zh-TW" altLang="zh-TW" sz="3200" dirty="0" smtClean="0">
                <a:latin typeface="微軟正黑體" pitchFamily="34" charset="-120"/>
                <a:ea typeface="微軟正黑體" pitchFamily="34" charset="-120"/>
              </a:rPr>
              <a:t>，表示要搜索所有可能的角度。</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a:t>
            </a:r>
            <a:r>
              <a:rPr lang="zh-TW" altLang="zh-TW" sz="3200" dirty="0" smtClean="0">
                <a:latin typeface="微軟正黑體" pitchFamily="34" charset="-120"/>
                <a:ea typeface="微軟正黑體" pitchFamily="34" charset="-120"/>
              </a:rPr>
              <a:t>是設定值。該值越小，判斷出的直線就越多</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改良</a:t>
            </a:r>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版的機率霍</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460244"/>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沒有考慮所有的點</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只</a:t>
            </a:r>
            <a:r>
              <a:rPr lang="zh-TW" altLang="en-US" sz="3200" dirty="0" smtClean="0">
                <a:latin typeface="微軟正黑體" pitchFamily="34" charset="-120"/>
                <a:ea typeface="微軟正黑體" pitchFamily="34" charset="-120"/>
              </a:rPr>
              <a:t>要</a:t>
            </a:r>
            <a:r>
              <a:rPr lang="zh-TW" altLang="zh-TW" sz="3200" dirty="0" smtClean="0">
                <a:latin typeface="微軟正黑體" pitchFamily="34" charset="-120"/>
                <a:ea typeface="微軟正黑體" pitchFamily="34" charset="-120"/>
              </a:rPr>
              <a:t>一個足以進行線檢測的隨機點子集即可</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接受直線最小長度。</a:t>
            </a:r>
            <a:r>
              <a:rPr lang="zh-TW" altLang="en-US" sz="3200" dirty="0" smtClean="0">
                <a:latin typeface="微軟正黑體" pitchFamily="34" charset="-120"/>
                <a:ea typeface="微軟正黑體" pitchFamily="34" charset="-120"/>
              </a:rPr>
              <a:t>若</a:t>
            </a:r>
            <a:r>
              <a:rPr lang="zh-TW" altLang="zh-TW" sz="3200" dirty="0" smtClean="0">
                <a:latin typeface="微軟正黑體" pitchFamily="34" charset="-120"/>
                <a:ea typeface="微軟正黑體" pitchFamily="34" charset="-120"/>
              </a:rPr>
              <a:t>超過設定值的點組成直線，但直線很短，就不會接受該直線作為判斷結果</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接受直線時允許的最大像素點間距。如果有超過設定值個數的像素點組成了一條直線，但是這組像素點之間的距離都很遠，就不會接受該直線作為判斷結果</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1754326"/>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判斷這三個點是否為各自的局部最大值：如果是，則保留該點；不然抑制該點（歸零）</a:t>
            </a:r>
            <a:endParaRPr lang="zh-TW" altLang="zh-TW" sz="3600" dirty="0">
              <a:latin typeface="微軟正黑體" pitchFamily="34" charset="-120"/>
              <a:ea typeface="微軟正黑體" pitchFamily="34" charset="-120"/>
            </a:endParaRPr>
          </a:p>
        </p:txBody>
      </p:sp>
      <p:pic>
        <p:nvPicPr>
          <p:cNvPr id="236546" name="Picture 2" descr="https://miro.medium.com/max/1234/1*ivhjZY4nyLdEAaCyueOpXw.png"/>
          <p:cNvPicPr>
            <a:picLocks noChangeAspect="1" noChangeArrowheads="1"/>
          </p:cNvPicPr>
          <p:nvPr/>
        </p:nvPicPr>
        <p:blipFill>
          <a:blip r:embed="rId3" cstate="print"/>
          <a:srcRect/>
          <a:stretch>
            <a:fillRect/>
          </a:stretch>
        </p:blipFill>
        <p:spPr bwMode="auto">
          <a:xfrm>
            <a:off x="114300" y="3352800"/>
            <a:ext cx="9029700" cy="2924176"/>
          </a:xfrm>
          <a:prstGeom prst="rect">
            <a:avLst/>
          </a:prstGeom>
          <a:noFill/>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改良</a:t>
            </a:r>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版的機率霍</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952687"/>
            <a:ext cx="85344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3200" dirty="0" smtClean="0"/>
              <a:t>lines	=cv2.HoughLinesP(image, rho, theta, threshold, </a:t>
            </a:r>
            <a:r>
              <a:rPr lang="en-US" altLang="zh-TW" sz="3200" dirty="0" err="1" smtClean="0"/>
              <a:t>minLineLength</a:t>
            </a:r>
            <a:r>
              <a:rPr lang="en-US" altLang="zh-TW" sz="3200" dirty="0" smtClean="0"/>
              <a:t>, </a:t>
            </a:r>
            <a:endParaRPr lang="zh-TW" altLang="zh-TW" sz="3200" dirty="0" smtClean="0"/>
          </a:p>
          <a:p>
            <a:r>
              <a:rPr lang="en-US" altLang="zh-TW" sz="3200" dirty="0" err="1" smtClean="0"/>
              <a:t>maxLineGap</a:t>
            </a:r>
            <a:r>
              <a:rPr lang="en-US" altLang="zh-TW" sz="3200" dirty="0" smtClean="0"/>
              <a:t>)</a:t>
            </a:r>
          </a:p>
          <a:p>
            <a:endParaRPr lang="en-US" altLang="zh-TW" sz="3200" dirty="0" smtClean="0"/>
          </a:p>
          <a:p>
            <a:pPr marL="271463" indent="-271463">
              <a:buFont typeface="Arial" pitchFamily="34" charset="0"/>
              <a:buChar char="•"/>
            </a:pPr>
            <a:r>
              <a:rPr lang="en-US" altLang="zh-TW" sz="3200" dirty="0" err="1" smtClean="0">
                <a:latin typeface="微軟正黑體" pitchFamily="34" charset="-120"/>
                <a:ea typeface="微軟正黑體" pitchFamily="34" charset="-120"/>
              </a:rPr>
              <a:t>minLineLength</a:t>
            </a:r>
            <a:r>
              <a:rPr lang="zh-TW" altLang="zh-TW" sz="3200" dirty="0" smtClean="0">
                <a:latin typeface="微軟正黑體" pitchFamily="34" charset="-120"/>
                <a:ea typeface="微軟正黑體" pitchFamily="34" charset="-120"/>
              </a:rPr>
              <a:t>用來控制“接受直線的最小長度”的值，預設值為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a:t>
            </a:r>
          </a:p>
          <a:p>
            <a:pPr marL="271463" indent="-271463">
              <a:buFont typeface="Arial" pitchFamily="34" charset="0"/>
              <a:buChar char="•"/>
            </a:pPr>
            <a:r>
              <a:rPr lang="en-US" altLang="zh-TW" sz="3200" dirty="0" err="1" smtClean="0">
                <a:latin typeface="微軟正黑體" pitchFamily="34" charset="-120"/>
                <a:ea typeface="微軟正黑體" pitchFamily="34" charset="-120"/>
              </a:rPr>
              <a:t>maxLineGap</a:t>
            </a:r>
            <a:r>
              <a:rPr lang="zh-TW" altLang="zh-TW" sz="3200" dirty="0" smtClean="0">
                <a:latin typeface="微軟正黑體" pitchFamily="34" charset="-120"/>
                <a:ea typeface="微軟正黑體" pitchFamily="34" charset="-120"/>
              </a:rPr>
              <a:t>用來控制接受共線線段之間的最小間隔</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霍夫轉換偵測圓形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2362200"/>
            <a:ext cx="8534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考慮圓半徑和圓心（</a:t>
            </a:r>
            <a:r>
              <a:rPr lang="en-US" altLang="zh-TW" sz="3200" i="1" dirty="0" smtClean="0">
                <a:latin typeface="微軟正黑體" pitchFamily="34" charset="-120"/>
                <a:ea typeface="微軟正黑體" pitchFamily="34" charset="-120"/>
              </a:rPr>
              <a:t>x</a:t>
            </a:r>
            <a:r>
              <a:rPr lang="zh-TW" altLang="zh-TW" sz="3200" dirty="0" smtClean="0">
                <a:latin typeface="微軟正黑體" pitchFamily="34" charset="-120"/>
                <a:ea typeface="微軟正黑體" pitchFamily="34" charset="-120"/>
              </a:rPr>
              <a:t>座標、</a:t>
            </a:r>
            <a:r>
              <a:rPr lang="en-US" altLang="zh-TW" sz="3200" i="1" dirty="0" smtClean="0">
                <a:latin typeface="微軟正黑體" pitchFamily="34" charset="-120"/>
                <a:ea typeface="微軟正黑體" pitchFamily="34" charset="-120"/>
              </a:rPr>
              <a:t>y</a:t>
            </a:r>
            <a:r>
              <a:rPr lang="zh-TW" altLang="zh-TW" sz="3200" dirty="0" smtClean="0">
                <a:latin typeface="微軟正黑體" pitchFamily="34" charset="-120"/>
                <a:ea typeface="微軟正黑體" pitchFamily="34" charset="-120"/>
              </a:rPr>
              <a:t>座標）</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個參數</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第</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輪篩選找出可能存在圓的位置（圓心）</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第</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輪再根據第</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輪的結果篩選出半徑大小</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6764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影像的分割及分析</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邊緣檢測的步驟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862322"/>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將前景物件作為目標圖形分割分析出來</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en-US" sz="3600" dirty="0" smtClean="0">
                <a:latin typeface="微軟正黑體" pitchFamily="34" charset="-120"/>
                <a:ea typeface="微軟正黑體" pitchFamily="34" charset="-120"/>
              </a:rPr>
              <a:t>前面介紹是用形態學等方法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分水嶺演算法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err="1" smtClean="0">
                <a:latin typeface="微軟正黑體" pitchFamily="34" charset="-120"/>
                <a:ea typeface="微軟正黑體" pitchFamily="34" charset="-120"/>
              </a:rPr>
              <a:t>GrabCut</a:t>
            </a:r>
            <a:r>
              <a:rPr lang="zh-TW" altLang="zh-TW" sz="3600" dirty="0" smtClean="0">
                <a:latin typeface="微軟正黑體" pitchFamily="34" charset="-120"/>
                <a:ea typeface="微軟正黑體" pitchFamily="34" charset="-120"/>
              </a:rPr>
              <a:t>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灰階影像，都可以被看作是地理學上的地形表面</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灰階值高的區域可以被看成是山峰</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灰階值低的區域可以被看成是山谷</a:t>
            </a:r>
            <a:endParaRPr lang="zh-TW" altLang="zh-TW" sz="3600" dirty="0">
              <a:latin typeface="微軟正黑體" pitchFamily="34" charset="-120"/>
              <a:ea typeface="微軟正黑體" pitchFamily="34" charset="-120"/>
            </a:endParaRPr>
          </a:p>
        </p:txBody>
      </p:sp>
      <p:pic>
        <p:nvPicPr>
          <p:cNvPr id="7170" name="Picture 2"/>
          <p:cNvPicPr>
            <a:picLocks noChangeAspect="1" noChangeArrowheads="1"/>
          </p:cNvPicPr>
          <p:nvPr/>
        </p:nvPicPr>
        <p:blipFill>
          <a:blip r:embed="rId3" cstate="print"/>
          <a:srcRect/>
          <a:stretch>
            <a:fillRect/>
          </a:stretch>
        </p:blipFill>
        <p:spPr bwMode="auto">
          <a:xfrm>
            <a:off x="1600200" y="3962400"/>
            <a:ext cx="5562600" cy="2671011"/>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4524315"/>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向每一個山谷中“灌注”不同顏色的水</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隨著水位不斷地升高，不同山谷的水就會匯集到一起</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防止不同山谷的水交匯，我們需要在水流可能匯合的地方建置堤壩</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該過程將影像分成兩個不同的集合：集水盆地和分水嶺線。我們建置的堤壩就是分水嶺線</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pic>
        <p:nvPicPr>
          <p:cNvPr id="8194" name="Picture 2"/>
          <p:cNvPicPr>
            <a:picLocks noChangeAspect="1" noChangeArrowheads="1"/>
          </p:cNvPicPr>
          <p:nvPr/>
        </p:nvPicPr>
        <p:blipFill>
          <a:blip r:embed="rId3" cstate="print"/>
          <a:srcRect/>
          <a:stretch>
            <a:fillRect/>
          </a:stretch>
        </p:blipFill>
        <p:spPr bwMode="auto">
          <a:xfrm>
            <a:off x="685800" y="1752600"/>
            <a:ext cx="7428356" cy="3733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由於雜訊等因素的影響，採用上述基礎分水嶺演算法經常會獲得過度分割的結果。過度分割會將影像劃分為一個個稠密的獨立小區塊，讓分割失去了意義</a:t>
            </a:r>
            <a:endParaRPr lang="zh-TW" altLang="zh-TW" sz="3600" dirty="0">
              <a:latin typeface="微軟正黑體" pitchFamily="34" charset="-120"/>
              <a:ea typeface="微軟正黑體" pitchFamily="34" charset="-120"/>
            </a:endParaRPr>
          </a:p>
        </p:txBody>
      </p:sp>
      <p:pic>
        <p:nvPicPr>
          <p:cNvPr id="9218" name="Picture 2"/>
          <p:cNvPicPr>
            <a:picLocks noChangeAspect="1" noChangeArrowheads="1"/>
          </p:cNvPicPr>
          <p:nvPr/>
        </p:nvPicPr>
        <p:blipFill>
          <a:blip r:embed="rId3" cstate="print"/>
          <a:srcRect/>
          <a:stretch>
            <a:fillRect/>
          </a:stretch>
        </p:blipFill>
        <p:spPr bwMode="auto">
          <a:xfrm>
            <a:off x="1371600" y="3947349"/>
            <a:ext cx="5943600" cy="2910651"/>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3416320"/>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以遮罩為基礎的改進的分水嶺演算法</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允許使用者將同一個分割區域的部分標記出來</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被標記的部分就稱為遮罩。這樣，分水嶺演算法在處理時，就會將標記的部分處理為同一個分割區域</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3" cstate="print"/>
          <a:srcRect/>
          <a:stretch>
            <a:fillRect/>
          </a:stretch>
        </p:blipFill>
        <p:spPr bwMode="auto">
          <a:xfrm>
            <a:off x="1600200" y="1524000"/>
            <a:ext cx="5638800" cy="2709283"/>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2362200" y="4495800"/>
            <a:ext cx="4213225" cy="20701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255454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黑</a:t>
            </a:r>
            <a:r>
              <a:rPr lang="zh-TW" altLang="zh-TW" sz="3200" dirty="0" smtClean="0">
                <a:latin typeface="微軟正黑體" pitchFamily="34" charset="-120"/>
                <a:ea typeface="微軟正黑體" pitchFamily="34" charset="-120"/>
              </a:rPr>
              <a:t>色背景的點都是向上方向梯度（水平邊緣）的局部最大值</a:t>
            </a:r>
            <a:r>
              <a:rPr lang="zh-TW" altLang="en-US" sz="3200" dirty="0" smtClean="0">
                <a:latin typeface="微軟正黑體" pitchFamily="34" charset="-120"/>
                <a:ea typeface="微軟正黑體" pitchFamily="34" charset="-120"/>
              </a:rPr>
              <a:t>，因此</a:t>
            </a:r>
            <a:r>
              <a:rPr lang="zh-TW" altLang="zh-TW" sz="3200" dirty="0" smtClean="0">
                <a:latin typeface="微軟正黑體" pitchFamily="34" charset="-120"/>
                <a:ea typeface="微軟正黑體" pitchFamily="34" charset="-120"/>
              </a:rPr>
              <a:t>被保留；其餘點被抑制（處理為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）表示，這些黑色背景的點最後會被處理為邊緣點，而其他點都被處理為非邊緣點。</a:t>
            </a:r>
            <a:endParaRPr lang="zh-TW" altLang="zh-TW" sz="3200" dirty="0">
              <a:latin typeface="微軟正黑體" pitchFamily="34" charset="-120"/>
              <a:ea typeface="微軟正黑體" pitchFamily="34" charset="-120"/>
            </a:endParaRPr>
          </a:p>
        </p:txBody>
      </p:sp>
      <p:pic>
        <p:nvPicPr>
          <p:cNvPr id="234497" name="Picture 1"/>
          <p:cNvPicPr>
            <a:picLocks noChangeAspect="1" noChangeArrowheads="1"/>
          </p:cNvPicPr>
          <p:nvPr/>
        </p:nvPicPr>
        <p:blipFill>
          <a:blip r:embed="rId3" cstate="print"/>
          <a:srcRect/>
          <a:stretch>
            <a:fillRect/>
          </a:stretch>
        </p:blipFill>
        <p:spPr bwMode="auto">
          <a:xfrm>
            <a:off x="1752600" y="4724400"/>
            <a:ext cx="5889625" cy="15875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2862322"/>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函數</a:t>
            </a:r>
            <a:r>
              <a:rPr lang="en-US" altLang="zh-TW" sz="3600" dirty="0" smtClean="0">
                <a:latin typeface="微軟正黑體" pitchFamily="34" charset="-120"/>
                <a:ea typeface="微軟正黑體" pitchFamily="34" charset="-120"/>
              </a:rPr>
              <a:t>cv2.watershed()</a:t>
            </a:r>
            <a:r>
              <a:rPr lang="zh-TW" altLang="zh-TW" sz="3600" dirty="0" smtClean="0">
                <a:latin typeface="微軟正黑體" pitchFamily="34" charset="-120"/>
                <a:ea typeface="微軟正黑體" pitchFamily="34" charset="-120"/>
              </a:rPr>
              <a:t>實現分水嶺演算法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需要借助於形態學函數</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距離轉換函數</a:t>
            </a:r>
            <a:r>
              <a:rPr lang="en-US" altLang="zh-TW" sz="3600" dirty="0" smtClean="0">
                <a:latin typeface="微軟正黑體" pitchFamily="34" charset="-120"/>
                <a:ea typeface="微軟正黑體" pitchFamily="34" charset="-120"/>
              </a:rPr>
              <a:t>cv2.distanceTransform()</a:t>
            </a:r>
          </a:p>
          <a:p>
            <a:pPr marL="271463" indent="-271463">
              <a:buFont typeface="Arial" pitchFamily="34" charset="0"/>
              <a:buChar char="•"/>
            </a:pPr>
            <a:r>
              <a:rPr lang="en-US" altLang="zh-TW" sz="3600" dirty="0" smtClean="0">
                <a:latin typeface="微軟正黑體" pitchFamily="34" charset="-120"/>
                <a:ea typeface="微軟正黑體" pitchFamily="34" charset="-120"/>
              </a:rPr>
              <a:t>cv2.connectedComponents()</a:t>
            </a:r>
            <a:r>
              <a:rPr lang="zh-TW" altLang="zh-TW" sz="3600" dirty="0" smtClean="0">
                <a:latin typeface="微軟正黑體" pitchFamily="34" charset="-120"/>
                <a:ea typeface="微軟正黑體" pitchFamily="34" charset="-120"/>
              </a:rPr>
              <a:t>來完成影像分割</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1200329"/>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開運算</a:t>
            </a:r>
            <a:r>
              <a:rPr lang="zh-TW" altLang="en-US" sz="3600" dirty="0" smtClean="0">
                <a:latin typeface="微軟正黑體" pitchFamily="34" charset="-120"/>
                <a:ea typeface="微軟正黑體" pitchFamily="34" charset="-120"/>
              </a:rPr>
              <a:t>去除雜訊</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en-US" sz="3600" dirty="0" smtClean="0">
                <a:latin typeface="微軟正黑體" pitchFamily="34" charset="-120"/>
                <a:ea typeface="微軟正黑體" pitchFamily="34" charset="-120"/>
              </a:rPr>
              <a:t>形態學操作及減法取得邊界</a:t>
            </a:r>
            <a:endParaRPr lang="zh-TW" altLang="zh-TW" sz="3600" dirty="0">
              <a:latin typeface="微軟正黑體" pitchFamily="34" charset="-120"/>
              <a:ea typeface="微軟正黑體" pitchFamily="34" charset="-120"/>
            </a:endParaRPr>
          </a:p>
        </p:txBody>
      </p:sp>
      <p:pic>
        <p:nvPicPr>
          <p:cNvPr id="11266" name="Picture 2"/>
          <p:cNvPicPr>
            <a:picLocks noChangeAspect="1" noChangeArrowheads="1"/>
          </p:cNvPicPr>
          <p:nvPr/>
        </p:nvPicPr>
        <p:blipFill>
          <a:blip r:embed="rId3" cstate="print"/>
          <a:srcRect/>
          <a:stretch>
            <a:fillRect/>
          </a:stretch>
        </p:blipFill>
        <p:spPr bwMode="auto">
          <a:xfrm>
            <a:off x="914400" y="2743200"/>
            <a:ext cx="6324600" cy="1654916"/>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914400" y="4648200"/>
            <a:ext cx="6433372" cy="16002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255454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灰</a:t>
            </a:r>
            <a:r>
              <a:rPr lang="zh-TW" altLang="zh-TW" sz="3200" dirty="0" smtClean="0">
                <a:latin typeface="微軟正黑體" pitchFamily="34" charset="-120"/>
                <a:ea typeface="微軟正黑體" pitchFamily="34" charset="-120"/>
              </a:rPr>
              <a:t>色</a:t>
            </a:r>
            <a:r>
              <a:rPr lang="zh-TW" altLang="zh-TW" sz="3200" dirty="0" smtClean="0">
                <a:latin typeface="微軟正黑體" pitchFamily="34" charset="-120"/>
                <a:ea typeface="微軟正黑體" pitchFamily="34" charset="-120"/>
              </a:rPr>
              <a:t>背景的點都是向上方向梯度（水平邊緣）的局部最大值</a:t>
            </a:r>
            <a:r>
              <a:rPr lang="zh-TW" altLang="en-US" sz="3200" dirty="0" smtClean="0">
                <a:latin typeface="微軟正黑體" pitchFamily="34" charset="-120"/>
                <a:ea typeface="微軟正黑體" pitchFamily="34" charset="-120"/>
              </a:rPr>
              <a:t>，因此</a:t>
            </a:r>
            <a:r>
              <a:rPr lang="zh-TW" altLang="zh-TW" sz="3200" dirty="0" smtClean="0">
                <a:latin typeface="微軟正黑體" pitchFamily="34" charset="-120"/>
                <a:ea typeface="微軟正黑體" pitchFamily="34" charset="-120"/>
              </a:rPr>
              <a:t>被保留；其餘點被抑制（處理為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）表示，</a:t>
            </a:r>
            <a:r>
              <a:rPr lang="zh-TW" altLang="zh-TW" sz="3200" dirty="0" smtClean="0">
                <a:latin typeface="微軟正黑體" pitchFamily="34" charset="-120"/>
                <a:ea typeface="微軟正黑體" pitchFamily="34" charset="-120"/>
              </a:rPr>
              <a:t>這些</a:t>
            </a:r>
            <a:r>
              <a:rPr lang="zh-TW" altLang="en-US" sz="3200" dirty="0" smtClean="0">
                <a:latin typeface="微軟正黑體" pitchFamily="34" charset="-120"/>
                <a:ea typeface="微軟正黑體" pitchFamily="34" charset="-120"/>
              </a:rPr>
              <a:t>灰</a:t>
            </a:r>
            <a:r>
              <a:rPr lang="zh-TW" altLang="zh-TW" sz="3200" dirty="0" smtClean="0">
                <a:latin typeface="微軟正黑體" pitchFamily="34" charset="-120"/>
                <a:ea typeface="微軟正黑體" pitchFamily="34" charset="-120"/>
              </a:rPr>
              <a:t>色</a:t>
            </a:r>
            <a:r>
              <a:rPr lang="zh-TW" altLang="zh-TW" sz="3200" dirty="0" smtClean="0">
                <a:latin typeface="微軟正黑體" pitchFamily="34" charset="-120"/>
                <a:ea typeface="微軟正黑體" pitchFamily="34" charset="-120"/>
              </a:rPr>
              <a:t>背景的點最後會被處理為邊緣點，而其他點都被處理為非邊緣點。</a:t>
            </a:r>
            <a:endParaRPr lang="zh-TW" altLang="zh-TW" sz="3200" dirty="0">
              <a:latin typeface="微軟正黑體" pitchFamily="34" charset="-120"/>
              <a:ea typeface="微軟正黑體" pitchFamily="34" charset="-120"/>
            </a:endParaRPr>
          </a:p>
        </p:txBody>
      </p:sp>
      <p:pic>
        <p:nvPicPr>
          <p:cNvPr id="284674" name="Picture 2" descr="https://miro.medium.com/max/1194/1*OAL1KWoRoICjUfkaMr0meg.png"/>
          <p:cNvPicPr>
            <a:picLocks noChangeAspect="1" noChangeArrowheads="1"/>
          </p:cNvPicPr>
          <p:nvPr/>
        </p:nvPicPr>
        <p:blipFill>
          <a:blip r:embed="rId3" cstate="print"/>
          <a:srcRect/>
          <a:stretch>
            <a:fillRect/>
          </a:stretch>
        </p:blipFill>
        <p:spPr bwMode="auto">
          <a:xfrm>
            <a:off x="228600" y="3733800"/>
            <a:ext cx="8734425" cy="2762251"/>
          </a:xfrm>
          <a:prstGeom prst="rect">
            <a:avLst/>
          </a:prstGeom>
          <a:noFill/>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8" name="Picture 2"/>
          <p:cNvPicPr>
            <a:picLocks noChangeAspect="1" noChangeArrowheads="1"/>
          </p:cNvPicPr>
          <p:nvPr/>
        </p:nvPicPr>
        <p:blipFill>
          <a:blip r:embed="rId2" cstate="print"/>
          <a:srcRect/>
          <a:stretch>
            <a:fillRect/>
          </a:stretch>
        </p:blipFill>
        <p:spPr bwMode="auto">
          <a:xfrm>
            <a:off x="380999" y="1981200"/>
            <a:ext cx="8320035" cy="2438400"/>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4524315"/>
          </a:xfrm>
          <a:prstGeom prst="rect">
            <a:avLst/>
          </a:prstGeom>
          <a:noFill/>
        </p:spPr>
        <p:txBody>
          <a:bodyPr wrap="square" rtlCol="0">
            <a:spAutoFit/>
          </a:bodyPr>
          <a:lstStyle/>
          <a:p>
            <a:pPr marL="446088" indent="-446088">
              <a:buFont typeface="Arial" pitchFamily="34" charset="0"/>
              <a:buChar char="•"/>
            </a:pPr>
            <a:r>
              <a:rPr lang="zh-TW" altLang="zh-TW" sz="3600" dirty="0" smtClean="0">
                <a:latin typeface="微軟正黑體" pitchFamily="34" charset="-120"/>
                <a:ea typeface="微軟正黑體" pitchFamily="34" charset="-120"/>
              </a:rPr>
              <a:t>一些虛邊緣可能也在邊緣影像</a:t>
            </a:r>
            <a:r>
              <a:rPr lang="zh-TW" altLang="zh-TW" sz="3600" dirty="0" smtClean="0">
                <a:latin typeface="微軟正黑體" pitchFamily="34" charset="-120"/>
                <a:ea typeface="微軟正黑體" pitchFamily="34" charset="-120"/>
              </a:rPr>
              <a:t>內</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這些</a:t>
            </a:r>
            <a:r>
              <a:rPr lang="zh-TW" altLang="zh-TW" sz="3600" dirty="0" smtClean="0">
                <a:latin typeface="微軟正黑體" pitchFamily="34" charset="-120"/>
                <a:ea typeface="微軟正黑體" pitchFamily="34" charset="-120"/>
              </a:rPr>
              <a:t>虛邊緣可能是真實影像產生</a:t>
            </a:r>
            <a:r>
              <a:rPr lang="zh-TW" altLang="zh-TW" sz="3600" dirty="0" smtClean="0">
                <a:latin typeface="微軟正黑體" pitchFamily="34" charset="-120"/>
                <a:ea typeface="微軟正黑體" pitchFamily="34" charset="-120"/>
              </a:rPr>
              <a:t>的</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也</a:t>
            </a:r>
            <a:r>
              <a:rPr lang="zh-TW" altLang="zh-TW" sz="3600" dirty="0" smtClean="0">
                <a:latin typeface="微軟正黑體" pitchFamily="34" charset="-120"/>
                <a:ea typeface="微軟正黑體" pitchFamily="34" charset="-120"/>
              </a:rPr>
              <a:t>可能是由於雜訊所產生</a:t>
            </a:r>
            <a:r>
              <a:rPr lang="zh-TW" altLang="zh-TW" sz="3600" dirty="0" smtClean="0">
                <a:latin typeface="微軟正黑體" pitchFamily="34" charset="-120"/>
                <a:ea typeface="微軟正黑體" pitchFamily="34" charset="-120"/>
              </a:rPr>
              <a:t>的，必須剔除</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en-US" sz="3600" dirty="0" smtClean="0">
                <a:latin typeface="微軟正黑體" pitchFamily="34" charset="-120"/>
                <a:ea typeface="微軟正黑體" pitchFamily="34" charset="-120"/>
              </a:rPr>
              <a:t>一般邊緣檢算</a:t>
            </a:r>
            <a:r>
              <a:rPr lang="zh-TW" altLang="en-US" sz="3600" dirty="0" smtClean="0">
                <a:latin typeface="微軟正黑體" pitchFamily="34" charset="-120"/>
                <a:ea typeface="微軟正黑體" pitchFamily="34" charset="-120"/>
              </a:rPr>
              <a:t>法用一個閥值來</a:t>
            </a:r>
            <a:r>
              <a:rPr lang="zh-TW" altLang="en-US" sz="3600" u="sng" dirty="0" smtClean="0">
                <a:latin typeface="微軟正黑體" pitchFamily="34" charset="-120"/>
                <a:ea typeface="微軟正黑體" pitchFamily="34" charset="-120"/>
              </a:rPr>
              <a:t>濾除噪聲或顏色變化引起的小的梯度值，而保留大的梯度</a:t>
            </a:r>
            <a:r>
              <a:rPr lang="zh-TW" altLang="en-US" sz="3600" u="sng" dirty="0" smtClean="0">
                <a:latin typeface="微軟正黑體" pitchFamily="34" charset="-120"/>
                <a:ea typeface="微軟正黑體" pitchFamily="34" charset="-120"/>
              </a:rPr>
              <a:t>值</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en-US" altLang="zh-TW" sz="3600" dirty="0" smtClean="0">
                <a:latin typeface="微軟正黑體" pitchFamily="34" charset="-120"/>
                <a:ea typeface="微軟正黑體" pitchFamily="34" charset="-120"/>
              </a:rPr>
              <a:t>Canny</a:t>
            </a:r>
            <a:r>
              <a:rPr lang="zh-TW" altLang="en-US" sz="3600" dirty="0" smtClean="0">
                <a:latin typeface="微軟正黑體" pitchFamily="34" charset="-120"/>
                <a:ea typeface="微軟正黑體" pitchFamily="34" charset="-120"/>
              </a:rPr>
              <a:t>算法應用雙閥值，即一個高閥值和一個低閥值來區分邊緣像素。</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3970318"/>
          </a:xfrm>
          <a:prstGeom prst="rect">
            <a:avLst/>
          </a:prstGeom>
          <a:noFill/>
        </p:spPr>
        <p:txBody>
          <a:bodyPr wrap="square" rtlCol="0">
            <a:spAutoFit/>
          </a:bodyPr>
          <a:lstStyle/>
          <a:p>
            <a:pPr fontAlgn="base"/>
            <a:r>
              <a:rPr lang="zh-TW" altLang="en-US" sz="3600" dirty="0" smtClean="0">
                <a:latin typeface="微軟正黑體" pitchFamily="34" charset="-120"/>
                <a:ea typeface="微軟正黑體" pitchFamily="34" charset="-120"/>
              </a:rPr>
              <a:t>如果 </a:t>
            </a:r>
            <a:r>
              <a:rPr lang="zh-TW" altLang="en-US" sz="3600" b="1" dirty="0" smtClean="0">
                <a:latin typeface="微軟正黑體" pitchFamily="34" charset="-120"/>
                <a:ea typeface="微軟正黑體" pitchFamily="34" charset="-120"/>
              </a:rPr>
              <a:t>邊緣像素點梯度值</a:t>
            </a:r>
            <a:r>
              <a:rPr lang="en-US" altLang="zh-TW" sz="3600" b="1" dirty="0" smtClean="0">
                <a:latin typeface="微軟正黑體" pitchFamily="34" charset="-120"/>
                <a:ea typeface="微軟正黑體" pitchFamily="34" charset="-120"/>
              </a:rPr>
              <a:t>&gt;</a:t>
            </a:r>
            <a:r>
              <a:rPr lang="zh-TW" altLang="en-US" sz="3600" b="1" dirty="0" smtClean="0">
                <a:latin typeface="微軟正黑體" pitchFamily="34" charset="-120"/>
                <a:ea typeface="微軟正黑體" pitchFamily="34" charset="-120"/>
              </a:rPr>
              <a:t>高閥值</a:t>
            </a:r>
            <a:r>
              <a:rPr lang="zh-TW" altLang="en-US" sz="3600" dirty="0" smtClean="0">
                <a:latin typeface="微軟正黑體" pitchFamily="34" charset="-120"/>
                <a:ea typeface="微軟正黑體" pitchFamily="34" charset="-120"/>
              </a:rPr>
              <a:t>，則被認爲是強邊緣點。</a:t>
            </a:r>
          </a:p>
          <a:p>
            <a:pPr fontAlgn="base"/>
            <a:r>
              <a:rPr lang="zh-TW" altLang="en-US" sz="3600" dirty="0" smtClean="0">
                <a:latin typeface="微軟正黑體" pitchFamily="34" charset="-120"/>
                <a:ea typeface="微軟正黑體" pitchFamily="34" charset="-120"/>
              </a:rPr>
              <a:t>如果 </a:t>
            </a:r>
            <a:r>
              <a:rPr lang="zh-TW" altLang="en-US" sz="3600" b="1" dirty="0" smtClean="0">
                <a:latin typeface="微軟正黑體" pitchFamily="34" charset="-120"/>
                <a:ea typeface="微軟正黑體" pitchFamily="34" charset="-120"/>
              </a:rPr>
              <a:t>低閥值</a:t>
            </a:r>
            <a:r>
              <a:rPr lang="en-US" altLang="zh-TW" sz="3600" b="1" dirty="0" smtClean="0">
                <a:latin typeface="微軟正黑體" pitchFamily="34" charset="-120"/>
                <a:ea typeface="微軟正黑體" pitchFamily="34" charset="-120"/>
              </a:rPr>
              <a:t>&lt;</a:t>
            </a:r>
            <a:r>
              <a:rPr lang="zh-TW" altLang="en-US" sz="3600" b="1" dirty="0" smtClean="0">
                <a:latin typeface="微軟正黑體" pitchFamily="34" charset="-120"/>
                <a:ea typeface="微軟正黑體" pitchFamily="34" charset="-120"/>
              </a:rPr>
              <a:t>邊緣梯度值</a:t>
            </a:r>
            <a:r>
              <a:rPr lang="en-US" altLang="zh-TW" sz="3600" b="1" dirty="0" smtClean="0">
                <a:latin typeface="微軟正黑體" pitchFamily="34" charset="-120"/>
                <a:ea typeface="微軟正黑體" pitchFamily="34" charset="-120"/>
              </a:rPr>
              <a:t>&lt;</a:t>
            </a:r>
            <a:r>
              <a:rPr lang="zh-TW" altLang="en-US" sz="3600" b="1" dirty="0" smtClean="0">
                <a:latin typeface="微軟正黑體" pitchFamily="34" charset="-120"/>
                <a:ea typeface="微軟正黑體" pitchFamily="34" charset="-120"/>
              </a:rPr>
              <a:t>高閥值</a:t>
            </a:r>
            <a:r>
              <a:rPr lang="zh-TW" altLang="en-US" sz="3600" dirty="0" smtClean="0">
                <a:latin typeface="微軟正黑體" pitchFamily="34" charset="-120"/>
                <a:ea typeface="微軟正黑體" pitchFamily="34" charset="-120"/>
              </a:rPr>
              <a:t>，則標記爲弱邊緣點。</a:t>
            </a:r>
          </a:p>
          <a:p>
            <a:pPr fontAlgn="base"/>
            <a:r>
              <a:rPr lang="zh-TW" altLang="en-US" sz="3600" dirty="0" smtClean="0">
                <a:latin typeface="微軟正黑體" pitchFamily="34" charset="-120"/>
                <a:ea typeface="微軟正黑體" pitchFamily="34" charset="-120"/>
              </a:rPr>
              <a:t>如果 </a:t>
            </a:r>
            <a:r>
              <a:rPr lang="zh-TW" altLang="en-US" sz="3600" b="1" dirty="0" smtClean="0">
                <a:latin typeface="微軟正黑體" pitchFamily="34" charset="-120"/>
                <a:ea typeface="微軟正黑體" pitchFamily="34" charset="-120"/>
              </a:rPr>
              <a:t>邊緣像素點梯度值</a:t>
            </a:r>
            <a:r>
              <a:rPr lang="en-US" altLang="zh-TW" sz="3600" b="1" dirty="0" smtClean="0">
                <a:latin typeface="微軟正黑體" pitchFamily="34" charset="-120"/>
                <a:ea typeface="微軟正黑體" pitchFamily="34" charset="-120"/>
              </a:rPr>
              <a:t>&lt;</a:t>
            </a:r>
            <a:r>
              <a:rPr lang="zh-TW" altLang="en-US" sz="3600" b="1" dirty="0" smtClean="0">
                <a:latin typeface="微軟正黑體" pitchFamily="34" charset="-120"/>
                <a:ea typeface="微軟正黑體" pitchFamily="34" charset="-120"/>
              </a:rPr>
              <a:t>低閥值，</a:t>
            </a:r>
            <a:r>
              <a:rPr lang="zh-TW" altLang="en-US" sz="3600" dirty="0" smtClean="0">
                <a:latin typeface="微軟正黑體" pitchFamily="34" charset="-120"/>
                <a:ea typeface="微軟正黑體" pitchFamily="34" charset="-120"/>
              </a:rPr>
              <a:t>則被抑制掉</a:t>
            </a:r>
            <a:r>
              <a:rPr lang="zh-TW" altLang="en-US" sz="3600" dirty="0" smtClean="0"/>
              <a:t>。</a:t>
            </a:r>
          </a:p>
          <a:p>
            <a:pPr marL="446088" indent="-446088">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295400"/>
            <a:ext cx="8534400" cy="6186309"/>
          </a:xfrm>
          <a:prstGeom prst="rect">
            <a:avLst/>
          </a:prstGeom>
          <a:noFill/>
        </p:spPr>
        <p:txBody>
          <a:bodyPr wrap="square" rtlCol="0">
            <a:spAutoFit/>
          </a:bodyPr>
          <a:lstStyle/>
          <a:p>
            <a:pPr marL="271463" indent="-271463" fontAlgn="base">
              <a:buFont typeface="Arial" pitchFamily="34" charset="0"/>
              <a:buChar char="•"/>
            </a:pPr>
            <a:r>
              <a:rPr lang="zh-TW" altLang="en-US" sz="3600" dirty="0" smtClean="0">
                <a:latin typeface="微軟正黑體" pitchFamily="34" charset="-120"/>
                <a:ea typeface="微軟正黑體" pitchFamily="34" charset="-120"/>
              </a:rPr>
              <a:t>強</a:t>
            </a:r>
            <a:r>
              <a:rPr lang="zh-TW" altLang="en-US" sz="3600" dirty="0" smtClean="0">
                <a:latin typeface="微軟正黑體" pitchFamily="34" charset="-120"/>
                <a:ea typeface="微軟正黑體" pitchFamily="34" charset="-120"/>
              </a:rPr>
              <a:t>邊緣</a:t>
            </a:r>
            <a:r>
              <a:rPr lang="zh-TW" altLang="en-US" sz="3600" dirty="0" smtClean="0">
                <a:latin typeface="微軟正黑體" pitchFamily="34" charset="-120"/>
                <a:ea typeface="微軟正黑體" pitchFamily="34" charset="-120"/>
              </a:rPr>
              <a:t>被分</a:t>
            </a:r>
            <a:r>
              <a:rPr lang="zh-TW" altLang="en-US" sz="3600" dirty="0" smtClean="0">
                <a:latin typeface="微軟正黑體" pitchFamily="34" charset="-120"/>
                <a:ea typeface="微軟正黑體" pitchFamily="34" charset="-120"/>
              </a:rPr>
              <a:t>爲邊緣，小於低閾</a:t>
            </a:r>
            <a:r>
              <a:rPr lang="zh-TW" altLang="en-US" sz="3600" dirty="0" smtClean="0">
                <a:latin typeface="微軟正黑體" pitchFamily="34" charset="-120"/>
                <a:ea typeface="微軟正黑體" pitchFamily="34" charset="-120"/>
              </a:rPr>
              <a:t>值被抑制</a:t>
            </a:r>
            <a:endParaRPr lang="en-US" altLang="zh-TW" sz="3600" dirty="0" smtClean="0">
              <a:latin typeface="微軟正黑體" pitchFamily="34" charset="-120"/>
              <a:ea typeface="微軟正黑體" pitchFamily="34" charset="-120"/>
            </a:endParaRPr>
          </a:p>
          <a:p>
            <a:pPr marL="271463" indent="-271463" fontAlgn="base">
              <a:buFont typeface="Arial" pitchFamily="34" charset="0"/>
              <a:buChar char="•"/>
            </a:pPr>
            <a:r>
              <a:rPr lang="zh-TW" altLang="en-US" sz="3600" dirty="0" smtClean="0">
                <a:latin typeface="微軟正黑體" pitchFamily="34" charset="-120"/>
                <a:ea typeface="微軟正黑體" pitchFamily="34" charset="-120"/>
              </a:rPr>
              <a:t>剩下</a:t>
            </a:r>
            <a:r>
              <a:rPr lang="zh-TW" altLang="en-US" sz="3600" dirty="0" smtClean="0">
                <a:latin typeface="微軟正黑體" pitchFamily="34" charset="-120"/>
                <a:ea typeface="微軟正黑體" pitchFamily="34" charset="-120"/>
              </a:rPr>
              <a:t>弱邊緣等待被</a:t>
            </a:r>
            <a:r>
              <a:rPr lang="zh-TW" altLang="en-US" sz="3600" dirty="0" smtClean="0">
                <a:latin typeface="微軟正黑體" pitchFamily="34" charset="-120"/>
                <a:ea typeface="微軟正黑體" pitchFamily="34" charset="-120"/>
              </a:rPr>
              <a:t>分類</a:t>
            </a:r>
            <a:endParaRPr lang="en-US" altLang="zh-TW" sz="3600" dirty="0" smtClean="0">
              <a:latin typeface="微軟正黑體" pitchFamily="34" charset="-120"/>
              <a:ea typeface="微軟正黑體" pitchFamily="34" charset="-120"/>
            </a:endParaRPr>
          </a:p>
          <a:p>
            <a:pPr marL="271463" indent="-271463" fontAlgn="base">
              <a:buFont typeface="Arial" pitchFamily="34" charset="0"/>
              <a:buChar char="•"/>
            </a:pPr>
            <a:r>
              <a:rPr lang="zh-TW" altLang="en-US" sz="3600" dirty="0" smtClean="0">
                <a:latin typeface="微軟正黑體" pitchFamily="34" charset="-120"/>
                <a:ea typeface="微軟正黑體" pitchFamily="34" charset="-120"/>
              </a:rPr>
              <a:t>弱</a:t>
            </a:r>
            <a:r>
              <a:rPr lang="zh-TW" altLang="en-US" sz="3600" dirty="0" smtClean="0">
                <a:latin typeface="微軟正黑體" pitchFamily="34" charset="-120"/>
                <a:ea typeface="微軟正黑體" pitchFamily="34" charset="-120"/>
              </a:rPr>
              <a:t>邊緣有可能是真實的邊緣，也有可能是噪聲或者顏色變化引起的</a:t>
            </a:r>
          </a:p>
          <a:p>
            <a:pPr marL="271463" indent="-271463" fontAlgn="base">
              <a:buFont typeface="Arial" pitchFamily="34" charset="0"/>
              <a:buChar char="•"/>
            </a:pPr>
            <a:r>
              <a:rPr lang="zh-TW" altLang="en-US" sz="3600" u="sng" dirty="0" smtClean="0">
                <a:latin typeface="微軟正黑體" pitchFamily="34" charset="-120"/>
                <a:ea typeface="微軟正黑體" pitchFamily="34" charset="-120"/>
              </a:rPr>
              <a:t>由真實邊緣引起的弱邊緣像素將連接到強邊緣像素</a:t>
            </a:r>
            <a:r>
              <a:rPr lang="zh-TW" altLang="en-US" sz="3600" dirty="0" smtClean="0">
                <a:latin typeface="微軟正黑體" pitchFamily="34" charset="-120"/>
                <a:ea typeface="微軟正黑體" pitchFamily="34" charset="-120"/>
              </a:rPr>
              <a:t>，而噪</a:t>
            </a:r>
            <a:r>
              <a:rPr lang="zh-TW" altLang="en-US" sz="3600" dirty="0" smtClean="0">
                <a:latin typeface="微軟正黑體" pitchFamily="34" charset="-120"/>
                <a:ea typeface="微軟正黑體" pitchFamily="34" charset="-120"/>
              </a:rPr>
              <a:t>聲未連接</a:t>
            </a:r>
            <a:endParaRPr lang="en-US" altLang="zh-TW" sz="3600" dirty="0" smtClean="0">
              <a:latin typeface="微軟正黑體" pitchFamily="34" charset="-120"/>
              <a:ea typeface="微軟正黑體" pitchFamily="34" charset="-120"/>
            </a:endParaRPr>
          </a:p>
          <a:p>
            <a:pPr marL="271463" indent="-271463" fontAlgn="base">
              <a:buFont typeface="Arial" pitchFamily="34" charset="0"/>
              <a:buChar char="•"/>
            </a:pPr>
            <a:r>
              <a:rPr lang="zh-TW" altLang="en-US" sz="3600" dirty="0" smtClean="0">
                <a:latin typeface="微軟正黑體" pitchFamily="34" charset="-120"/>
                <a:ea typeface="微軟正黑體" pitchFamily="34" charset="-120"/>
              </a:rPr>
              <a:t>爲</a:t>
            </a:r>
            <a:r>
              <a:rPr lang="zh-TW" altLang="en-US" sz="3600" dirty="0" smtClean="0">
                <a:latin typeface="微軟正黑體" pitchFamily="34" charset="-120"/>
                <a:ea typeface="微軟正黑體" pitchFamily="34" charset="-120"/>
              </a:rPr>
              <a:t>了跟蹤邊緣連接</a:t>
            </a:r>
            <a:r>
              <a:rPr lang="zh-TW" altLang="en-US" sz="3600" dirty="0" smtClean="0">
                <a:latin typeface="微軟正黑體" pitchFamily="34" charset="-120"/>
                <a:ea typeface="微軟正黑體" pitchFamily="34" charset="-120"/>
              </a:rPr>
              <a:t>，</a:t>
            </a:r>
            <a:r>
              <a:rPr lang="zh-TW" altLang="en-US" sz="3600" u="sng" dirty="0" smtClean="0">
                <a:latin typeface="微軟正黑體" pitchFamily="34" charset="-120"/>
                <a:ea typeface="微軟正黑體" pitchFamily="34" charset="-120"/>
              </a:rPr>
              <a:t>查看</a:t>
            </a:r>
            <a:r>
              <a:rPr lang="zh-TW" altLang="en-US" sz="3600" u="sng" dirty="0" smtClean="0">
                <a:latin typeface="微軟正黑體" pitchFamily="34" charset="-120"/>
                <a:ea typeface="微軟正黑體" pitchFamily="34" charset="-120"/>
              </a:rPr>
              <a:t>弱邊緣像素及其</a:t>
            </a:r>
            <a:r>
              <a:rPr lang="en-US" altLang="zh-TW" sz="3600" u="sng" dirty="0" smtClean="0">
                <a:latin typeface="微軟正黑體" pitchFamily="34" charset="-120"/>
                <a:ea typeface="微軟正黑體" pitchFamily="34" charset="-120"/>
              </a:rPr>
              <a:t>8</a:t>
            </a:r>
            <a:r>
              <a:rPr lang="zh-TW" altLang="en-US" sz="3600" u="sng" dirty="0" smtClean="0">
                <a:latin typeface="微軟正黑體" pitchFamily="34" charset="-120"/>
                <a:ea typeface="微軟正黑體" pitchFamily="34" charset="-120"/>
              </a:rPr>
              <a:t>個鄰域</a:t>
            </a:r>
            <a:r>
              <a:rPr lang="zh-TW" altLang="en-US" sz="3600" u="sng" dirty="0" smtClean="0">
                <a:latin typeface="微軟正黑體" pitchFamily="34" charset="-120"/>
                <a:ea typeface="微軟正黑體" pitchFamily="34" charset="-120"/>
              </a:rPr>
              <a:t>像素</a:t>
            </a:r>
            <a:endParaRPr lang="en-US" altLang="zh-TW" sz="3600" u="sng" dirty="0" smtClean="0">
              <a:latin typeface="微軟正黑體" pitchFamily="34" charset="-120"/>
              <a:ea typeface="微軟正黑體" pitchFamily="34" charset="-120"/>
            </a:endParaRPr>
          </a:p>
          <a:p>
            <a:pPr marL="271463" indent="-271463" fontAlgn="base">
              <a:buFont typeface="Arial" pitchFamily="34" charset="0"/>
              <a:buChar char="•"/>
            </a:pPr>
            <a:r>
              <a:rPr lang="zh-TW" altLang="en-US" sz="3600" u="sng" dirty="0" smtClean="0">
                <a:latin typeface="微軟正黑體" pitchFamily="34" charset="-120"/>
                <a:ea typeface="微軟正黑體" pitchFamily="34" charset="-120"/>
              </a:rPr>
              <a:t>只要</a:t>
            </a:r>
            <a:r>
              <a:rPr lang="zh-TW" altLang="en-US" sz="3600" u="sng" dirty="0" smtClean="0">
                <a:latin typeface="微軟正黑體" pitchFamily="34" charset="-120"/>
                <a:ea typeface="微軟正黑體" pitchFamily="34" charset="-120"/>
              </a:rPr>
              <a:t>其中一個爲強邊緣像素，則該弱邊緣點就可以保留爲真實的邊緣。</a:t>
            </a:r>
            <a:endParaRPr lang="zh-TW" altLang="en-US" sz="3600" dirty="0" smtClean="0">
              <a:latin typeface="微軟正黑體" pitchFamily="34" charset="-120"/>
              <a:ea typeface="微軟正黑體" pitchFamily="34" charset="-120"/>
            </a:endParaRPr>
          </a:p>
          <a:p>
            <a:pPr marL="271463" indent="-271463">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87746" name="Picture 2" descr="https://miro.medium.com/max/1215/1*QDjt8mKdbueT1o0JZazVFg.png"/>
          <p:cNvPicPr>
            <a:picLocks noChangeAspect="1" noChangeArrowheads="1"/>
          </p:cNvPicPr>
          <p:nvPr/>
        </p:nvPicPr>
        <p:blipFill>
          <a:blip r:embed="rId3" cstate="print"/>
          <a:srcRect/>
          <a:stretch>
            <a:fillRect/>
          </a:stretch>
        </p:blipFill>
        <p:spPr bwMode="auto">
          <a:xfrm>
            <a:off x="180975" y="1952624"/>
            <a:ext cx="8886825" cy="2924176"/>
          </a:xfrm>
          <a:prstGeom prst="rect">
            <a:avLst/>
          </a:prstGeom>
          <a:noFill/>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057400" y="2895600"/>
            <a:ext cx="6096000" cy="990600"/>
          </a:xfrm>
        </p:spPr>
        <p:txBody>
          <a:bodyPr/>
          <a:lstStyle/>
          <a:p>
            <a:pPr algn="just"/>
            <a:r>
              <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Canny</a:t>
            </a:r>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邊緣檢測</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4338" name="Picture 2"/>
          <p:cNvPicPr>
            <a:picLocks noChangeAspect="1" noChangeArrowheads="1"/>
          </p:cNvPicPr>
          <p:nvPr/>
        </p:nvPicPr>
        <p:blipFill>
          <a:blip r:embed="rId3" cstate="print"/>
          <a:srcRect/>
          <a:stretch>
            <a:fillRect/>
          </a:stretch>
        </p:blipFill>
        <p:spPr bwMode="auto">
          <a:xfrm>
            <a:off x="914400" y="1371600"/>
            <a:ext cx="7013797" cy="266700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914400" y="4191000"/>
            <a:ext cx="7024593" cy="2318657"/>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邊緣檢測函數</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edges = </a:t>
            </a:r>
            <a:r>
              <a:rPr lang="en-US" altLang="zh-TW" sz="3200" dirty="0" err="1" smtClean="0">
                <a:latin typeface="微軟正黑體" pitchFamily="34" charset="-120"/>
                <a:ea typeface="微軟正黑體" pitchFamily="34" charset="-120"/>
              </a:rPr>
              <a:t>cv.Canny</a:t>
            </a:r>
            <a:r>
              <a:rPr lang="en-US" altLang="zh-TW" sz="3200" dirty="0" smtClean="0">
                <a:latin typeface="微軟正黑體" pitchFamily="34" charset="-120"/>
                <a:ea typeface="微軟正黑體" pitchFamily="34" charset="-120"/>
              </a:rPr>
              <a:t>( image, threshold1, threshold2[, </a:t>
            </a:r>
            <a:r>
              <a:rPr lang="en-US" altLang="zh-TW" sz="3200" dirty="0" err="1" smtClean="0">
                <a:latin typeface="微軟正黑體" pitchFamily="34" charset="-120"/>
                <a:ea typeface="微軟正黑體" pitchFamily="34" charset="-120"/>
              </a:rPr>
              <a:t>apertureSize</a:t>
            </a:r>
            <a:r>
              <a:rPr lang="en-US" altLang="zh-TW" sz="3200" dirty="0" smtClean="0">
                <a:latin typeface="微軟正黑體" pitchFamily="34" charset="-120"/>
                <a:ea typeface="微軟正黑體" pitchFamily="34" charset="-120"/>
              </a:rPr>
              <a:t>[, L2gradient]])</a:t>
            </a:r>
          </a:p>
          <a:p>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edges</a:t>
            </a:r>
            <a:r>
              <a:rPr lang="zh-TW" altLang="zh-TW" sz="3200" dirty="0" smtClean="0">
                <a:latin typeface="微軟正黑體" pitchFamily="34" charset="-120"/>
                <a:ea typeface="微軟正黑體" pitchFamily="34" charset="-120"/>
              </a:rPr>
              <a:t>為計算獲得的邊緣影像。</a:t>
            </a:r>
          </a:p>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為</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位輸入影像。</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threshold1</a:t>
            </a:r>
            <a:r>
              <a:rPr lang="zh-TW" altLang="zh-TW" sz="3200" dirty="0" smtClean="0">
                <a:latin typeface="微軟正黑體" pitchFamily="34" charset="-120"/>
                <a:ea typeface="微軟正黑體" pitchFamily="34" charset="-120"/>
              </a:rPr>
              <a:t>表示處理過程中的第一個設定值。</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threshold2</a:t>
            </a:r>
            <a:r>
              <a:rPr lang="zh-TW" altLang="zh-TW" sz="3200" dirty="0" smtClean="0">
                <a:latin typeface="微軟正黑體" pitchFamily="34" charset="-120"/>
                <a:ea typeface="微軟正黑體" pitchFamily="34" charset="-120"/>
              </a:rPr>
              <a:t>表示處理過程中的第二個設定值。</a:t>
            </a:r>
          </a:p>
          <a:p>
            <a:pPr marL="358775" indent="-358775">
              <a:buFont typeface="Arial" pitchFamily="34" charset="0"/>
              <a:buChar char="•"/>
            </a:pPr>
            <a:r>
              <a:rPr lang="en-US" altLang="zh-TW" sz="3200" dirty="0" err="1" smtClean="0">
                <a:latin typeface="微軟正黑體" pitchFamily="34" charset="-120"/>
                <a:ea typeface="微軟正黑體" pitchFamily="34" charset="-120"/>
              </a:rPr>
              <a:t>apertureSize</a:t>
            </a:r>
            <a:r>
              <a:rPr lang="zh-TW" altLang="zh-TW" sz="3200" dirty="0" smtClean="0">
                <a:latin typeface="微軟正黑體" pitchFamily="34" charset="-120"/>
                <a:ea typeface="微軟正黑體" pitchFamily="34" charset="-120"/>
              </a:rPr>
              <a:t>表示</a:t>
            </a:r>
            <a:r>
              <a:rPr lang="en-US" altLang="zh-TW" sz="3200" dirty="0" err="1" smtClean="0">
                <a:latin typeface="微軟正黑體" pitchFamily="34" charset="-120"/>
                <a:ea typeface="微軟正黑體" pitchFamily="34" charset="-120"/>
              </a:rPr>
              <a:t>Sobel</a:t>
            </a:r>
            <a:r>
              <a:rPr lang="zh-TW" altLang="zh-TW" sz="3200" dirty="0" smtClean="0">
                <a:latin typeface="微軟正黑體" pitchFamily="34" charset="-120"/>
                <a:ea typeface="微軟正黑體" pitchFamily="34" charset="-120"/>
              </a:rPr>
              <a:t>運算元的孔徑大小。</a:t>
            </a:r>
          </a:p>
          <a:p>
            <a:pPr marL="358775" indent="-358775">
              <a:buFont typeface="Arial" pitchFamily="34" charset="0"/>
              <a:buChar char="•"/>
            </a:pPr>
            <a:r>
              <a:rPr lang="en-US" altLang="zh-TW" sz="3200" dirty="0" smtClean="0">
                <a:latin typeface="微軟正黑體" pitchFamily="34" charset="-120"/>
                <a:ea typeface="微軟正黑體" pitchFamily="34" charset="-120"/>
              </a:rPr>
              <a:t>L2gradient</a:t>
            </a:r>
            <a:r>
              <a:rPr lang="zh-TW" altLang="zh-TW" sz="3200" dirty="0" smtClean="0">
                <a:latin typeface="微軟正黑體" pitchFamily="34" charset="-120"/>
                <a:ea typeface="微軟正黑體" pitchFamily="34" charset="-120"/>
              </a:rPr>
              <a:t>為計算影像梯度幅度（</a:t>
            </a:r>
            <a:r>
              <a:rPr lang="en-US" altLang="zh-TW" sz="3200" dirty="0" smtClean="0">
                <a:latin typeface="微軟正黑體" pitchFamily="34" charset="-120"/>
                <a:ea typeface="微軟正黑體" pitchFamily="34" charset="-120"/>
              </a:rPr>
              <a:t>gradient magnitude</a:t>
            </a:r>
            <a:r>
              <a:rPr lang="zh-TW" altLang="zh-TW" sz="3200" dirty="0" smtClean="0">
                <a:latin typeface="微軟正黑體" pitchFamily="34" charset="-120"/>
                <a:ea typeface="微軟正黑體" pitchFamily="34" charset="-120"/>
              </a:rPr>
              <a:t>）的標識</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743200" y="2971800"/>
            <a:ext cx="6096000" cy="990600"/>
          </a:xfrm>
        </p:spPr>
        <p:txBody>
          <a:bodyPr/>
          <a:lstStyle/>
          <a:p>
            <a:pPr algn="just"/>
            <a:r>
              <a:rPr lang="zh-TW" altLang="en-US" sz="5400" b="1"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影像金字塔</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由一幅影像的多個不同解析度的子圖所組成的影像集合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單一影像透過不斷地降取樣所產生</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最小的影像可能僅有一個像素點</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自底向上解析度逐漸降低的影像集合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底部是待處理的高解析度影像（原始影像），頂部為低解析度的近似影像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每向上移動一級，影像的寬和高都降低為原來的二分之一</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6386" name="Picture 2"/>
          <p:cNvPicPr>
            <a:picLocks noChangeAspect="1" noChangeArrowheads="1"/>
          </p:cNvPicPr>
          <p:nvPr/>
        </p:nvPicPr>
        <p:blipFill>
          <a:blip r:embed="rId3" cstate="print"/>
          <a:srcRect/>
          <a:stretch>
            <a:fillRect/>
          </a:stretch>
        </p:blipFill>
        <p:spPr bwMode="auto">
          <a:xfrm>
            <a:off x="1371600" y="1524000"/>
            <a:ext cx="6705600" cy="5122806"/>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影像金字塔取樣方法</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不斷地刪除影像的偶數行和偶數列</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大小是</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N</a:t>
            </a:r>
            <a:r>
              <a:rPr lang="zh-TW" altLang="zh-TW" sz="3200" dirty="0" smtClean="0">
                <a:latin typeface="微軟正黑體" pitchFamily="34" charset="-120"/>
                <a:ea typeface="微軟正黑體" pitchFamily="34" charset="-120"/>
              </a:rPr>
              <a:t>，刪除其偶數行和偶數列後獲得一幅</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/2)*(</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/2)</a:t>
            </a:r>
          </a:p>
          <a:p>
            <a:pPr marL="271463" indent="-271463">
              <a:buFont typeface="Arial" pitchFamily="34" charset="0"/>
              <a:buChar char="•"/>
            </a:pPr>
            <a:r>
              <a:rPr lang="zh-TW" altLang="zh-TW" sz="3200" dirty="0" smtClean="0">
                <a:latin typeface="微軟正黑體" pitchFamily="34" charset="-120"/>
                <a:ea typeface="微軟正黑體" pitchFamily="34" charset="-120"/>
              </a:rPr>
              <a:t>不斷地重複該過程，就可以獲得該影像的影像</a:t>
            </a:r>
            <a:r>
              <a:rPr lang="zh-TW" altLang="zh-TW" sz="3200" dirty="0" smtClean="0">
                <a:latin typeface="微軟正黑體" pitchFamily="34" charset="-120"/>
                <a:ea typeface="微軟正黑體" pitchFamily="34" charset="-120"/>
              </a:rPr>
              <a:t>金字塔</a:t>
            </a:r>
            <a:endParaRPr lang="en-US" altLang="zh-TW" sz="3200" dirty="0" smtClean="0">
              <a:latin typeface="微軟正黑體" pitchFamily="34" charset="-120"/>
              <a:ea typeface="微軟正黑體" pitchFamily="34" charset="-120"/>
            </a:endParaRPr>
          </a:p>
          <a:p>
            <a:pPr marL="271463" indent="-271463"/>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對原始影像濾波，獲得原始影像的近似影像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將近似影像的偶數行和偶數列刪除以取得向下取樣</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影像金字塔的種類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3046988"/>
          </a:xfrm>
          <a:prstGeom prst="rect">
            <a:avLst/>
          </a:prstGeom>
          <a:noFill/>
        </p:spPr>
        <p:txBody>
          <a:bodyPr wrap="square" rtlCol="0">
            <a:spAutoFit/>
          </a:bodyPr>
          <a:lstStyle/>
          <a:p>
            <a:r>
              <a:rPr lang="zh-TW" altLang="zh-TW" sz="3200" b="1" dirty="0" smtClean="0">
                <a:latin typeface="微軟正黑體" pitchFamily="34" charset="-120"/>
                <a:ea typeface="微軟正黑體" pitchFamily="34" charset="-120"/>
              </a:rPr>
              <a:t>鄰域濾波器</a:t>
            </a:r>
            <a:r>
              <a:rPr lang="zh-TW" altLang="zh-TW" sz="3200" dirty="0" smtClean="0">
                <a:latin typeface="微軟正黑體" pitchFamily="34" charset="-120"/>
                <a:ea typeface="微軟正黑體" pitchFamily="34" charset="-120"/>
              </a:rPr>
              <a:t>：採用鄰域平均技術求原始影像的近似影像。該濾波器能夠產生平均金字塔</a:t>
            </a:r>
            <a:endParaRPr lang="en-US" altLang="zh-TW" sz="3200" dirty="0" smtClean="0">
              <a:latin typeface="微軟正黑體" pitchFamily="34" charset="-120"/>
              <a:ea typeface="微軟正黑體" pitchFamily="34" charset="-120"/>
            </a:endParaRPr>
          </a:p>
          <a:p>
            <a:endParaRPr lang="zh-TW" altLang="zh-TW" sz="3200" dirty="0" smtClean="0">
              <a:latin typeface="微軟正黑體" pitchFamily="34" charset="-120"/>
              <a:ea typeface="微軟正黑體" pitchFamily="34" charset="-120"/>
            </a:endParaRPr>
          </a:p>
          <a:p>
            <a:r>
              <a:rPr lang="zh-TW" altLang="zh-TW" sz="3200" b="1" dirty="0" smtClean="0">
                <a:latin typeface="微軟正黑體" pitchFamily="34" charset="-120"/>
                <a:ea typeface="微軟正黑體" pitchFamily="34" charset="-120"/>
              </a:rPr>
              <a:t>高斯濾波器</a:t>
            </a:r>
            <a:r>
              <a:rPr lang="zh-TW" altLang="zh-TW" sz="3200" dirty="0" smtClean="0">
                <a:latin typeface="微軟正黑體" pitchFamily="34" charset="-120"/>
                <a:ea typeface="微軟正黑體" pitchFamily="34" charset="-120"/>
              </a:rPr>
              <a:t>：採用高斯濾波器對原始影像進行濾波，獲得高斯金字塔。這是</a:t>
            </a: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cv2.pyrDown()</a:t>
            </a:r>
            <a:r>
              <a:rPr lang="zh-TW" altLang="zh-TW" sz="3200" dirty="0" smtClean="0">
                <a:latin typeface="微軟正黑體" pitchFamily="34" charset="-120"/>
                <a:ea typeface="微軟正黑體" pitchFamily="34" charset="-120"/>
              </a:rPr>
              <a:t>所採用的方式</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高斯影像金字塔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410" name="Picture 2"/>
          <p:cNvPicPr>
            <a:picLocks noChangeAspect="1" noChangeArrowheads="1"/>
          </p:cNvPicPr>
          <p:nvPr/>
        </p:nvPicPr>
        <p:blipFill>
          <a:blip r:embed="rId3" cstate="print"/>
          <a:srcRect/>
          <a:stretch>
            <a:fillRect/>
          </a:stretch>
        </p:blipFill>
        <p:spPr bwMode="auto">
          <a:xfrm>
            <a:off x="685800" y="2514600"/>
            <a:ext cx="7423496" cy="2590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高斯影像金字塔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8434" name="Picture 2"/>
          <p:cNvPicPr>
            <a:picLocks noChangeAspect="1" noChangeArrowheads="1"/>
          </p:cNvPicPr>
          <p:nvPr/>
        </p:nvPicPr>
        <p:blipFill>
          <a:blip r:embed="rId3" cstate="print"/>
          <a:srcRect/>
          <a:stretch>
            <a:fillRect/>
          </a:stretch>
        </p:blipFill>
        <p:spPr bwMode="auto">
          <a:xfrm>
            <a:off x="1295400" y="1828800"/>
            <a:ext cx="6334321" cy="4495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放大</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p>
        </p:txBody>
      </p:sp>
      <p:sp>
        <p:nvSpPr>
          <p:cNvPr id="5" name="文字方塊 4"/>
          <p:cNvSpPr txBox="1"/>
          <p:nvPr/>
        </p:nvSpPr>
        <p:spPr>
          <a:xfrm>
            <a:off x="304800" y="1752600"/>
            <a:ext cx="8534400" cy="3539430"/>
          </a:xfrm>
          <a:prstGeom prst="rect">
            <a:avLst/>
          </a:prstGeom>
          <a:noFill/>
        </p:spPr>
        <p:txBody>
          <a:bodyPr wrap="square" rtlCol="0">
            <a:spAutoFit/>
          </a:bodyPr>
          <a:lstStyle/>
          <a:p>
            <a:pPr marL="87313" indent="-87313">
              <a:buFont typeface="Arial" pitchFamily="34" charset="0"/>
              <a:buChar char="•"/>
            </a:pPr>
            <a:r>
              <a:rPr lang="zh-TW" altLang="zh-TW" sz="3200" dirty="0" smtClean="0">
                <a:latin typeface="微軟正黑體" pitchFamily="34" charset="-120"/>
                <a:ea typeface="微軟正黑體" pitchFamily="34" charset="-120"/>
              </a:rPr>
              <a:t>影像的寬度和高度都變為原來的</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倍</a:t>
            </a:r>
            <a:endParaRPr lang="en-US" altLang="zh-TW" sz="3200" dirty="0" smtClean="0">
              <a:latin typeface="微軟正黑體" pitchFamily="34" charset="-120"/>
              <a:ea typeface="微軟正黑體" pitchFamily="34" charset="-120"/>
            </a:endParaRPr>
          </a:p>
          <a:p>
            <a:pPr marL="87313" indent="-87313">
              <a:buFont typeface="Arial" pitchFamily="34" charset="0"/>
              <a:buChar char="•"/>
            </a:pPr>
            <a:r>
              <a:rPr lang="zh-TW" altLang="zh-TW" sz="3200" dirty="0" smtClean="0">
                <a:latin typeface="微軟正黑體" pitchFamily="34" charset="-120"/>
                <a:ea typeface="微軟正黑體" pitchFamily="34" charset="-120"/>
              </a:rPr>
              <a:t>影像的大小是原始影像的</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倍</a:t>
            </a:r>
            <a:endParaRPr lang="en-US" altLang="zh-TW" sz="3200" dirty="0" smtClean="0">
              <a:latin typeface="微軟正黑體" pitchFamily="34" charset="-120"/>
              <a:ea typeface="微軟正黑體" pitchFamily="34" charset="-120"/>
            </a:endParaRPr>
          </a:p>
          <a:p>
            <a:pPr marL="87313" indent="-87313">
              <a:buFont typeface="Arial" pitchFamily="34" charset="0"/>
              <a:buChar char="•"/>
            </a:pPr>
            <a:r>
              <a:rPr lang="zh-TW" altLang="en-US" sz="3200" dirty="0" smtClean="0">
                <a:latin typeface="微軟正黑體" pitchFamily="34" charset="-120"/>
                <a:ea typeface="微軟正黑體" pitchFamily="34" charset="-120"/>
              </a:rPr>
              <a:t>過程中要</a:t>
            </a:r>
            <a:r>
              <a:rPr lang="zh-TW" altLang="zh-TW" sz="3200" dirty="0" smtClean="0">
                <a:latin typeface="微軟正黑體" pitchFamily="34" charset="-120"/>
                <a:ea typeface="微軟正黑體" pitchFamily="34" charset="-120"/>
              </a:rPr>
              <a:t>補充大量的像素點</a:t>
            </a:r>
            <a:endParaRPr lang="en-US" altLang="zh-TW" sz="3200" dirty="0" smtClean="0">
              <a:latin typeface="微軟正黑體" pitchFamily="34" charset="-120"/>
              <a:ea typeface="微軟正黑體" pitchFamily="34" charset="-120"/>
            </a:endParaRPr>
          </a:p>
          <a:p>
            <a:pPr marL="87313" indent="-87313">
              <a:buFont typeface="Arial" pitchFamily="34" charset="0"/>
              <a:buChar char="•"/>
            </a:pPr>
            <a:r>
              <a:rPr lang="zh-TW" altLang="zh-TW" sz="3200" dirty="0" smtClean="0">
                <a:latin typeface="微軟正黑體" pitchFamily="34" charset="-120"/>
                <a:ea typeface="微軟正黑體" pitchFamily="34" charset="-120"/>
              </a:rPr>
              <a:t>對新產生的像素點進行設定值，稱為</a:t>
            </a:r>
            <a:r>
              <a:rPr lang="zh-TW" altLang="zh-TW" sz="3200" b="1" dirty="0" smtClean="0">
                <a:latin typeface="微軟正黑體" pitchFamily="34" charset="-120"/>
                <a:ea typeface="微軟正黑體" pitchFamily="34" charset="-120"/>
              </a:rPr>
              <a:t>內插處理</a:t>
            </a:r>
            <a:endParaRPr lang="en-US" altLang="zh-TW" sz="3200" b="1" dirty="0" smtClean="0">
              <a:latin typeface="微軟正黑體" pitchFamily="34" charset="-120"/>
              <a:ea typeface="微軟正黑體" pitchFamily="34" charset="-120"/>
            </a:endParaRPr>
          </a:p>
          <a:p>
            <a:pPr marL="87313" indent="-87313">
              <a:buFont typeface="Arial" pitchFamily="34" charset="0"/>
              <a:buChar char="•"/>
            </a:pPr>
            <a:r>
              <a:rPr lang="zh-TW" altLang="zh-TW" sz="3200" dirty="0" smtClean="0">
                <a:latin typeface="微軟正黑體" pitchFamily="34" charset="-120"/>
                <a:ea typeface="微軟正黑體" pitchFamily="34" charset="-120"/>
              </a:rPr>
              <a:t>臨近內插</a:t>
            </a:r>
            <a:r>
              <a:rPr lang="zh-TW" altLang="en-US" sz="3200" dirty="0" smtClean="0">
                <a:latin typeface="微軟正黑體" pitchFamily="34" charset="-120"/>
                <a:ea typeface="微軟正黑體" pitchFamily="34" charset="-120"/>
              </a:rPr>
              <a:t>，用最</a:t>
            </a:r>
            <a:r>
              <a:rPr lang="zh-TW" altLang="zh-TW" sz="3200" dirty="0" smtClean="0">
                <a:latin typeface="微軟正黑體" pitchFamily="34" charset="-120"/>
                <a:ea typeface="微軟正黑體" pitchFamily="34" charset="-120"/>
              </a:rPr>
              <a:t>近的像素點</a:t>
            </a:r>
            <a:r>
              <a:rPr lang="zh-TW" altLang="en-US" sz="3200" dirty="0" smtClean="0">
                <a:latin typeface="微軟正黑體" pitchFamily="34" charset="-120"/>
                <a:ea typeface="微軟正黑體" pitchFamily="34" charset="-120"/>
              </a:rPr>
              <a:t>設定新值</a:t>
            </a:r>
            <a:endParaRPr lang="en-US" altLang="zh-TW" sz="3200" dirty="0" smtClean="0">
              <a:latin typeface="微軟正黑體" pitchFamily="34" charset="-120"/>
              <a:ea typeface="微軟正黑體" pitchFamily="34" charset="-120"/>
            </a:endParaRPr>
          </a:p>
          <a:p>
            <a:pPr marL="87313" indent="-87313">
              <a:buFont typeface="Arial" pitchFamily="34" charset="0"/>
              <a:buChar char="•"/>
            </a:pPr>
            <a:r>
              <a:rPr lang="zh-TW" altLang="en-US" sz="3200" dirty="0" smtClean="0">
                <a:latin typeface="微軟正黑體" pitchFamily="34" charset="-120"/>
                <a:ea typeface="微軟正黑體" pitchFamily="34" charset="-120"/>
              </a:rPr>
              <a:t>像</a:t>
            </a:r>
            <a:r>
              <a:rPr lang="zh-TW" altLang="zh-TW" sz="3200" dirty="0" smtClean="0">
                <a:latin typeface="微軟正黑體" pitchFamily="34" charset="-120"/>
                <a:ea typeface="微軟正黑體" pitchFamily="34" charset="-120"/>
              </a:rPr>
              <a:t>素點補零</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每列像素點右側插入</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的列</a:t>
            </a:r>
            <a:endParaRPr lang="en-US" altLang="zh-TW" sz="3200" dirty="0" smtClean="0">
              <a:latin typeface="微軟正黑體" pitchFamily="34" charset="-120"/>
              <a:ea typeface="微軟正黑體" pitchFamily="34" charset="-120"/>
            </a:endParaRPr>
          </a:p>
          <a:p>
            <a:endParaRPr lang="zh-TW" altLang="zh-TW" sz="3200" b="1"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多級邊緣檢測演算法檢測邊緣的方法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smtClean="0">
                <a:latin typeface="微軟正黑體" pitchFamily="34" charset="-120"/>
                <a:ea typeface="微軟正黑體" pitchFamily="34" charset="-120"/>
              </a:rPr>
              <a:t>1986</a:t>
            </a:r>
            <a:r>
              <a:rPr lang="zh-TW" altLang="zh-TW" sz="3600" dirty="0" smtClean="0">
                <a:latin typeface="微軟正黑體" pitchFamily="34" charset="-120"/>
                <a:ea typeface="微軟正黑體" pitchFamily="34" charset="-120"/>
              </a:rPr>
              <a:t>年，</a:t>
            </a:r>
            <a:r>
              <a:rPr lang="en-US" altLang="zh-TW" sz="3600" dirty="0" smtClean="0">
                <a:latin typeface="微軟正黑體" pitchFamily="34" charset="-120"/>
                <a:ea typeface="微軟正黑體" pitchFamily="34" charset="-120"/>
              </a:rPr>
              <a:t>John F. Canny</a:t>
            </a:r>
            <a:r>
              <a:rPr lang="zh-TW" altLang="en-US" sz="3600" dirty="0" smtClean="0">
                <a:latin typeface="微軟正黑體" pitchFamily="34" charset="-120"/>
                <a:ea typeface="微軟正黑體" pitchFamily="34" charset="-120"/>
              </a:rPr>
              <a:t>發明</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err="1" smtClean="0">
                <a:latin typeface="微軟正黑體" pitchFamily="34" charset="-120"/>
                <a:ea typeface="微軟正黑體" pitchFamily="34" charset="-120"/>
              </a:rPr>
              <a:t>OpenCV</a:t>
            </a:r>
            <a:r>
              <a:rPr lang="zh-TW" altLang="zh-TW" sz="3600" dirty="0" smtClean="0">
                <a:latin typeface="微軟正黑體" pitchFamily="34" charset="-120"/>
                <a:ea typeface="微軟正黑體" pitchFamily="34" charset="-120"/>
              </a:rPr>
              <a:t>提供了函數</a:t>
            </a:r>
            <a:r>
              <a:rPr lang="en-US" altLang="zh-TW" sz="3600" dirty="0" smtClean="0">
                <a:latin typeface="微軟正黑體" pitchFamily="34" charset="-120"/>
                <a:ea typeface="微軟正黑體" pitchFamily="34" charset="-120"/>
              </a:rPr>
              <a:t>cv2.Canny()</a:t>
            </a:r>
            <a:r>
              <a:rPr lang="zh-TW" altLang="zh-TW" sz="3600" dirty="0" smtClean="0">
                <a:latin typeface="微軟正黑體" pitchFamily="34" charset="-120"/>
                <a:ea typeface="微軟正黑體" pitchFamily="34" charset="-120"/>
              </a:rPr>
              <a:t>實現</a:t>
            </a:r>
            <a:r>
              <a:rPr lang="en-US" altLang="zh-TW" sz="3600" dirty="0" smtClean="0">
                <a:latin typeface="微軟正黑體" pitchFamily="34" charset="-120"/>
                <a:ea typeface="微軟正黑體" pitchFamily="34" charset="-120"/>
              </a:rPr>
              <a:t>Canny</a:t>
            </a:r>
            <a:r>
              <a:rPr lang="zh-TW" altLang="zh-TW" sz="3600" dirty="0" smtClean="0">
                <a:latin typeface="微軟正黑體" pitchFamily="34" charset="-120"/>
                <a:ea typeface="微軟正黑體" pitchFamily="34" charset="-120"/>
              </a:rPr>
              <a:t>邊緣檢測</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放大</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p>
        </p:txBody>
      </p:sp>
      <p:pic>
        <p:nvPicPr>
          <p:cNvPr id="19458" name="Picture 2"/>
          <p:cNvPicPr>
            <a:picLocks noChangeAspect="1" noChangeArrowheads="1"/>
          </p:cNvPicPr>
          <p:nvPr/>
        </p:nvPicPr>
        <p:blipFill>
          <a:blip r:embed="rId3" cstate="print"/>
          <a:srcRect/>
          <a:stretch>
            <a:fillRect/>
          </a:stretch>
        </p:blipFill>
        <p:spPr bwMode="auto">
          <a:xfrm>
            <a:off x="1066800" y="2667000"/>
            <a:ext cx="6927133" cy="17526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304698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向上取樣和向下取樣是相反的兩種操作</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向下取樣會遺失像素值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兩種操作並不是可逆的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資訊會喪失</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對一幅影像先向下取樣、再向上取樣也無法恢復到原始狀態</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影像金字塔向下取樣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 cv2.pyrDown( </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dstsize</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borderType</a:t>
            </a:r>
            <a:r>
              <a:rPr lang="en-US" altLang="zh-TW" sz="3200" dirty="0" smtClean="0">
                <a:latin typeface="微軟正黑體" pitchFamily="34" charset="-120"/>
                <a:ea typeface="微軟正黑體" pitchFamily="34" charset="-120"/>
              </a:rPr>
              <a:t>]] )</a:t>
            </a:r>
          </a:p>
          <a:p>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dst</a:t>
            </a:r>
            <a:r>
              <a:rPr lang="zh-TW" altLang="zh-TW" sz="3200" dirty="0" smtClean="0">
                <a:latin typeface="微軟正黑體" pitchFamily="34" charset="-120"/>
                <a:ea typeface="微軟正黑體" pitchFamily="34" charset="-120"/>
              </a:rPr>
              <a:t>為目標圖形。</a:t>
            </a:r>
          </a:p>
          <a:p>
            <a:pPr marL="271463" indent="-271463">
              <a:buFont typeface="Arial" pitchFamily="34" charset="0"/>
              <a:buChar char="•"/>
            </a:pPr>
            <a:r>
              <a:rPr lang="en-US" altLang="zh-TW" sz="3200" dirty="0" err="1" smtClean="0">
                <a:latin typeface="微軟正黑體" pitchFamily="34" charset="-120"/>
                <a:ea typeface="微軟正黑體" pitchFamily="34" charset="-120"/>
              </a:rPr>
              <a:t>src</a:t>
            </a:r>
            <a:r>
              <a:rPr lang="zh-TW" altLang="zh-TW" sz="3200" dirty="0" smtClean="0">
                <a:latin typeface="微軟正黑體" pitchFamily="34" charset="-120"/>
                <a:ea typeface="微軟正黑體" pitchFamily="34" charset="-120"/>
              </a:rPr>
              <a:t>為原始影像。</a:t>
            </a:r>
          </a:p>
          <a:p>
            <a:pPr marL="271463" indent="-271463">
              <a:buFont typeface="Arial" pitchFamily="34" charset="0"/>
              <a:buChar char="•"/>
            </a:pPr>
            <a:r>
              <a:rPr lang="en-US" altLang="zh-TW" sz="3200" dirty="0" err="1" smtClean="0">
                <a:latin typeface="微軟正黑體" pitchFamily="34" charset="-120"/>
                <a:ea typeface="微軟正黑體" pitchFamily="34" charset="-120"/>
              </a:rPr>
              <a:t>dstsize</a:t>
            </a:r>
            <a:r>
              <a:rPr lang="zh-TW" altLang="zh-TW" sz="3200" dirty="0" smtClean="0">
                <a:latin typeface="微軟正黑體" pitchFamily="34" charset="-120"/>
                <a:ea typeface="微軟正黑體" pitchFamily="34" charset="-120"/>
              </a:rPr>
              <a:t>為目標圖形的大小。</a:t>
            </a:r>
          </a:p>
          <a:p>
            <a:pPr marL="271463" indent="-271463">
              <a:buFont typeface="Arial" pitchFamily="34" charset="0"/>
              <a:buChar char="•"/>
            </a:pPr>
            <a:r>
              <a:rPr lang="en-US" altLang="zh-TW" sz="3200" dirty="0" err="1" smtClean="0">
                <a:latin typeface="微軟正黑體" pitchFamily="34" charset="-120"/>
                <a:ea typeface="微軟正黑體" pitchFamily="34" charset="-120"/>
              </a:rPr>
              <a:t>borderType</a:t>
            </a:r>
            <a:r>
              <a:rPr lang="zh-TW" altLang="zh-TW" sz="3200" dirty="0" smtClean="0">
                <a:latin typeface="微軟正黑體" pitchFamily="34" charset="-120"/>
                <a:ea typeface="微軟正黑體" pitchFamily="34" charset="-120"/>
              </a:rPr>
              <a:t>為邊界類型，預設值為</a:t>
            </a:r>
            <a:r>
              <a:rPr lang="en-US" altLang="zh-TW" sz="3200" dirty="0" smtClean="0">
                <a:latin typeface="微軟正黑體" pitchFamily="34" charset="-120"/>
                <a:ea typeface="微軟正黑體" pitchFamily="34" charset="-120"/>
              </a:rPr>
              <a:t>BORDER_DEFAULT</a:t>
            </a:r>
            <a:r>
              <a:rPr lang="zh-TW" altLang="zh-TW" sz="3200" dirty="0" smtClean="0">
                <a:latin typeface="微軟正黑體" pitchFamily="34" charset="-120"/>
                <a:ea typeface="微軟正黑體" pitchFamily="34" charset="-120"/>
              </a:rPr>
              <a:t>，且這裡僅支援</a:t>
            </a:r>
            <a:r>
              <a:rPr lang="en-US" altLang="zh-TW" sz="3200" dirty="0" smtClean="0">
                <a:latin typeface="微軟正黑體" pitchFamily="34" charset="-120"/>
                <a:ea typeface="微軟正黑體" pitchFamily="34" charset="-120"/>
              </a:rPr>
              <a:t>BORDER_DEFAULT</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031873"/>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 cv2.pyrUp( </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dstsize</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borderType</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為目標圖形</a:t>
            </a:r>
          </a:p>
          <a:p>
            <a:pPr marL="180975" indent="-180975">
              <a:buFont typeface="Arial" pitchFamily="34" charset="0"/>
              <a:buChar char="•"/>
            </a:pPr>
            <a:r>
              <a:rPr lang="en-US" altLang="zh-TW" sz="3200" dirty="0" err="1" smtClean="0">
                <a:latin typeface="微軟正黑體" pitchFamily="34" charset="-120"/>
                <a:ea typeface="微軟正黑體" pitchFamily="34" charset="-120"/>
              </a:rPr>
              <a:t>src</a:t>
            </a:r>
            <a:r>
              <a:rPr lang="zh-TW" altLang="zh-TW" sz="3200" dirty="0" smtClean="0">
                <a:latin typeface="微軟正黑體" pitchFamily="34" charset="-120"/>
                <a:ea typeface="微軟正黑體" pitchFamily="34" charset="-120"/>
              </a:rPr>
              <a:t>為原始影像</a:t>
            </a:r>
          </a:p>
          <a:p>
            <a:pPr marL="180975" indent="-180975">
              <a:buFont typeface="Arial" pitchFamily="34" charset="0"/>
              <a:buChar char="•"/>
            </a:pPr>
            <a:r>
              <a:rPr lang="en-US" altLang="zh-TW" sz="3200" dirty="0" err="1" smtClean="0">
                <a:latin typeface="微軟正黑體" pitchFamily="34" charset="-120"/>
                <a:ea typeface="微軟正黑體" pitchFamily="34" charset="-120"/>
              </a:rPr>
              <a:t>dstsize</a:t>
            </a:r>
            <a:r>
              <a:rPr lang="zh-TW" altLang="zh-TW" sz="3200" dirty="0" smtClean="0">
                <a:latin typeface="微軟正黑體" pitchFamily="34" charset="-120"/>
                <a:ea typeface="微軟正黑體" pitchFamily="34" charset="-120"/>
              </a:rPr>
              <a:t>為目標圖形的大小</a:t>
            </a:r>
          </a:p>
          <a:p>
            <a:pPr marL="180975" indent="-180975">
              <a:buFont typeface="Arial" pitchFamily="34" charset="0"/>
              <a:buChar char="•"/>
            </a:pPr>
            <a:r>
              <a:rPr lang="en-US" altLang="zh-TW" sz="3200" dirty="0" err="1" smtClean="0">
                <a:latin typeface="微軟正黑體" pitchFamily="34" charset="-120"/>
                <a:ea typeface="微軟正黑體" pitchFamily="34" charset="-120"/>
              </a:rPr>
              <a:t>borderType</a:t>
            </a:r>
            <a:r>
              <a:rPr lang="zh-TW" altLang="zh-TW" sz="3200" dirty="0" smtClean="0">
                <a:latin typeface="微軟正黑體" pitchFamily="34" charset="-120"/>
                <a:ea typeface="微軟正黑體" pitchFamily="34" charset="-120"/>
              </a:rPr>
              <a:t>為邊界類型，預設值為</a:t>
            </a:r>
            <a:r>
              <a:rPr lang="en-US" altLang="zh-TW" sz="3200" dirty="0" smtClean="0">
                <a:latin typeface="微軟正黑體" pitchFamily="34" charset="-120"/>
                <a:ea typeface="微軟正黑體" pitchFamily="34" charset="-120"/>
              </a:rPr>
              <a:t>BORDER_DEFAULT</a:t>
            </a:r>
            <a:r>
              <a:rPr lang="zh-TW" altLang="zh-TW" sz="3200" dirty="0" smtClean="0">
                <a:latin typeface="微軟正黑體" pitchFamily="34" charset="-120"/>
                <a:ea typeface="微軟正黑體" pitchFamily="34" charset="-120"/>
              </a:rPr>
              <a:t>，且這裡僅支援</a:t>
            </a:r>
            <a:r>
              <a:rPr lang="en-US" altLang="zh-TW" sz="3200" dirty="0" smtClean="0">
                <a:latin typeface="微軟正黑體" pitchFamily="34" charset="-120"/>
                <a:ea typeface="微軟正黑體" pitchFamily="34" charset="-120"/>
              </a:rPr>
              <a:t>BORDER_DEFAULT</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拉普拉斯金字塔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8412"/>
            <a:ext cx="8534400" cy="304698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對金字塔中的小影像進行向上取樣以取得完整的大尺寸高解析度影像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取得在取樣過程中所遺失的資訊</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拉普拉斯金字塔中的第</a:t>
            </a:r>
            <a:r>
              <a:rPr lang="en-US" altLang="zh-TW" sz="3200" i="1"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層，等於</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高斯金字塔中的第</a:t>
            </a:r>
            <a:r>
              <a:rPr lang="en-US" altLang="zh-TW" sz="3200" i="1"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層</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與</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高斯金字塔中的第</a:t>
            </a:r>
            <a:r>
              <a:rPr lang="en-US" altLang="zh-TW" sz="3200" i="1" dirty="0"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層的向上取樣結果</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之差</a:t>
            </a:r>
            <a:endParaRPr lang="zh-TW" altLang="zh-TW" sz="3200" dirty="0">
              <a:latin typeface="微軟正黑體" pitchFamily="34" charset="-120"/>
              <a:ea typeface="微軟正黑體" pitchFamily="34" charset="-120"/>
            </a:endParaRPr>
          </a:p>
        </p:txBody>
      </p:sp>
      <p:pic>
        <p:nvPicPr>
          <p:cNvPr id="20482" name="Picture 2"/>
          <p:cNvPicPr>
            <a:picLocks noChangeAspect="1" noChangeArrowheads="1"/>
          </p:cNvPicPr>
          <p:nvPr/>
        </p:nvPicPr>
        <p:blipFill>
          <a:blip r:embed="rId3" cstate="print"/>
          <a:srcRect/>
          <a:stretch>
            <a:fillRect/>
          </a:stretch>
        </p:blipFill>
        <p:spPr bwMode="auto">
          <a:xfrm>
            <a:off x="2514600" y="5334000"/>
            <a:ext cx="3897441" cy="8382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拉普拉斯金字塔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1506" name="Picture 2"/>
          <p:cNvPicPr>
            <a:picLocks noChangeAspect="1" noChangeArrowheads="1"/>
          </p:cNvPicPr>
          <p:nvPr/>
        </p:nvPicPr>
        <p:blipFill>
          <a:blip r:embed="rId3" cstate="print"/>
          <a:srcRect/>
          <a:stretch>
            <a:fillRect/>
          </a:stretch>
        </p:blipFill>
        <p:spPr bwMode="auto">
          <a:xfrm>
            <a:off x="685799" y="1905000"/>
            <a:ext cx="7608973" cy="38100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9718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影像輪廓</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3539430"/>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邊緣檢測雖然能夠檢測出邊緣，但邊緣是不連續的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檢測到的邊緣並不是一個整體</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影像輪廓是指將邊緣連接起來形成的整體，用於後續的計算</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cv2.findContours()</a:t>
            </a:r>
            <a:r>
              <a:rPr lang="zh-TW" altLang="zh-TW" sz="3200" dirty="0" smtClean="0">
                <a:latin typeface="微軟正黑體" pitchFamily="34" charset="-120"/>
                <a:ea typeface="微軟正黑體" pitchFamily="34" charset="-120"/>
              </a:rPr>
              <a:t>能夠尋找影像的輪廓資訊</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能夠將輪廓繪製出來</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image, contours, hierarchy = cv2.findContours( image, mode, method)</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contours</a:t>
            </a:r>
            <a:r>
              <a:rPr lang="en-US" altLang="zh-TW" sz="3200" dirty="0" smtClean="0">
                <a:latin typeface="微軟正黑體" pitchFamily="34" charset="-120"/>
                <a:ea typeface="微軟正黑體" pitchFamily="34" charset="-120"/>
              </a:rPr>
              <a:t>, hierarchy = cv2.findContours( image, mode, method</a:t>
            </a:r>
            <a:r>
              <a:rPr lang="en-US" altLang="zh-TW" sz="3200" dirty="0" smtClean="0">
                <a:latin typeface="微軟正黑體" pitchFamily="34" charset="-120"/>
                <a:ea typeface="微軟正黑體" pitchFamily="34" charset="-120"/>
              </a:rPr>
              <a:t>)</a:t>
            </a:r>
            <a:r>
              <a:rPr lang="en-US" altLang="zh-TW" sz="3200" u="sng" dirty="0" smtClean="0">
                <a:latin typeface="微軟正黑體" pitchFamily="34" charset="-120"/>
                <a:ea typeface="微軟正黑體" pitchFamily="34" charset="-120"/>
              </a:rPr>
              <a:t>(&gt;4.0</a:t>
            </a:r>
            <a:r>
              <a:rPr lang="en-US" altLang="zh-TW" sz="3200" u="sng" dirty="0" smtClean="0">
                <a:latin typeface="微軟正黑體" pitchFamily="34" charset="-120"/>
                <a:ea typeface="微軟正黑體" pitchFamily="34" charset="-120"/>
              </a:rPr>
              <a:t>)</a:t>
            </a:r>
            <a:endParaRPr lang="zh-TW" altLang="zh-TW" sz="3200" u="sng"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：與函數參數中的原始影像</a:t>
            </a: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一致。</a:t>
            </a:r>
          </a:p>
          <a:p>
            <a:pPr marL="271463" indent="-271463">
              <a:buFont typeface="Arial" pitchFamily="34" charset="0"/>
              <a:buChar char="•"/>
            </a:pP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：傳回的輪廓。</a:t>
            </a:r>
          </a:p>
          <a:p>
            <a:pPr marL="271463" indent="-271463">
              <a:buFont typeface="Arial" pitchFamily="34" charset="0"/>
              <a:buChar char="•"/>
            </a:pPr>
            <a:r>
              <a:rPr lang="en-US" altLang="zh-TW" sz="3200" dirty="0" smtClean="0">
                <a:latin typeface="微軟正黑體" pitchFamily="34" charset="-120"/>
                <a:ea typeface="微軟正黑體" pitchFamily="34" charset="-120"/>
              </a:rPr>
              <a:t>hierarchy</a:t>
            </a:r>
            <a:r>
              <a:rPr lang="zh-TW" altLang="zh-TW" sz="3200" dirty="0" smtClean="0">
                <a:latin typeface="微軟正黑體" pitchFamily="34" charset="-120"/>
                <a:ea typeface="微軟正黑體" pitchFamily="34" charset="-120"/>
              </a:rPr>
              <a:t>：影像的拓撲資訊（輪廓層次）</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5016758"/>
          </a:xfrm>
          <a:prstGeom prst="rect">
            <a:avLst/>
          </a:prstGeom>
          <a:noFill/>
        </p:spPr>
        <p:txBody>
          <a:bodyPr wrap="square" rtlCol="0">
            <a:spAutoFit/>
          </a:bodyPr>
          <a:lstStyle/>
          <a:p>
            <a:r>
              <a:rPr lang="en-US" altLang="zh-TW" sz="3200" dirty="0" smtClean="0"/>
              <a:t>image, contours, hierarchy = cv2.findContours( image, mode, method)</a:t>
            </a:r>
          </a:p>
          <a:p>
            <a:endParaRPr lang="en-US" altLang="zh-TW" sz="3200" dirty="0" smtClean="0"/>
          </a:p>
          <a:p>
            <a:pPr marL="271463" indent="-271463">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：原始影像。</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位單通道影像，會被自動處理為二值影像。在實際操作時，可以根據需要，預先使用設定值處理等函數將待查找輪廓的影像處理為二值影像。</a:t>
            </a:r>
          </a:p>
          <a:p>
            <a:pPr marL="271463" indent="-271463">
              <a:buFont typeface="Arial" pitchFamily="34" charset="0"/>
              <a:buChar char="•"/>
            </a:pPr>
            <a:r>
              <a:rPr lang="en-US" altLang="zh-TW" sz="3200" dirty="0" smtClean="0">
                <a:latin typeface="微軟正黑體" pitchFamily="34" charset="-120"/>
                <a:ea typeface="微軟正黑體" pitchFamily="34" charset="-120"/>
              </a:rPr>
              <a:t>mode</a:t>
            </a:r>
            <a:r>
              <a:rPr lang="zh-TW" altLang="zh-TW" sz="3200" dirty="0" smtClean="0">
                <a:latin typeface="微軟正黑體" pitchFamily="34" charset="-120"/>
                <a:ea typeface="微軟正黑體" pitchFamily="34" charset="-120"/>
              </a:rPr>
              <a:t>：輪廓檢索模式。</a:t>
            </a:r>
          </a:p>
          <a:p>
            <a:pPr marL="271463" indent="-271463">
              <a:buFont typeface="Arial" pitchFamily="34" charset="0"/>
              <a:buChar char="•"/>
            </a:pPr>
            <a:r>
              <a:rPr lang="en-US" altLang="zh-TW" sz="3200" dirty="0" smtClean="0">
                <a:latin typeface="微軟正黑體" pitchFamily="34" charset="-120"/>
                <a:ea typeface="微軟正黑體" pitchFamily="34" charset="-120"/>
              </a:rPr>
              <a:t>method</a:t>
            </a:r>
            <a:r>
              <a:rPr lang="zh-TW" altLang="zh-TW" sz="3200" dirty="0" smtClean="0">
                <a:latin typeface="微軟正黑體" pitchFamily="34" charset="-120"/>
                <a:ea typeface="微軟正黑體" pitchFamily="34" charset="-120"/>
              </a:rPr>
              <a:t>：輪廓的近似方法</a:t>
            </a:r>
            <a:endParaRPr lang="en-US" altLang="zh-TW" sz="3200" dirty="0" smtClean="0">
              <a:latin typeface="微軟正黑體" pitchFamily="34" charset="-120"/>
              <a:ea typeface="微軟正黑體" pitchFamily="34" charset="-120"/>
            </a:endParaRPr>
          </a:p>
          <a:p>
            <a:endParaRPr lang="zh-TW" altLang="zh-TW" sz="3200" dirty="0"/>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邊緣檢測的步驟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416320"/>
          </a:xfrm>
          <a:prstGeom prst="rect">
            <a:avLst/>
          </a:prstGeom>
          <a:noFill/>
        </p:spPr>
        <p:txBody>
          <a:bodyPr wrap="square" rtlCol="0">
            <a:spAutoFit/>
          </a:bodyPr>
          <a:lstStyle/>
          <a:p>
            <a:pPr marL="533400" indent="-533400">
              <a:buFont typeface="+mj-lt"/>
              <a:buAutoNum type="arabicPeriod"/>
            </a:pPr>
            <a:r>
              <a:rPr lang="zh-TW" altLang="zh-TW" sz="3600" dirty="0" smtClean="0">
                <a:latin typeface="微軟正黑體" pitchFamily="34" charset="-120"/>
                <a:ea typeface="微軟正黑體" pitchFamily="34" charset="-120"/>
              </a:rPr>
              <a:t>去噪</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雜訊會影響邊緣檢測的準確性，因此首先要將雜訊過濾掉</a:t>
            </a:r>
          </a:p>
          <a:p>
            <a:pPr marL="533400" indent="-533400">
              <a:buFont typeface="+mj-lt"/>
              <a:buAutoNum type="arabicPeriod"/>
            </a:pPr>
            <a:r>
              <a:rPr lang="zh-TW" altLang="zh-TW" sz="3600" dirty="0" smtClean="0">
                <a:latin typeface="微軟正黑體" pitchFamily="34" charset="-120"/>
                <a:ea typeface="微軟正黑體" pitchFamily="34" charset="-120"/>
              </a:rPr>
              <a:t>計算梯度的幅度與方向</a:t>
            </a:r>
          </a:p>
          <a:p>
            <a:pPr marL="533400" indent="-533400">
              <a:buFont typeface="+mj-lt"/>
              <a:buAutoNum type="arabicPeriod"/>
            </a:pPr>
            <a:r>
              <a:rPr lang="zh-TW" altLang="zh-TW" sz="3600" dirty="0" smtClean="0">
                <a:latin typeface="微軟正黑體" pitchFamily="34" charset="-120"/>
                <a:ea typeface="微軟正黑體" pitchFamily="34" charset="-120"/>
              </a:rPr>
              <a:t>非極大值抑制，適當地讓邊緣</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變瘦</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a:t>
            </a:r>
          </a:p>
          <a:p>
            <a:pPr marL="533400" indent="-533400">
              <a:buFont typeface="+mj-lt"/>
              <a:buAutoNum type="arabicPeriod"/>
            </a:pPr>
            <a:r>
              <a:rPr lang="zh-TW" altLang="zh-TW" sz="3600" dirty="0" smtClean="0">
                <a:latin typeface="微軟正黑體" pitchFamily="34" charset="-120"/>
                <a:ea typeface="微軟正黑體" pitchFamily="34" charset="-120"/>
              </a:rPr>
              <a:t>確定邊緣</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使用雙設定值演算法確定最後的邊緣資訊</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06210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傳回的是一組輪廓資訊</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每個輪廓都是由許多個點所組成的。舉例來說，</a:t>
            </a:r>
            <a:r>
              <a:rPr lang="en-US" altLang="zh-TW" sz="3200" dirty="0" smtClean="0">
                <a:latin typeface="微軟正黑體" pitchFamily="34" charset="-120"/>
                <a:ea typeface="微軟正黑體" pitchFamily="34" charset="-120"/>
              </a:rPr>
              <a:t>contours[</a:t>
            </a:r>
            <a:r>
              <a:rPr lang="en-US" altLang="zh-TW" sz="3200" dirty="0" err="1"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是第</a:t>
            </a:r>
            <a:r>
              <a:rPr lang="en-US" altLang="zh-TW" sz="3200"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個輪廓（索引從</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開始），</a:t>
            </a:r>
            <a:r>
              <a:rPr lang="en-US" altLang="zh-TW" sz="3200" dirty="0" smtClean="0">
                <a:latin typeface="微軟正黑體" pitchFamily="34" charset="-120"/>
                <a:ea typeface="微軟正黑體" pitchFamily="34" charset="-120"/>
              </a:rPr>
              <a:t>contours[</a:t>
            </a:r>
            <a:r>
              <a:rPr lang="en-US" altLang="zh-TW" sz="3200" dirty="0" err="1"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][j]</a:t>
            </a:r>
            <a:r>
              <a:rPr lang="zh-TW" altLang="zh-TW" sz="3200" dirty="0" smtClean="0">
                <a:latin typeface="微軟正黑體" pitchFamily="34" charset="-120"/>
                <a:ea typeface="微軟正黑體" pitchFamily="34" charset="-120"/>
              </a:rPr>
              <a:t>是第</a:t>
            </a:r>
            <a:r>
              <a:rPr lang="en-US" altLang="zh-TW" sz="3200"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個輪廓內的第</a:t>
            </a:r>
            <a:r>
              <a:rPr lang="en-US" altLang="zh-TW" sz="3200" dirty="0" smtClean="0">
                <a:latin typeface="微軟正黑體" pitchFamily="34" charset="-120"/>
                <a:ea typeface="微軟正黑體" pitchFamily="34" charset="-120"/>
              </a:rPr>
              <a:t>j</a:t>
            </a:r>
            <a:r>
              <a:rPr lang="zh-TW" altLang="zh-TW" sz="3200" dirty="0" smtClean="0">
                <a:latin typeface="微軟正黑體" pitchFamily="34" charset="-120"/>
                <a:ea typeface="微軟正黑體" pitchFamily="34" charset="-120"/>
              </a:rPr>
              <a:t>個點</a:t>
            </a:r>
            <a:endParaRPr lang="zh-TW" altLang="zh-TW" sz="3200" dirty="0">
              <a:latin typeface="微軟正黑體" pitchFamily="34" charset="-120"/>
              <a:ea typeface="微軟正黑體" pitchFamily="34" charset="-120"/>
            </a:endParaRPr>
          </a:p>
        </p:txBody>
      </p:sp>
      <p:pic>
        <p:nvPicPr>
          <p:cNvPr id="22530" name="Picture 2"/>
          <p:cNvPicPr>
            <a:picLocks noChangeAspect="1" noChangeArrowheads="1"/>
          </p:cNvPicPr>
          <p:nvPr/>
        </p:nvPicPr>
        <p:blipFill>
          <a:blip r:embed="rId3" cstate="print"/>
          <a:srcRect/>
          <a:stretch>
            <a:fillRect/>
          </a:stretch>
        </p:blipFill>
        <p:spPr bwMode="auto">
          <a:xfrm>
            <a:off x="990600" y="3733800"/>
            <a:ext cx="6705600" cy="2854752"/>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4524315"/>
          </a:xfrm>
          <a:prstGeom prst="rect">
            <a:avLst/>
          </a:prstGeom>
          <a:noFill/>
        </p:spPr>
        <p:txBody>
          <a:bodyPr wrap="square" rtlCol="0">
            <a:spAutoFit/>
          </a:bodyPr>
          <a:lstStyle/>
          <a:p>
            <a:pPr marL="180975" indent="-180975">
              <a:buFont typeface="Arial" pitchFamily="34" charset="0"/>
              <a:buChar char="•"/>
            </a:pPr>
            <a:r>
              <a:rPr lang="zh-TW" altLang="zh-TW" sz="3200" dirty="0" smtClean="0">
                <a:latin typeface="微軟正黑體" pitchFamily="34" charset="-120"/>
                <a:ea typeface="微軟正黑體" pitchFamily="34" charset="-120"/>
              </a:rPr>
              <a:t>傳回值</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的</a:t>
            </a:r>
            <a:r>
              <a:rPr lang="en-US" altLang="zh-TW" sz="3200" dirty="0" smtClean="0">
                <a:latin typeface="微軟正黑體" pitchFamily="34" charset="-120"/>
                <a:ea typeface="微軟正黑體" pitchFamily="34" charset="-120"/>
              </a:rPr>
              <a:t>type</a:t>
            </a:r>
            <a:r>
              <a:rPr lang="zh-TW" altLang="zh-TW" sz="3200" dirty="0" smtClean="0">
                <a:latin typeface="微軟正黑體" pitchFamily="34" charset="-120"/>
                <a:ea typeface="微軟正黑體" pitchFamily="34" charset="-120"/>
              </a:rPr>
              <a:t>屬性是</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類型，</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的每個元素都是影像的輪廓，用</a:t>
            </a:r>
            <a:r>
              <a:rPr lang="en-US" altLang="zh-TW" sz="3200" dirty="0" err="1" smtClean="0">
                <a:latin typeface="微軟正黑體" pitchFamily="34" charset="-120"/>
                <a:ea typeface="微軟正黑體" pitchFamily="34" charset="-120"/>
              </a:rPr>
              <a:t>Numpy</a:t>
            </a:r>
            <a:r>
              <a:rPr lang="zh-TW" altLang="zh-TW" sz="3200" dirty="0" smtClean="0">
                <a:latin typeface="微軟正黑體" pitchFamily="34" charset="-120"/>
                <a:ea typeface="微軟正黑體" pitchFamily="34" charset="-120"/>
              </a:rPr>
              <a:t>中的</a:t>
            </a:r>
            <a:r>
              <a:rPr lang="en-US" altLang="zh-TW" sz="3200" dirty="0" err="1" smtClean="0">
                <a:latin typeface="微軟正黑體" pitchFamily="34" charset="-120"/>
                <a:ea typeface="微軟正黑體" pitchFamily="34" charset="-120"/>
              </a:rPr>
              <a:t>ndarray</a:t>
            </a:r>
            <a:r>
              <a:rPr lang="zh-TW" altLang="zh-TW" sz="3200" dirty="0" smtClean="0">
                <a:latin typeface="微軟正黑體" pitchFamily="34" charset="-120"/>
                <a:ea typeface="微軟正黑體" pitchFamily="34" charset="-120"/>
              </a:rPr>
              <a:t>結構表示</a:t>
            </a:r>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zh-TW" altLang="zh-TW" sz="3200" dirty="0" smtClean="0">
                <a:latin typeface="微軟正黑體" pitchFamily="34" charset="-120"/>
                <a:ea typeface="微軟正黑體" pitchFamily="34" charset="-120"/>
              </a:rPr>
              <a:t>使用</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可以取得輪廓的個數</a:t>
            </a:r>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zh-TW" altLang="zh-TW" sz="3200" dirty="0" smtClean="0">
                <a:latin typeface="微軟正黑體" pitchFamily="34" charset="-120"/>
                <a:ea typeface="微軟正黑體" pitchFamily="34" charset="-120"/>
              </a:rPr>
              <a:t>使用以下敘述，可以取得每個輪廓內點的個數：</a:t>
            </a: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(contours[0]))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4</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(contours[1]))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60</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(contours[2]))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184</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55454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使用以下敘述，可以取得每個輪廓內點的</a:t>
            </a:r>
            <a:r>
              <a:rPr lang="en-US" altLang="zh-TW" sz="3200" dirty="0" smtClean="0">
                <a:latin typeface="微軟正黑體" pitchFamily="34" charset="-120"/>
                <a:ea typeface="微軟正黑體" pitchFamily="34" charset="-120"/>
              </a:rPr>
              <a:t>shape</a:t>
            </a:r>
            <a:r>
              <a:rPr lang="zh-TW" altLang="zh-TW" sz="3200" dirty="0" smtClean="0">
                <a:latin typeface="微軟正黑體" pitchFamily="34" charset="-120"/>
                <a:ea typeface="微軟正黑體" pitchFamily="34" charset="-120"/>
              </a:rPr>
              <a:t>屬性：</a:t>
            </a:r>
          </a:p>
          <a:p>
            <a:r>
              <a:rPr lang="en-US" altLang="zh-TW" sz="3200" dirty="0" smtClean="0">
                <a:latin typeface="微軟正黑體" pitchFamily="34" charset="-120"/>
                <a:ea typeface="微軟正黑體" pitchFamily="34" charset="-120"/>
              </a:rPr>
              <a:t>print(contours[0].shape)</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print(contours[1].shape)</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print(contours[2].shape)</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55454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使用以下敘述，可以取得輪廓內第</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個輪廓中實際點的位置屬性</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 (contours[0])    #</a:t>
            </a:r>
            <a:r>
              <a:rPr lang="zh-TW" altLang="zh-TW" sz="3200" dirty="0" smtClean="0">
                <a:latin typeface="微軟正黑體" pitchFamily="34" charset="-120"/>
                <a:ea typeface="微軟正黑體" pitchFamily="34" charset="-120"/>
              </a:rPr>
              <a:t>列印第</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個輪廓中的像素</a:t>
            </a:r>
            <a:r>
              <a:rPr lang="zh-TW" altLang="zh-TW" sz="3200" dirty="0" smtClean="0">
                <a:latin typeface="微軟正黑體" pitchFamily="34" charset="-120"/>
                <a:ea typeface="微軟正黑體" pitchFamily="34" charset="-120"/>
              </a:rPr>
              <a:t>點</a:t>
            </a:r>
            <a:endParaRPr lang="zh-TW" altLang="zh-TW" sz="32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hierarchy</a:t>
            </a:r>
          </a:p>
        </p:txBody>
      </p:sp>
      <p:sp>
        <p:nvSpPr>
          <p:cNvPr id="5" name="文字方塊 4"/>
          <p:cNvSpPr txBox="1"/>
          <p:nvPr/>
        </p:nvSpPr>
        <p:spPr>
          <a:xfrm>
            <a:off x="381000" y="1600200"/>
            <a:ext cx="8534400" cy="403187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內的輪廓可能位於不同的位置。舉例來說，一個輪廓在另一個輪廓的內部。在這種情況下，我們將外部的輪廓稱為父輪廓，內部的輪廓稱為子輪廓。按照上述關係分類，一幅影像中所有輪廓之間就建立了父子關係</a:t>
            </a:r>
            <a:endParaRPr lang="en-US" altLang="zh-TW" sz="3200"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r>
              <a:rPr lang="en-US" altLang="zh-TW" sz="3200" dirty="0" smtClean="0"/>
              <a:t>[Next</a:t>
            </a:r>
            <a:r>
              <a:rPr lang="zh-TW" altLang="zh-TW" sz="3200" dirty="0" smtClean="0"/>
              <a:t>，</a:t>
            </a:r>
            <a:r>
              <a:rPr lang="en-US" altLang="zh-TW" sz="3200" dirty="0" smtClean="0"/>
              <a:t>Previous</a:t>
            </a:r>
            <a:r>
              <a:rPr lang="zh-TW" altLang="zh-TW" sz="3200" dirty="0" smtClean="0"/>
              <a:t>，</a:t>
            </a:r>
            <a:r>
              <a:rPr lang="en-US" altLang="zh-TW" sz="3200" dirty="0" err="1" smtClean="0"/>
              <a:t>First_Child</a:t>
            </a:r>
            <a:r>
              <a:rPr lang="zh-TW" altLang="zh-TW" sz="3200" dirty="0" smtClean="0"/>
              <a:t>，</a:t>
            </a:r>
            <a:r>
              <a:rPr lang="en-US" altLang="zh-TW" sz="3200" dirty="0" smtClean="0"/>
              <a:t>Parent]</a:t>
            </a:r>
            <a:endParaRPr lang="zh-TW" altLang="zh-TW" sz="3200" dirty="0" smtClean="0"/>
          </a:p>
          <a:p>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hierarchy</a:t>
            </a:r>
          </a:p>
        </p:txBody>
      </p:sp>
      <p:sp>
        <p:nvSpPr>
          <p:cNvPr id="5" name="文字方塊 4"/>
          <p:cNvSpPr txBox="1"/>
          <p:nvPr/>
        </p:nvSpPr>
        <p:spPr>
          <a:xfrm>
            <a:off x="381000" y="1600200"/>
            <a:ext cx="8534400" cy="2062103"/>
          </a:xfrm>
          <a:prstGeom prst="rect">
            <a:avLst/>
          </a:prstGeom>
          <a:noFill/>
        </p:spPr>
        <p:txBody>
          <a:bodyPr wrap="square" rtlCol="0">
            <a:spAutoFit/>
          </a:bodyPr>
          <a:lstStyle/>
          <a:p>
            <a:pPr marL="180975" indent="-180975">
              <a:buFont typeface="Arial" pitchFamily="34" charset="0"/>
              <a:buChar char="•"/>
            </a:pPr>
            <a:r>
              <a:rPr lang="en-US" altLang="zh-TW" sz="3200" dirty="0" smtClean="0"/>
              <a:t>Next</a:t>
            </a:r>
            <a:r>
              <a:rPr lang="zh-TW" altLang="zh-TW" sz="3200" dirty="0" smtClean="0"/>
              <a:t>：後一個輪廓的索引編號。</a:t>
            </a:r>
          </a:p>
          <a:p>
            <a:pPr marL="180975" indent="-180975">
              <a:buFont typeface="Arial" pitchFamily="34" charset="0"/>
              <a:buChar char="•"/>
            </a:pPr>
            <a:r>
              <a:rPr lang="en-US" altLang="zh-TW" sz="3200" dirty="0" smtClean="0"/>
              <a:t>Previous</a:t>
            </a:r>
            <a:r>
              <a:rPr lang="zh-TW" altLang="zh-TW" sz="3200" dirty="0" smtClean="0"/>
              <a:t>：前一個輪廓的索引編號。</a:t>
            </a:r>
          </a:p>
          <a:p>
            <a:pPr marL="180975" indent="-180975">
              <a:buFont typeface="Arial" pitchFamily="34" charset="0"/>
              <a:buChar char="•"/>
            </a:pPr>
            <a:r>
              <a:rPr lang="en-US" altLang="zh-TW" sz="3200" dirty="0" err="1" smtClean="0"/>
              <a:t>First_Child</a:t>
            </a:r>
            <a:r>
              <a:rPr lang="zh-TW" altLang="zh-TW" sz="3200" dirty="0" smtClean="0"/>
              <a:t>：第</a:t>
            </a:r>
            <a:r>
              <a:rPr lang="en-US" altLang="zh-TW" sz="3200" dirty="0" smtClean="0"/>
              <a:t>1</a:t>
            </a:r>
            <a:r>
              <a:rPr lang="zh-TW" altLang="zh-TW" sz="3200" dirty="0" smtClean="0"/>
              <a:t>個子輪廓的索引編號。</a:t>
            </a:r>
          </a:p>
          <a:p>
            <a:pPr marL="180975" indent="-180975">
              <a:buFont typeface="Arial" pitchFamily="34" charset="0"/>
              <a:buChar char="•"/>
            </a:pPr>
            <a:r>
              <a:rPr lang="en-US" altLang="zh-TW" sz="3200" dirty="0" smtClean="0"/>
              <a:t>Parent</a:t>
            </a:r>
            <a:r>
              <a:rPr lang="zh-TW" altLang="zh-TW" sz="3200" dirty="0" smtClean="0"/>
              <a:t>：父輪廓的索引編號。</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mode</a:t>
            </a:r>
          </a:p>
        </p:txBody>
      </p:sp>
      <p:sp>
        <p:nvSpPr>
          <p:cNvPr id="5" name="文字方塊 4"/>
          <p:cNvSpPr txBox="1"/>
          <p:nvPr/>
        </p:nvSpPr>
        <p:spPr>
          <a:xfrm>
            <a:off x="381000" y="1600200"/>
            <a:ext cx="8534400" cy="3785652"/>
          </a:xfrm>
          <a:prstGeom prst="rect">
            <a:avLst/>
          </a:prstGeom>
          <a:noFill/>
        </p:spPr>
        <p:txBody>
          <a:bodyPr wrap="square" rtlCol="0">
            <a:spAutoFit/>
          </a:bodyPr>
          <a:lstStyle/>
          <a:p>
            <a:pPr marL="361950" indent="-361950">
              <a:buFont typeface="Arial" pitchFamily="34" charset="0"/>
              <a:buChar char="•"/>
            </a:pPr>
            <a:r>
              <a:rPr lang="en-US" altLang="zh-TW" sz="3000" dirty="0" smtClean="0">
                <a:latin typeface="微軟正黑體" pitchFamily="34" charset="-120"/>
                <a:ea typeface="微軟正黑體" pitchFamily="34" charset="-120"/>
              </a:rPr>
              <a:t>cv2.RETR_EXTERNAL</a:t>
            </a:r>
            <a:r>
              <a:rPr lang="zh-TW" altLang="zh-TW" sz="3000" dirty="0" smtClean="0">
                <a:latin typeface="微軟正黑體" pitchFamily="34" charset="-120"/>
                <a:ea typeface="微軟正黑體" pitchFamily="34" charset="-120"/>
              </a:rPr>
              <a:t>：只檢測外輪廓。</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cv2.RETR_LIST</a:t>
            </a:r>
            <a:r>
              <a:rPr lang="zh-TW" altLang="zh-TW" sz="3000" dirty="0" smtClean="0">
                <a:latin typeface="微軟正黑體" pitchFamily="34" charset="-120"/>
                <a:ea typeface="微軟正黑體" pitchFamily="34" charset="-120"/>
              </a:rPr>
              <a:t>：對檢測到的輪廓不建立等級關係。</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cv2.RETR_CCOMP</a:t>
            </a:r>
            <a:r>
              <a:rPr lang="zh-TW" altLang="zh-TW" sz="3000" dirty="0" smtClean="0">
                <a:latin typeface="微軟正黑體" pitchFamily="34" charset="-120"/>
                <a:ea typeface="微軟正黑體" pitchFamily="34" charset="-120"/>
              </a:rPr>
              <a:t>：檢索所有輪廓並將它們組織成兩級層次結構。上面的一層為外邊界，下面的一層為內孔的邊界。如果內孔內還有一個連通物體，那麼這個物體的邊界仍然位於頂層。</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cv2.RETR_TREE</a:t>
            </a:r>
            <a:r>
              <a:rPr lang="zh-TW" altLang="zh-TW" sz="3000" dirty="0" smtClean="0">
                <a:latin typeface="微軟正黑體" pitchFamily="34" charset="-120"/>
                <a:ea typeface="微軟正黑體" pitchFamily="34" charset="-120"/>
              </a:rPr>
              <a:t>：建立一個等級樹結構的輪廓</a:t>
            </a:r>
            <a:endParaRPr lang="zh-TW" altLang="zh-TW" sz="30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762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mode</a:t>
            </a:r>
          </a:p>
        </p:txBody>
      </p:sp>
      <p:pic>
        <p:nvPicPr>
          <p:cNvPr id="23554" name="Picture 2"/>
          <p:cNvPicPr>
            <a:picLocks noChangeAspect="1" noChangeArrowheads="1"/>
          </p:cNvPicPr>
          <p:nvPr/>
        </p:nvPicPr>
        <p:blipFill>
          <a:blip r:embed="rId3" cstate="print"/>
          <a:srcRect/>
          <a:stretch>
            <a:fillRect/>
          </a:stretch>
        </p:blipFill>
        <p:spPr bwMode="auto">
          <a:xfrm>
            <a:off x="762000" y="1295400"/>
            <a:ext cx="2481970" cy="2057400"/>
          </a:xfrm>
          <a:prstGeom prst="rect">
            <a:avLst/>
          </a:prstGeom>
          <a:noFill/>
          <a:ln w="9525">
            <a:noFill/>
            <a:miter lim="800000"/>
            <a:headEnd/>
            <a:tailEnd/>
          </a:ln>
        </p:spPr>
      </p:pic>
      <p:pic>
        <p:nvPicPr>
          <p:cNvPr id="23555" name="Picture 3"/>
          <p:cNvPicPr>
            <a:picLocks noChangeAspect="1" noChangeArrowheads="1"/>
          </p:cNvPicPr>
          <p:nvPr/>
        </p:nvPicPr>
        <p:blipFill>
          <a:blip r:embed="rId4" cstate="print"/>
          <a:srcRect/>
          <a:stretch>
            <a:fillRect/>
          </a:stretch>
        </p:blipFill>
        <p:spPr bwMode="auto">
          <a:xfrm>
            <a:off x="838200" y="3429000"/>
            <a:ext cx="1338263" cy="577850"/>
          </a:xfrm>
          <a:prstGeom prst="rect">
            <a:avLst/>
          </a:prstGeom>
          <a:noFill/>
          <a:ln w="9525">
            <a:noFill/>
            <a:miter lim="800000"/>
            <a:headEnd/>
            <a:tailEnd/>
          </a:ln>
        </p:spPr>
      </p:pic>
      <p:pic>
        <p:nvPicPr>
          <p:cNvPr id="23556" name="Picture 4"/>
          <p:cNvPicPr>
            <a:picLocks noChangeAspect="1" noChangeArrowheads="1"/>
          </p:cNvPicPr>
          <p:nvPr/>
        </p:nvPicPr>
        <p:blipFill>
          <a:blip r:embed="rId5" cstate="print"/>
          <a:srcRect/>
          <a:stretch>
            <a:fillRect/>
          </a:stretch>
        </p:blipFill>
        <p:spPr bwMode="auto">
          <a:xfrm>
            <a:off x="2286000" y="3429000"/>
            <a:ext cx="922337" cy="336550"/>
          </a:xfrm>
          <a:prstGeom prst="rect">
            <a:avLst/>
          </a:prstGeom>
          <a:noFill/>
          <a:ln w="9525">
            <a:noFill/>
            <a:miter lim="800000"/>
            <a:headEnd/>
            <a:tailEnd/>
          </a:ln>
        </p:spPr>
      </p:pic>
      <p:pic>
        <p:nvPicPr>
          <p:cNvPr id="23557" name="Picture 5"/>
          <p:cNvPicPr>
            <a:picLocks noChangeAspect="1" noChangeArrowheads="1"/>
          </p:cNvPicPr>
          <p:nvPr/>
        </p:nvPicPr>
        <p:blipFill>
          <a:blip r:embed="rId6" cstate="print"/>
          <a:srcRect/>
          <a:stretch>
            <a:fillRect/>
          </a:stretch>
        </p:blipFill>
        <p:spPr bwMode="auto">
          <a:xfrm>
            <a:off x="4495800" y="1295400"/>
            <a:ext cx="2493349" cy="2057400"/>
          </a:xfrm>
          <a:prstGeom prst="rect">
            <a:avLst/>
          </a:prstGeom>
          <a:noFill/>
          <a:ln w="9525">
            <a:noFill/>
            <a:miter lim="800000"/>
            <a:headEnd/>
            <a:tailEnd/>
          </a:ln>
        </p:spPr>
      </p:pic>
      <p:pic>
        <p:nvPicPr>
          <p:cNvPr id="23558" name="Picture 6"/>
          <p:cNvPicPr>
            <a:picLocks noChangeAspect="1" noChangeArrowheads="1"/>
          </p:cNvPicPr>
          <p:nvPr/>
        </p:nvPicPr>
        <p:blipFill>
          <a:blip r:embed="rId7" cstate="print"/>
          <a:srcRect/>
          <a:stretch>
            <a:fillRect/>
          </a:stretch>
        </p:blipFill>
        <p:spPr bwMode="auto">
          <a:xfrm>
            <a:off x="4495800" y="3352800"/>
            <a:ext cx="1309687" cy="774700"/>
          </a:xfrm>
          <a:prstGeom prst="rect">
            <a:avLst/>
          </a:prstGeom>
          <a:noFill/>
          <a:ln w="9525">
            <a:noFill/>
            <a:miter lim="800000"/>
            <a:headEnd/>
            <a:tailEnd/>
          </a:ln>
        </p:spPr>
      </p:pic>
      <p:pic>
        <p:nvPicPr>
          <p:cNvPr id="23559" name="Picture 7"/>
          <p:cNvPicPr>
            <a:picLocks noChangeAspect="1" noChangeArrowheads="1"/>
          </p:cNvPicPr>
          <p:nvPr/>
        </p:nvPicPr>
        <p:blipFill>
          <a:blip r:embed="rId8" cstate="print"/>
          <a:srcRect/>
          <a:stretch>
            <a:fillRect/>
          </a:stretch>
        </p:blipFill>
        <p:spPr bwMode="auto">
          <a:xfrm>
            <a:off x="5943600" y="3429000"/>
            <a:ext cx="1331913" cy="395287"/>
          </a:xfrm>
          <a:prstGeom prst="rect">
            <a:avLst/>
          </a:prstGeom>
          <a:noFill/>
          <a:ln w="9525">
            <a:noFill/>
            <a:miter lim="800000"/>
            <a:headEnd/>
            <a:tailEnd/>
          </a:ln>
        </p:spPr>
      </p:pic>
      <p:pic>
        <p:nvPicPr>
          <p:cNvPr id="23560" name="Picture 8"/>
          <p:cNvPicPr>
            <a:picLocks noChangeAspect="1" noChangeArrowheads="1"/>
          </p:cNvPicPr>
          <p:nvPr/>
        </p:nvPicPr>
        <p:blipFill>
          <a:blip r:embed="rId9" cstate="print"/>
          <a:srcRect/>
          <a:stretch>
            <a:fillRect/>
          </a:stretch>
        </p:blipFill>
        <p:spPr bwMode="auto">
          <a:xfrm>
            <a:off x="762000" y="4114800"/>
            <a:ext cx="2514600" cy="2047818"/>
          </a:xfrm>
          <a:prstGeom prst="rect">
            <a:avLst/>
          </a:prstGeom>
          <a:noFill/>
          <a:ln w="9525">
            <a:noFill/>
            <a:miter lim="800000"/>
            <a:headEnd/>
            <a:tailEnd/>
          </a:ln>
        </p:spPr>
      </p:pic>
      <p:pic>
        <p:nvPicPr>
          <p:cNvPr id="23561" name="Picture 9"/>
          <p:cNvPicPr>
            <a:picLocks noChangeAspect="1" noChangeArrowheads="1"/>
          </p:cNvPicPr>
          <p:nvPr/>
        </p:nvPicPr>
        <p:blipFill>
          <a:blip r:embed="rId10" cstate="print"/>
          <a:srcRect/>
          <a:stretch>
            <a:fillRect/>
          </a:stretch>
        </p:blipFill>
        <p:spPr bwMode="auto">
          <a:xfrm>
            <a:off x="762000" y="6119813"/>
            <a:ext cx="1287463" cy="738187"/>
          </a:xfrm>
          <a:prstGeom prst="rect">
            <a:avLst/>
          </a:prstGeom>
          <a:noFill/>
          <a:ln w="9525">
            <a:noFill/>
            <a:miter lim="800000"/>
            <a:headEnd/>
            <a:tailEnd/>
          </a:ln>
        </p:spPr>
      </p:pic>
      <p:pic>
        <p:nvPicPr>
          <p:cNvPr id="23562" name="Picture 10"/>
          <p:cNvPicPr>
            <a:picLocks noChangeAspect="1" noChangeArrowheads="1"/>
          </p:cNvPicPr>
          <p:nvPr/>
        </p:nvPicPr>
        <p:blipFill>
          <a:blip r:embed="rId11" cstate="print"/>
          <a:srcRect/>
          <a:stretch>
            <a:fillRect/>
          </a:stretch>
        </p:blipFill>
        <p:spPr bwMode="auto">
          <a:xfrm>
            <a:off x="2286000" y="6045200"/>
            <a:ext cx="892175" cy="812800"/>
          </a:xfrm>
          <a:prstGeom prst="rect">
            <a:avLst/>
          </a:prstGeom>
          <a:noFill/>
          <a:ln w="9525">
            <a:noFill/>
            <a:miter lim="800000"/>
            <a:headEnd/>
            <a:tailEnd/>
          </a:ln>
        </p:spPr>
      </p:pic>
      <p:pic>
        <p:nvPicPr>
          <p:cNvPr id="23563" name="Picture 11"/>
          <p:cNvPicPr>
            <a:picLocks noChangeAspect="1" noChangeArrowheads="1"/>
          </p:cNvPicPr>
          <p:nvPr/>
        </p:nvPicPr>
        <p:blipFill>
          <a:blip r:embed="rId12" cstate="print"/>
          <a:srcRect/>
          <a:stretch>
            <a:fillRect/>
          </a:stretch>
        </p:blipFill>
        <p:spPr bwMode="auto">
          <a:xfrm>
            <a:off x="4495800" y="4191000"/>
            <a:ext cx="2286000" cy="1878236"/>
          </a:xfrm>
          <a:prstGeom prst="rect">
            <a:avLst/>
          </a:prstGeom>
          <a:noFill/>
          <a:ln w="9525">
            <a:noFill/>
            <a:miter lim="800000"/>
            <a:headEnd/>
            <a:tailEnd/>
          </a:ln>
        </p:spPr>
      </p:pic>
      <p:pic>
        <p:nvPicPr>
          <p:cNvPr id="23564" name="Picture 12"/>
          <p:cNvPicPr>
            <a:picLocks noChangeAspect="1" noChangeArrowheads="1"/>
          </p:cNvPicPr>
          <p:nvPr/>
        </p:nvPicPr>
        <p:blipFill>
          <a:blip r:embed="rId13" cstate="print"/>
          <a:srcRect/>
          <a:stretch>
            <a:fillRect/>
          </a:stretch>
        </p:blipFill>
        <p:spPr bwMode="auto">
          <a:xfrm>
            <a:off x="6172200" y="6089650"/>
            <a:ext cx="855663" cy="768350"/>
          </a:xfrm>
          <a:prstGeom prst="rect">
            <a:avLst/>
          </a:prstGeom>
          <a:noFill/>
          <a:ln w="9525">
            <a:noFill/>
            <a:miter lim="800000"/>
            <a:headEnd/>
            <a:tailEnd/>
          </a:ln>
        </p:spPr>
      </p:pic>
      <p:pic>
        <p:nvPicPr>
          <p:cNvPr id="23565" name="Picture 13"/>
          <p:cNvPicPr>
            <a:picLocks noChangeAspect="1" noChangeArrowheads="1"/>
          </p:cNvPicPr>
          <p:nvPr/>
        </p:nvPicPr>
        <p:blipFill>
          <a:blip r:embed="rId14" cstate="print"/>
          <a:srcRect/>
          <a:stretch>
            <a:fillRect/>
          </a:stretch>
        </p:blipFill>
        <p:spPr bwMode="auto">
          <a:xfrm>
            <a:off x="4495800" y="6089650"/>
            <a:ext cx="1287463" cy="76835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762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method</a:t>
            </a:r>
          </a:p>
        </p:txBody>
      </p:sp>
      <p:sp>
        <p:nvSpPr>
          <p:cNvPr id="15" name="文字方塊 14"/>
          <p:cNvSpPr txBox="1"/>
          <p:nvPr/>
        </p:nvSpPr>
        <p:spPr>
          <a:xfrm>
            <a:off x="381000" y="1600200"/>
            <a:ext cx="8534400" cy="5170646"/>
          </a:xfrm>
          <a:prstGeom prst="rect">
            <a:avLst/>
          </a:prstGeom>
          <a:noFill/>
        </p:spPr>
        <p:txBody>
          <a:bodyPr wrap="square" rtlCol="0">
            <a:spAutoFit/>
          </a:bodyPr>
          <a:lstStyle/>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cv2.CHAIN_APPROX_NONE</a:t>
            </a:r>
            <a:r>
              <a:rPr lang="zh-TW" altLang="zh-TW" sz="3000" dirty="0" smtClean="0">
                <a:latin typeface="微軟正黑體" pitchFamily="34" charset="-120"/>
                <a:ea typeface="微軟正黑體" pitchFamily="34" charset="-120"/>
              </a:rPr>
              <a:t>：儲存所有的輪廓點，相鄰兩個點的像素位置差不超過</a:t>
            </a:r>
            <a:r>
              <a:rPr lang="en-US" altLang="zh-TW" sz="3000" dirty="0" smtClean="0">
                <a:latin typeface="微軟正黑體" pitchFamily="34" charset="-120"/>
                <a:ea typeface="微軟正黑體" pitchFamily="34" charset="-120"/>
              </a:rPr>
              <a:t>1</a:t>
            </a:r>
            <a:r>
              <a:rPr lang="zh-TW" altLang="zh-TW" sz="3000" dirty="0" smtClean="0">
                <a:latin typeface="微軟正黑體" pitchFamily="34" charset="-120"/>
                <a:ea typeface="微軟正黑體" pitchFamily="34" charset="-120"/>
              </a:rPr>
              <a:t>，即</a:t>
            </a:r>
            <a:r>
              <a:rPr lang="en-US" altLang="zh-TW" sz="3000" dirty="0" smtClean="0">
                <a:latin typeface="微軟正黑體" pitchFamily="34" charset="-120"/>
                <a:ea typeface="微軟正黑體" pitchFamily="34" charset="-120"/>
              </a:rPr>
              <a:t>max(abs(</a:t>
            </a:r>
            <a:r>
              <a:rPr lang="en-US" altLang="zh-TW" sz="3000" i="1" dirty="0" smtClean="0">
                <a:latin typeface="微軟正黑體" pitchFamily="34" charset="-120"/>
                <a:ea typeface="微軟正黑體" pitchFamily="34" charset="-120"/>
              </a:rPr>
              <a:t>x</a:t>
            </a:r>
            <a:r>
              <a:rPr lang="en-US" altLang="zh-TW" sz="3000" baseline="-25000" dirty="0" smtClean="0">
                <a:latin typeface="微軟正黑體" pitchFamily="34" charset="-120"/>
                <a:ea typeface="微軟正黑體" pitchFamily="34" charset="-120"/>
              </a:rPr>
              <a:t>1</a:t>
            </a:r>
            <a:r>
              <a:rPr lang="en-US" altLang="zh-TW" sz="3000" dirty="0" smtClean="0">
                <a:latin typeface="微軟正黑體" pitchFamily="34" charset="-120"/>
                <a:ea typeface="微軟正黑體" pitchFamily="34" charset="-120"/>
              </a:rPr>
              <a:t>-</a:t>
            </a:r>
            <a:r>
              <a:rPr lang="en-US" altLang="zh-TW" sz="3000" i="1" dirty="0" smtClean="0">
                <a:latin typeface="微軟正黑體" pitchFamily="34" charset="-120"/>
                <a:ea typeface="微軟正黑體" pitchFamily="34" charset="-120"/>
              </a:rPr>
              <a:t>x</a:t>
            </a:r>
            <a:r>
              <a:rPr lang="en-US" altLang="zh-TW" sz="3000" baseline="-25000" dirty="0" smtClean="0">
                <a:latin typeface="微軟正黑體" pitchFamily="34" charset="-120"/>
                <a:ea typeface="微軟正黑體" pitchFamily="34" charset="-120"/>
              </a:rPr>
              <a:t>2</a:t>
            </a:r>
            <a:r>
              <a:rPr lang="en-US" altLang="zh-TW" sz="3000" dirty="0" smtClean="0">
                <a:latin typeface="微軟正黑體" pitchFamily="34" charset="-120"/>
                <a:ea typeface="微軟正黑體" pitchFamily="34" charset="-120"/>
              </a:rPr>
              <a:t>)</a:t>
            </a:r>
            <a:r>
              <a:rPr lang="zh-TW" altLang="zh-TW" sz="3000" dirty="0" smtClean="0">
                <a:latin typeface="微軟正黑體" pitchFamily="34" charset="-120"/>
                <a:ea typeface="微軟正黑體" pitchFamily="34" charset="-120"/>
              </a:rPr>
              <a:t>，</a:t>
            </a:r>
            <a:r>
              <a:rPr lang="en-US" altLang="zh-TW" sz="3000" dirty="0" smtClean="0">
                <a:latin typeface="微軟正黑體" pitchFamily="34" charset="-120"/>
                <a:ea typeface="微軟正黑體" pitchFamily="34" charset="-120"/>
              </a:rPr>
              <a:t>abs(</a:t>
            </a:r>
            <a:r>
              <a:rPr lang="en-US" altLang="zh-TW" sz="3000" i="1" dirty="0" smtClean="0">
                <a:latin typeface="微軟正黑體" pitchFamily="34" charset="-120"/>
                <a:ea typeface="微軟正黑體" pitchFamily="34" charset="-120"/>
              </a:rPr>
              <a:t>y</a:t>
            </a:r>
            <a:r>
              <a:rPr lang="en-US" altLang="zh-TW" sz="3000" baseline="-25000" dirty="0" smtClean="0">
                <a:latin typeface="微軟正黑體" pitchFamily="34" charset="-120"/>
                <a:ea typeface="微軟正黑體" pitchFamily="34" charset="-120"/>
              </a:rPr>
              <a:t>2</a:t>
            </a:r>
            <a:r>
              <a:rPr lang="en-US" altLang="zh-TW" sz="3000" dirty="0" smtClean="0">
                <a:latin typeface="微軟正黑體" pitchFamily="34" charset="-120"/>
                <a:ea typeface="微軟正黑體" pitchFamily="34" charset="-120"/>
              </a:rPr>
              <a:t>-</a:t>
            </a:r>
            <a:r>
              <a:rPr lang="en-US" altLang="zh-TW" sz="3000" i="1" dirty="0" smtClean="0">
                <a:latin typeface="微軟正黑體" pitchFamily="34" charset="-120"/>
                <a:ea typeface="微軟正黑體" pitchFamily="34" charset="-120"/>
              </a:rPr>
              <a:t>y</a:t>
            </a:r>
            <a:r>
              <a:rPr lang="en-US" altLang="zh-TW" sz="3000" baseline="-25000" dirty="0" smtClean="0">
                <a:latin typeface="微軟正黑體" pitchFamily="34" charset="-120"/>
                <a:ea typeface="微軟正黑體" pitchFamily="34" charset="-120"/>
              </a:rPr>
              <a:t>1</a:t>
            </a:r>
            <a:r>
              <a:rPr lang="en-US" altLang="zh-TW" sz="3000" dirty="0" smtClean="0">
                <a:latin typeface="微軟正黑體" pitchFamily="34" charset="-120"/>
                <a:ea typeface="微軟正黑體" pitchFamily="34" charset="-120"/>
              </a:rPr>
              <a:t>))=1</a:t>
            </a:r>
            <a:r>
              <a:rPr lang="zh-TW" altLang="zh-TW" sz="3000" dirty="0" smtClean="0">
                <a:latin typeface="微軟正黑體" pitchFamily="34" charset="-120"/>
                <a:ea typeface="微軟正黑體" pitchFamily="34" charset="-120"/>
              </a:rPr>
              <a:t>。</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cv2.CHAIN_APPROX_SIMPLE</a:t>
            </a:r>
            <a:r>
              <a:rPr lang="zh-TW" altLang="zh-TW" sz="3000" dirty="0" smtClean="0">
                <a:latin typeface="微軟正黑體" pitchFamily="34" charset="-120"/>
                <a:ea typeface="微軟正黑體" pitchFamily="34" charset="-120"/>
              </a:rPr>
              <a:t>：壓縮水平方向、垂直方向、對角線方向的元素，只保留該方向的終點座標。舉例來說，在極端的情況下，一個矩形只需要用</a:t>
            </a:r>
            <a:r>
              <a:rPr lang="en-US" altLang="zh-TW" sz="3000" dirty="0" smtClean="0">
                <a:latin typeface="微軟正黑體" pitchFamily="34" charset="-120"/>
                <a:ea typeface="微軟正黑體" pitchFamily="34" charset="-120"/>
              </a:rPr>
              <a:t>4</a:t>
            </a:r>
            <a:r>
              <a:rPr lang="zh-TW" altLang="zh-TW" sz="3000" dirty="0" smtClean="0">
                <a:latin typeface="微軟正黑體" pitchFamily="34" charset="-120"/>
                <a:ea typeface="微軟正黑體" pitchFamily="34" charset="-120"/>
              </a:rPr>
              <a:t>個點來儲存輪廓資訊。</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cv2.CHAIN_APPROX_TC89_L1</a:t>
            </a:r>
            <a:r>
              <a:rPr lang="zh-TW" altLang="zh-TW" sz="3000" dirty="0" smtClean="0">
                <a:latin typeface="微軟正黑體" pitchFamily="34" charset="-120"/>
                <a:ea typeface="微軟正黑體" pitchFamily="34" charset="-120"/>
              </a:rPr>
              <a:t>：使用</a:t>
            </a:r>
            <a:r>
              <a:rPr lang="en-US" altLang="zh-TW" sz="3000" dirty="0" err="1" smtClean="0">
                <a:latin typeface="微軟正黑體" pitchFamily="34" charset="-120"/>
                <a:ea typeface="微軟正黑體" pitchFamily="34" charset="-120"/>
              </a:rPr>
              <a:t>teh-Chinl</a:t>
            </a:r>
            <a:r>
              <a:rPr lang="en-US" altLang="zh-TW" sz="3000" dirty="0" smtClean="0">
                <a:latin typeface="微軟正黑體" pitchFamily="34" charset="-120"/>
                <a:ea typeface="微軟正黑體" pitchFamily="34" charset="-120"/>
              </a:rPr>
              <a:t> chain</a:t>
            </a:r>
            <a:r>
              <a:rPr lang="zh-TW" altLang="zh-TW" sz="3000" dirty="0" smtClean="0">
                <a:latin typeface="微軟正黑體" pitchFamily="34" charset="-120"/>
                <a:ea typeface="微軟正黑體" pitchFamily="34" charset="-120"/>
              </a:rPr>
              <a:t>近似演算法的一種風格。</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cv2.CHAIN_APPROX_TC89_KCOS</a:t>
            </a:r>
            <a:r>
              <a:rPr lang="zh-TW" altLang="zh-TW" sz="3000" dirty="0" smtClean="0">
                <a:latin typeface="微軟正黑體" pitchFamily="34" charset="-120"/>
                <a:ea typeface="微軟正黑體" pitchFamily="34" charset="-120"/>
              </a:rPr>
              <a:t>：使用</a:t>
            </a:r>
            <a:r>
              <a:rPr lang="en-US" altLang="zh-TW" sz="3000" dirty="0" err="1" smtClean="0">
                <a:latin typeface="微軟正黑體" pitchFamily="34" charset="-120"/>
                <a:ea typeface="微軟正黑體" pitchFamily="34" charset="-120"/>
              </a:rPr>
              <a:t>teh-Chinl</a:t>
            </a:r>
            <a:r>
              <a:rPr lang="en-US" altLang="zh-TW" sz="3000" dirty="0" smtClean="0">
                <a:latin typeface="微軟正黑體" pitchFamily="34" charset="-120"/>
                <a:ea typeface="微軟正黑體" pitchFamily="34" charset="-120"/>
              </a:rPr>
              <a:t> chain</a:t>
            </a:r>
            <a:r>
              <a:rPr lang="zh-TW" altLang="zh-TW" sz="3000" dirty="0" smtClean="0">
                <a:latin typeface="微軟正黑體" pitchFamily="34" charset="-120"/>
                <a:ea typeface="微軟正黑體" pitchFamily="34" charset="-120"/>
              </a:rPr>
              <a:t>近似演算法的一種風格。</a:t>
            </a:r>
            <a:endParaRPr lang="zh-TW" altLang="zh-TW" sz="30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image=cv2.drawContours(</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image,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contours,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contourIdx</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color[,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thickness[,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lineType</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hierarchy[,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maxLevel</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offset]]]]] )</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416320"/>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影像邊緣非常容易受到雜訊的干擾</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避免檢測到錯誤的邊緣資訊，需</a:t>
            </a:r>
            <a:r>
              <a:rPr lang="zh-TW" altLang="en-US" sz="3600" dirty="0" smtClean="0">
                <a:latin typeface="微軟正黑體" pitchFamily="34" charset="-120"/>
                <a:ea typeface="微軟正黑體" pitchFamily="34" charset="-120"/>
              </a:rPr>
              <a:t>進行</a:t>
            </a:r>
            <a:r>
              <a:rPr lang="zh-TW" altLang="zh-TW" sz="3600" dirty="0" smtClean="0">
                <a:latin typeface="微軟正黑體" pitchFamily="34" charset="-120"/>
                <a:ea typeface="微軟正黑體" pitchFamily="34" charset="-120"/>
              </a:rPr>
              <a:t>濾波以去除雜訊</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濾波</a:t>
            </a:r>
            <a:r>
              <a:rPr lang="zh-TW" altLang="en-US" sz="3600" dirty="0" smtClean="0">
                <a:latin typeface="微軟正黑體" pitchFamily="34" charset="-120"/>
                <a:ea typeface="微軟正黑體" pitchFamily="34" charset="-120"/>
              </a:rPr>
              <a:t>可</a:t>
            </a:r>
            <a:r>
              <a:rPr lang="zh-TW" altLang="zh-TW" sz="3600" dirty="0" smtClean="0">
                <a:latin typeface="微軟正黑體" pitchFamily="34" charset="-120"/>
                <a:ea typeface="微軟正黑體" pitchFamily="34" charset="-120"/>
              </a:rPr>
              <a:t>平滑一些紋理較弱的非邊緣區域</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獲得更準確的邊緣</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實</a:t>
            </a:r>
            <a:r>
              <a:rPr lang="zh-TW" altLang="en-US" sz="3600" dirty="0" smtClean="0">
                <a:latin typeface="微軟正黑體" pitchFamily="34" charset="-120"/>
                <a:ea typeface="微軟正黑體" pitchFamily="34" charset="-120"/>
              </a:rPr>
              <a:t>作上</a:t>
            </a:r>
            <a:r>
              <a:rPr lang="zh-TW" altLang="zh-TW" sz="3600" dirty="0" smtClean="0">
                <a:latin typeface="微軟正黑體" pitchFamily="34" charset="-120"/>
                <a:ea typeface="微軟正黑體" pitchFamily="34" charset="-120"/>
              </a:rPr>
              <a:t>採用高斯濾波去除影像中的雜訊</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509200"/>
          </a:xfrm>
          <a:prstGeom prst="rect">
            <a:avLst/>
          </a:prstGeom>
          <a:noFill/>
        </p:spPr>
        <p:txBody>
          <a:bodyPr wrap="square" rtlCol="0">
            <a:spAutoFit/>
          </a:bodyPr>
          <a:lstStyle/>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：待繪製輪廓的影像。需要注意，函數</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會在影像</a:t>
            </a: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上直接繪製輪廓</a:t>
            </a:r>
          </a:p>
          <a:p>
            <a:pPr marL="358775" indent="-358775">
              <a:buFont typeface="Arial" pitchFamily="34" charset="0"/>
              <a:buChar char="•"/>
            </a:pP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：需要繪製的輪廓。該參數的類型與函數</a:t>
            </a:r>
            <a:r>
              <a:rPr lang="en-US" altLang="zh-TW" sz="3200" dirty="0" smtClean="0">
                <a:latin typeface="微軟正黑體" pitchFamily="34" charset="-120"/>
                <a:ea typeface="微軟正黑體" pitchFamily="34" charset="-120"/>
              </a:rPr>
              <a:t>cv2.findContours()</a:t>
            </a:r>
            <a:r>
              <a:rPr lang="zh-TW" altLang="zh-TW" sz="3200" dirty="0" smtClean="0">
                <a:latin typeface="微軟正黑體" pitchFamily="34" charset="-120"/>
                <a:ea typeface="微軟正黑體" pitchFamily="34" charset="-120"/>
              </a:rPr>
              <a:t>的輸出</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相同，都是</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類型。</a:t>
            </a:r>
          </a:p>
          <a:p>
            <a:pPr marL="358775" indent="-358775">
              <a:buFont typeface="Arial" pitchFamily="34" charset="0"/>
              <a:buChar char="•"/>
            </a:pPr>
            <a:r>
              <a:rPr lang="en-US" altLang="zh-TW" sz="3200" dirty="0" err="1" smtClean="0">
                <a:latin typeface="微軟正黑體" pitchFamily="34" charset="-120"/>
                <a:ea typeface="微軟正黑體" pitchFamily="34" charset="-120"/>
              </a:rPr>
              <a:t>contourIdx</a:t>
            </a:r>
            <a:r>
              <a:rPr lang="zh-TW" altLang="zh-TW" sz="3200" dirty="0" smtClean="0">
                <a:latin typeface="微軟正黑體" pitchFamily="34" charset="-120"/>
                <a:ea typeface="微軟正黑體" pitchFamily="34" charset="-120"/>
              </a:rPr>
              <a:t>：告訴函數</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要繪製某一條輪廓還是全部輪廓。如果該參數是一個整數或為零，則表示繪製對應索引號的輪廓；如果該值為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，則表示繪製全部輪廓。</a:t>
            </a:r>
            <a:endParaRPr lang="zh-TW" altLang="zh-TW" sz="3200" dirty="0">
              <a:latin typeface="微軟正黑體" pitchFamily="34" charset="-120"/>
              <a:ea typeface="微軟正黑體" pitchFamily="34" charset="-12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262979"/>
          </a:xfrm>
          <a:prstGeom prst="rect">
            <a:avLst/>
          </a:prstGeom>
          <a:noFill/>
        </p:spPr>
        <p:txBody>
          <a:bodyPr wrap="square" rtlCol="0">
            <a:spAutoFit/>
          </a:bodyPr>
          <a:lstStyle/>
          <a:p>
            <a:pPr marL="271463" indent="-271463">
              <a:buFont typeface="Arial" pitchFamily="34" charset="0"/>
              <a:buChar char="•"/>
            </a:pPr>
            <a:r>
              <a:rPr lang="en-US" altLang="zh-TW" sz="2800" dirty="0" smtClean="0">
                <a:latin typeface="微軟正黑體" pitchFamily="34" charset="-120"/>
                <a:ea typeface="微軟正黑體" pitchFamily="34" charset="-120"/>
              </a:rPr>
              <a:t>color</a:t>
            </a:r>
            <a:r>
              <a:rPr lang="zh-TW" altLang="zh-TW" sz="2800" dirty="0" smtClean="0">
                <a:latin typeface="微軟正黑體" pitchFamily="34" charset="-120"/>
                <a:ea typeface="微軟正黑體" pitchFamily="34" charset="-120"/>
              </a:rPr>
              <a:t>：繪製的顏色，用</a:t>
            </a:r>
            <a:r>
              <a:rPr lang="en-US" altLang="zh-TW" sz="2800" dirty="0" smtClean="0">
                <a:latin typeface="微軟正黑體" pitchFamily="34" charset="-120"/>
                <a:ea typeface="微軟正黑體" pitchFamily="34" charset="-120"/>
              </a:rPr>
              <a:t>BGR</a:t>
            </a:r>
            <a:r>
              <a:rPr lang="zh-TW" altLang="zh-TW" sz="2800" dirty="0" smtClean="0">
                <a:latin typeface="微軟正黑體" pitchFamily="34" charset="-120"/>
                <a:ea typeface="微軟正黑體" pitchFamily="34" charset="-120"/>
              </a:rPr>
              <a:t>格式表示。</a:t>
            </a:r>
          </a:p>
          <a:p>
            <a:pPr marL="271463" indent="-271463">
              <a:buFont typeface="Arial" pitchFamily="34" charset="0"/>
              <a:buChar char="•"/>
            </a:pPr>
            <a:r>
              <a:rPr lang="en-US" altLang="zh-TW" sz="2800" dirty="0" smtClean="0">
                <a:latin typeface="微軟正黑體" pitchFamily="34" charset="-120"/>
                <a:ea typeface="微軟正黑體" pitchFamily="34" charset="-120"/>
              </a:rPr>
              <a:t>Thickness</a:t>
            </a:r>
            <a:r>
              <a:rPr lang="zh-TW" altLang="zh-TW" sz="2800" dirty="0" smtClean="0">
                <a:latin typeface="微軟正黑體" pitchFamily="34" charset="-120"/>
                <a:ea typeface="微軟正黑體" pitchFamily="34" charset="-120"/>
              </a:rPr>
              <a:t>：如將該值設定為“</a:t>
            </a:r>
            <a:r>
              <a:rPr lang="en-US" altLang="zh-TW" sz="2800" dirty="0" smtClean="0">
                <a:latin typeface="微軟正黑體" pitchFamily="34" charset="-120"/>
                <a:ea typeface="微軟正黑體" pitchFamily="34" charset="-120"/>
              </a:rPr>
              <a:t>-1</a:t>
            </a:r>
            <a:r>
              <a:rPr lang="zh-TW" altLang="zh-TW" sz="2800" dirty="0" smtClean="0">
                <a:latin typeface="微軟正黑體" pitchFamily="34" charset="-120"/>
                <a:ea typeface="微軟正黑體" pitchFamily="34" charset="-120"/>
              </a:rPr>
              <a:t>”，則表示要繪製實心輪廓。</a:t>
            </a:r>
          </a:p>
          <a:p>
            <a:pPr marL="271463" indent="-271463">
              <a:buFont typeface="Arial" pitchFamily="34" charset="0"/>
              <a:buChar char="•"/>
            </a:pPr>
            <a:r>
              <a:rPr lang="en-US" altLang="zh-TW" sz="2800" dirty="0" err="1" smtClean="0">
                <a:latin typeface="微軟正黑體" pitchFamily="34" charset="-120"/>
                <a:ea typeface="微軟正黑體" pitchFamily="34" charset="-120"/>
              </a:rPr>
              <a:t>lineType</a:t>
            </a:r>
            <a:r>
              <a:rPr lang="zh-TW" altLang="zh-TW" sz="2800" dirty="0" smtClean="0">
                <a:latin typeface="微軟正黑體" pitchFamily="34" charset="-120"/>
                <a:ea typeface="微軟正黑體" pitchFamily="34" charset="-120"/>
              </a:rPr>
              <a:t>：繪製輪廓時所用的線型</a:t>
            </a:r>
          </a:p>
          <a:p>
            <a:pPr marL="271463" indent="-271463">
              <a:buFont typeface="Arial" pitchFamily="34" charset="0"/>
              <a:buChar char="•"/>
            </a:pPr>
            <a:r>
              <a:rPr lang="en-US" altLang="zh-TW" sz="2800" dirty="0" smtClean="0">
                <a:latin typeface="微軟正黑體" pitchFamily="34" charset="-120"/>
                <a:ea typeface="微軟正黑體" pitchFamily="34" charset="-120"/>
              </a:rPr>
              <a:t>hierarchy</a:t>
            </a:r>
            <a:r>
              <a:rPr lang="zh-TW" altLang="zh-TW" sz="2800" dirty="0" smtClean="0">
                <a:latin typeface="微軟正黑體" pitchFamily="34" charset="-120"/>
                <a:ea typeface="微軟正黑體" pitchFamily="34" charset="-120"/>
              </a:rPr>
              <a:t>：對應函數</a:t>
            </a:r>
            <a:r>
              <a:rPr lang="en-US" altLang="zh-TW" sz="2800" dirty="0" smtClean="0">
                <a:latin typeface="微軟正黑體" pitchFamily="34" charset="-120"/>
                <a:ea typeface="微軟正黑體" pitchFamily="34" charset="-120"/>
              </a:rPr>
              <a:t>cv2.findContours()</a:t>
            </a:r>
            <a:r>
              <a:rPr lang="zh-TW" altLang="zh-TW" sz="2800" dirty="0" smtClean="0">
                <a:latin typeface="微軟正黑體" pitchFamily="34" charset="-120"/>
                <a:ea typeface="微軟正黑體" pitchFamily="34" charset="-120"/>
              </a:rPr>
              <a:t>所輸出的層次資訊。</a:t>
            </a:r>
          </a:p>
          <a:p>
            <a:pPr marL="271463" indent="-271463">
              <a:buFont typeface="Arial" pitchFamily="34" charset="0"/>
              <a:buChar char="•"/>
            </a:pPr>
            <a:r>
              <a:rPr lang="en-US" altLang="zh-TW" sz="2800" dirty="0" err="1" smtClean="0">
                <a:latin typeface="微軟正黑體" pitchFamily="34" charset="-120"/>
                <a:ea typeface="微軟正黑體" pitchFamily="34" charset="-120"/>
              </a:rPr>
              <a:t>maxLevel</a:t>
            </a:r>
            <a:r>
              <a:rPr lang="zh-TW" altLang="zh-TW" sz="2800" dirty="0" smtClean="0">
                <a:latin typeface="微軟正黑體" pitchFamily="34" charset="-120"/>
                <a:ea typeface="微軟正黑體" pitchFamily="34" charset="-120"/>
              </a:rPr>
              <a:t>：控制所繪製的輪廓層次的深度。如果值為</a:t>
            </a:r>
            <a:r>
              <a:rPr lang="en-US" altLang="zh-TW" sz="2800" dirty="0" smtClean="0">
                <a:latin typeface="微軟正黑體" pitchFamily="34" charset="-120"/>
                <a:ea typeface="微軟正黑體" pitchFamily="34" charset="-120"/>
              </a:rPr>
              <a:t>0</a:t>
            </a:r>
            <a:r>
              <a:rPr lang="zh-TW" altLang="zh-TW" sz="2800" dirty="0" smtClean="0">
                <a:latin typeface="微軟正黑體" pitchFamily="34" charset="-120"/>
                <a:ea typeface="微軟正黑體" pitchFamily="34" charset="-120"/>
              </a:rPr>
              <a:t>，表示僅繪製第</a:t>
            </a:r>
            <a:r>
              <a:rPr lang="en-US" altLang="zh-TW" sz="2800" dirty="0" smtClean="0">
                <a:latin typeface="微軟正黑體" pitchFamily="34" charset="-120"/>
                <a:ea typeface="微軟正黑體" pitchFamily="34" charset="-120"/>
              </a:rPr>
              <a:t>0</a:t>
            </a:r>
            <a:r>
              <a:rPr lang="zh-TW" altLang="zh-TW" sz="2800" dirty="0" smtClean="0">
                <a:latin typeface="微軟正黑體" pitchFamily="34" charset="-120"/>
                <a:ea typeface="微軟正黑體" pitchFamily="34" charset="-120"/>
              </a:rPr>
              <a:t>層的輪廓；如果值為其他的非零正數，表示繪製最高層及以下的相同數量層級的輪廓。</a:t>
            </a:r>
          </a:p>
          <a:p>
            <a:pPr marL="271463" indent="-271463">
              <a:buFont typeface="Arial" pitchFamily="34" charset="0"/>
              <a:buChar char="•"/>
            </a:pPr>
            <a:r>
              <a:rPr lang="en-US" altLang="zh-TW" sz="2800" dirty="0" smtClean="0">
                <a:latin typeface="微軟正黑體" pitchFamily="34" charset="-120"/>
                <a:ea typeface="微軟正黑體" pitchFamily="34" charset="-120"/>
              </a:rPr>
              <a:t>offset</a:t>
            </a:r>
            <a:r>
              <a:rPr lang="zh-TW" altLang="zh-TW" sz="2800" dirty="0" smtClean="0">
                <a:latin typeface="微軟正黑體" pitchFamily="34" charset="-120"/>
                <a:ea typeface="微軟正黑體" pitchFamily="34" charset="-120"/>
              </a:rPr>
              <a:t>：偏移參數。該參數使輪廓偏移到不同的位置展示出來</a:t>
            </a:r>
            <a:endParaRPr lang="zh-TW" altLang="zh-TW" sz="28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moments</a:t>
            </a:r>
          </a:p>
        </p:txBody>
      </p:sp>
      <p:sp>
        <p:nvSpPr>
          <p:cNvPr id="5" name="文字方塊 4"/>
          <p:cNvSpPr txBox="1"/>
          <p:nvPr/>
        </p:nvSpPr>
        <p:spPr>
          <a:xfrm>
            <a:off x="304800" y="1524000"/>
            <a:ext cx="8534400" cy="452431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由特定的數學公式算出來的值，稱之為「矩」</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不同的數學公式，算出不同的值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大小、位置、角度、形狀</a:t>
            </a:r>
            <a:r>
              <a:rPr lang="zh-TW" altLang="en-US" sz="3200" dirty="0" smtClean="0">
                <a:latin typeface="微軟正黑體" pitchFamily="34" charset="-120"/>
                <a:ea typeface="微軟正黑體" pitchFamily="34" charset="-120"/>
              </a:rPr>
              <a:t>等值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點</a:t>
            </a:r>
            <a:r>
              <a:rPr lang="en-US" altLang="zh-TW" sz="3200" dirty="0" smtClean="0">
                <a:latin typeface="微軟正黑體" pitchFamily="34" charset="-120"/>
                <a:ea typeface="微軟正黑體" pitchFamily="34" charset="-120"/>
              </a:rPr>
              <a:t>c</a:t>
            </a:r>
            <a:r>
              <a:rPr lang="zh-TW" altLang="en-US" sz="3200" dirty="0" smtClean="0">
                <a:latin typeface="微軟正黑體" pitchFamily="34" charset="-120"/>
                <a:ea typeface="微軟正黑體" pitchFamily="34" charset="-120"/>
              </a:rPr>
              <a:t>的第</a:t>
            </a:r>
            <a:r>
              <a:rPr lang="en-US" altLang="zh-TW" sz="3200" dirty="0" smtClean="0">
                <a:latin typeface="微軟正黑體" pitchFamily="34" charset="-120"/>
                <a:ea typeface="微軟正黑體" pitchFamily="34" charset="-120"/>
              </a:rPr>
              <a:t>n</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影像有兩個座標值，需要兩個變數，因此其第</a:t>
            </a:r>
            <a:r>
              <a:rPr lang="en-US" altLang="zh-TW" sz="3200" dirty="0" smtClean="0">
                <a:latin typeface="微軟正黑體" pitchFamily="34" charset="-120"/>
                <a:ea typeface="微軟正黑體" pitchFamily="34" charset="-120"/>
              </a:rPr>
              <a:t>m</a:t>
            </a:r>
            <a:r>
              <a:rPr lang="zh-TW" altLang="en-US"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n</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由於影像為離散的點，非連續的實數，因此影像的</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為求和：</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矩特徵被廣泛地應用在模式識別、影像識別</a:t>
            </a:r>
            <a:endParaRPr lang="zh-TW" altLang="zh-TW" sz="3200" dirty="0">
              <a:latin typeface="微軟正黑體" pitchFamily="34" charset="-120"/>
              <a:ea typeface="微軟正黑體" pitchFamily="34" charset="-120"/>
            </a:endParaRPr>
          </a:p>
        </p:txBody>
      </p:sp>
      <p:pic>
        <p:nvPicPr>
          <p:cNvPr id="125954" name="Picture 2"/>
          <p:cNvPicPr>
            <a:picLocks noChangeAspect="1" noChangeArrowheads="1"/>
          </p:cNvPicPr>
          <p:nvPr/>
        </p:nvPicPr>
        <p:blipFill>
          <a:blip r:embed="rId3" cstate="print"/>
          <a:srcRect/>
          <a:stretch>
            <a:fillRect/>
          </a:stretch>
        </p:blipFill>
        <p:spPr bwMode="auto">
          <a:xfrm>
            <a:off x="5029200" y="3048000"/>
            <a:ext cx="2057400" cy="442686"/>
          </a:xfrm>
          <a:prstGeom prst="rect">
            <a:avLst/>
          </a:prstGeom>
          <a:noFill/>
          <a:ln w="9525">
            <a:noFill/>
            <a:miter lim="800000"/>
            <a:headEnd/>
            <a:tailEnd/>
          </a:ln>
        </p:spPr>
      </p:pic>
      <p:pic>
        <p:nvPicPr>
          <p:cNvPr id="125955" name="Picture 3"/>
          <p:cNvPicPr>
            <a:picLocks noChangeAspect="1" noChangeArrowheads="1"/>
          </p:cNvPicPr>
          <p:nvPr/>
        </p:nvPicPr>
        <p:blipFill>
          <a:blip r:embed="rId4" cstate="print"/>
          <a:srcRect/>
          <a:stretch>
            <a:fillRect/>
          </a:stretch>
        </p:blipFill>
        <p:spPr bwMode="auto">
          <a:xfrm>
            <a:off x="5029200" y="4038600"/>
            <a:ext cx="3021013" cy="365125"/>
          </a:xfrm>
          <a:prstGeom prst="rect">
            <a:avLst/>
          </a:prstGeom>
          <a:noFill/>
          <a:ln w="9525">
            <a:noFill/>
            <a:miter lim="800000"/>
            <a:headEnd/>
            <a:tailEnd/>
          </a:ln>
        </p:spPr>
      </p:pic>
      <p:pic>
        <p:nvPicPr>
          <p:cNvPr id="125956" name="Picture 4"/>
          <p:cNvPicPr>
            <a:picLocks noChangeAspect="1" noChangeArrowheads="1"/>
          </p:cNvPicPr>
          <p:nvPr/>
        </p:nvPicPr>
        <p:blipFill>
          <a:blip r:embed="rId5" cstate="print"/>
          <a:srcRect/>
          <a:stretch>
            <a:fillRect/>
          </a:stretch>
        </p:blipFill>
        <p:spPr bwMode="auto">
          <a:xfrm>
            <a:off x="5105399" y="5029199"/>
            <a:ext cx="3557971" cy="337457"/>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moments</a:t>
            </a:r>
          </a:p>
        </p:txBody>
      </p:sp>
      <p:sp>
        <p:nvSpPr>
          <p:cNvPr id="5" name="文字方塊 4"/>
          <p:cNvSpPr txBox="1"/>
          <p:nvPr/>
        </p:nvSpPr>
        <p:spPr>
          <a:xfrm>
            <a:off x="304800" y="1524001"/>
            <a:ext cx="8534400" cy="1077218"/>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算出黑白圖像的面積，即為算出這個圖像第</a:t>
            </a:r>
            <a:r>
              <a:rPr lang="en-US" altLang="zh-TW" sz="3200" dirty="0" smtClean="0">
                <a:latin typeface="微軟正黑體" pitchFamily="34" charset="-120"/>
                <a:ea typeface="微軟正黑體" pitchFamily="34" charset="-120"/>
              </a:rPr>
              <a:t>0</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endParaRPr lang="zh-TW" altLang="zh-TW" sz="3200" dirty="0">
              <a:latin typeface="微軟正黑體" pitchFamily="34" charset="-120"/>
              <a:ea typeface="微軟正黑體" pitchFamily="34" charset="-120"/>
            </a:endParaRPr>
          </a:p>
        </p:txBody>
      </p:sp>
      <p:pic>
        <p:nvPicPr>
          <p:cNvPr id="125957" name="Picture 5"/>
          <p:cNvPicPr>
            <a:picLocks noChangeAspect="1" noChangeArrowheads="1"/>
          </p:cNvPicPr>
          <p:nvPr/>
        </p:nvPicPr>
        <p:blipFill>
          <a:blip r:embed="rId3" cstate="print"/>
          <a:srcRect/>
          <a:stretch>
            <a:fillRect/>
          </a:stretch>
        </p:blipFill>
        <p:spPr bwMode="auto">
          <a:xfrm>
            <a:off x="2819400" y="2133600"/>
            <a:ext cx="2120900" cy="358775"/>
          </a:xfrm>
          <a:prstGeom prst="rect">
            <a:avLst/>
          </a:prstGeom>
          <a:noFill/>
          <a:ln w="9525">
            <a:noFill/>
            <a:miter lim="800000"/>
            <a:headEnd/>
            <a:tailEnd/>
          </a:ln>
        </p:spPr>
      </p:pic>
      <p:pic>
        <p:nvPicPr>
          <p:cNvPr id="125958" name="Picture 6"/>
          <p:cNvPicPr>
            <a:picLocks noChangeAspect="1" noChangeArrowheads="1"/>
          </p:cNvPicPr>
          <p:nvPr/>
        </p:nvPicPr>
        <p:blipFill>
          <a:blip r:embed="rId4" cstate="print"/>
          <a:srcRect/>
          <a:stretch>
            <a:fillRect/>
          </a:stretch>
        </p:blipFill>
        <p:spPr bwMode="auto">
          <a:xfrm>
            <a:off x="5105400" y="2133600"/>
            <a:ext cx="1778000" cy="365125"/>
          </a:xfrm>
          <a:prstGeom prst="rect">
            <a:avLst/>
          </a:prstGeom>
          <a:noFill/>
          <a:ln w="9525">
            <a:noFill/>
            <a:miter lim="800000"/>
            <a:headEnd/>
            <a:tailEnd/>
          </a:ln>
        </p:spPr>
      </p:pic>
      <p:pic>
        <p:nvPicPr>
          <p:cNvPr id="125959" name="Picture 7"/>
          <p:cNvPicPr>
            <a:picLocks noChangeAspect="1" noChangeArrowheads="1"/>
          </p:cNvPicPr>
          <p:nvPr/>
        </p:nvPicPr>
        <p:blipFill>
          <a:blip r:embed="rId5" cstate="print"/>
          <a:srcRect/>
          <a:stretch>
            <a:fillRect/>
          </a:stretch>
        </p:blipFill>
        <p:spPr bwMode="auto">
          <a:xfrm>
            <a:off x="457200" y="2971800"/>
            <a:ext cx="7982628" cy="3200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016758"/>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retval</a:t>
            </a:r>
            <a:r>
              <a:rPr lang="en-US" altLang="zh-TW" sz="3200" dirty="0" smtClean="0">
                <a:latin typeface="微軟正黑體" pitchFamily="34" charset="-120"/>
                <a:ea typeface="微軟正黑體" pitchFamily="34" charset="-120"/>
              </a:rPr>
              <a:t> = cv2.moments( array[, </a:t>
            </a:r>
            <a:r>
              <a:rPr lang="en-US" altLang="zh-TW" sz="3200" dirty="0" err="1" smtClean="0">
                <a:latin typeface="微軟正黑體" pitchFamily="34" charset="-120"/>
                <a:ea typeface="微軟正黑體" pitchFamily="34" charset="-120"/>
              </a:rPr>
              <a:t>binaryImage</a:t>
            </a:r>
            <a:r>
              <a:rPr lang="en-US" altLang="zh-TW" sz="3200" dirty="0" smtClean="0">
                <a:latin typeface="微軟正黑體" pitchFamily="34" charset="-120"/>
                <a:ea typeface="微軟正黑體" pitchFamily="34" charset="-120"/>
              </a:rPr>
              <a:t>] )</a:t>
            </a:r>
          </a:p>
          <a:p>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：可以是點集，也可以是灰階影像或二值影像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當</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是點集時，函數會把這些點集當成輪廓中的頂點，把整個點集作為一條輪廓，而非把它們當成獨立的點來看待</a:t>
            </a:r>
          </a:p>
          <a:p>
            <a:pPr marL="358775" indent="-358775">
              <a:buFont typeface="Arial" pitchFamily="34" charset="0"/>
              <a:buChar char="•"/>
            </a:pPr>
            <a:r>
              <a:rPr lang="en-US" altLang="zh-TW" sz="3200" dirty="0" err="1" smtClean="0">
                <a:latin typeface="微軟正黑體" pitchFamily="34" charset="-120"/>
                <a:ea typeface="微軟正黑體" pitchFamily="34" charset="-120"/>
              </a:rPr>
              <a:t>binaryImage</a:t>
            </a:r>
            <a:r>
              <a:rPr lang="zh-TW" altLang="zh-TW" sz="3200" dirty="0" smtClean="0">
                <a:latin typeface="微軟正黑體" pitchFamily="34" charset="-120"/>
                <a:ea typeface="微軟正黑體" pitchFamily="34" charset="-120"/>
              </a:rPr>
              <a:t>：該參數為</a:t>
            </a:r>
            <a:r>
              <a:rPr lang="en-US" altLang="zh-TW" sz="3200" dirty="0" smtClean="0">
                <a:latin typeface="微軟正黑體" pitchFamily="34" charset="-120"/>
                <a:ea typeface="微軟正黑體" pitchFamily="34" charset="-120"/>
              </a:rPr>
              <a:t>True</a:t>
            </a:r>
            <a:r>
              <a:rPr lang="zh-TW" altLang="zh-TW" sz="3200" dirty="0" smtClean="0">
                <a:latin typeface="微軟正黑體" pitchFamily="34" charset="-120"/>
                <a:ea typeface="微軟正黑體" pitchFamily="34" charset="-120"/>
              </a:rPr>
              <a:t>時，</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內所有的非零值都被處理為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。該參數僅在參數</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為影像時有效</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兩個輪廓的矩一致，這兩個輪廓就是一致</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不管它們出現的位置，</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可透過函數</a:t>
            </a:r>
            <a:r>
              <a:rPr lang="en-US" altLang="zh-TW" sz="3200" dirty="0" smtClean="0">
                <a:latin typeface="微軟正黑體" pitchFamily="34" charset="-120"/>
                <a:ea typeface="微軟正黑體" pitchFamily="34" charset="-120"/>
              </a:rPr>
              <a:t>cv2.moments()</a:t>
            </a:r>
            <a:r>
              <a:rPr lang="zh-TW" altLang="zh-TW" sz="3200" dirty="0" smtClean="0">
                <a:latin typeface="微軟正黑體" pitchFamily="34" charset="-120"/>
                <a:ea typeface="微軟正黑體" pitchFamily="34" charset="-120"/>
              </a:rPr>
              <a:t>的</a:t>
            </a:r>
            <a:r>
              <a:rPr lang="en-US" altLang="zh-TW" sz="3200" dirty="0" smtClean="0">
                <a:latin typeface="微軟正黑體" pitchFamily="34" charset="-120"/>
                <a:ea typeface="微軟正黑體" pitchFamily="34" charset="-120"/>
              </a:rPr>
              <a:t>m00</a:t>
            </a:r>
            <a:r>
              <a:rPr lang="zh-TW" altLang="zh-TW" sz="3200" dirty="0" smtClean="0">
                <a:latin typeface="微軟正黑體" pitchFamily="34" charset="-120"/>
                <a:ea typeface="微軟正黑體" pitchFamily="34" charset="-120"/>
              </a:rPr>
              <a:t>矩判斷其面積是否一致更高階的特徵會隨著位置的變化而發生變化</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引用中心矩</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減去平均值而取得平移不變性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還會考慮經過縮放後大小不一致的物件的一致性</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歸一化中心矩</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除以物體總尺寸而獲得縮放不變性</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影像輪廓的常用值</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2554545"/>
          </a:xfrm>
          <a:prstGeom prst="rect">
            <a:avLst/>
          </a:prstGeom>
          <a:noFill/>
        </p:spPr>
        <p:txBody>
          <a:bodyPr wrap="square" rtlCol="0">
            <a:spAutoFit/>
          </a:bodyPr>
          <a:lstStyle/>
          <a:p>
            <a:r>
              <a:rPr lang="zh-TW" altLang="en-US" sz="3200" dirty="0" smtClean="0"/>
              <a:t>面積：</a:t>
            </a:r>
            <a:r>
              <a:rPr lang="en-US" altLang="zh-TW" sz="3200" dirty="0" err="1" smtClean="0"/>
              <a:t>retval</a:t>
            </a:r>
            <a:r>
              <a:rPr lang="en-US" altLang="zh-TW" sz="3200" dirty="0" smtClean="0"/>
              <a:t> =cv2.contourArea(contour [, oriented] ))</a:t>
            </a:r>
          </a:p>
          <a:p>
            <a:endParaRPr lang="en-US" altLang="zh-TW" sz="3200" dirty="0" smtClean="0"/>
          </a:p>
          <a:p>
            <a:r>
              <a:rPr lang="zh-TW" altLang="en-US" sz="3200" dirty="0" smtClean="0"/>
              <a:t>長度：</a:t>
            </a:r>
            <a:r>
              <a:rPr lang="en-US" altLang="zh-TW" sz="3200" dirty="0" err="1" smtClean="0"/>
              <a:t>retval</a:t>
            </a:r>
            <a:r>
              <a:rPr lang="en-US" altLang="zh-TW" sz="3200" dirty="0" smtClean="0"/>
              <a:t> = cv2.arcLength( curve, closed )</a:t>
            </a:r>
            <a:endParaRPr lang="zh-TW" altLang="zh-TW" sz="3200" dirty="0" smtClean="0"/>
          </a:p>
          <a:p>
            <a:endParaRPr lang="zh-TW" altLang="zh-TW" sz="3200" dirty="0"/>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a:t>
            </a:r>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Hu</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9812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矩是歸一化中心矩的線性組合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在影像旋轉、縮放、平移等操作後，仍能保持矩的不變性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經常會使用</a:t>
            </a: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距來識別影像的特徵</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使用函數</a:t>
            </a:r>
            <a:r>
              <a:rPr lang="en-US" altLang="zh-TW" sz="3200" dirty="0" smtClean="0">
                <a:latin typeface="微軟正黑體" pitchFamily="34" charset="-120"/>
                <a:ea typeface="微軟正黑體" pitchFamily="34" charset="-120"/>
              </a:rPr>
              <a:t>cv2.HuMoments()</a:t>
            </a:r>
            <a:r>
              <a:rPr lang="zh-TW" altLang="zh-TW" sz="3200" dirty="0" smtClean="0">
                <a:latin typeface="微軟正黑體" pitchFamily="34" charset="-120"/>
                <a:ea typeface="微軟正黑體" pitchFamily="34" charset="-120"/>
              </a:rPr>
              <a:t>可以獲得</a:t>
            </a:r>
            <a:r>
              <a:rPr lang="en-US" altLang="zh-TW" sz="3200" dirty="0" err="1" smtClean="0">
                <a:latin typeface="微軟正黑體" pitchFamily="34" charset="-120"/>
                <a:ea typeface="微軟正黑體" pitchFamily="34" charset="-120"/>
              </a:rPr>
              <a:t>Hu</a:t>
            </a:r>
            <a:r>
              <a:rPr lang="zh-TW" altLang="en-US" sz="3200" dirty="0" smtClean="0">
                <a:latin typeface="微軟正黑體" pitchFamily="34" charset="-120"/>
                <a:ea typeface="微軟正黑體" pitchFamily="34" charset="-120"/>
              </a:rPr>
              <a:t>矩</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使用</a:t>
            </a:r>
            <a:r>
              <a:rPr lang="en-US" altLang="zh-TW" sz="3200" dirty="0" smtClean="0">
                <a:latin typeface="微軟正黑體" pitchFamily="34" charset="-120"/>
                <a:ea typeface="微軟正黑體" pitchFamily="34" charset="-120"/>
              </a:rPr>
              <a:t>cv2.moments()</a:t>
            </a:r>
            <a:r>
              <a:rPr lang="zh-TW" altLang="zh-TW" sz="3200" dirty="0" smtClean="0">
                <a:latin typeface="微軟正黑體" pitchFamily="34" charset="-120"/>
                <a:ea typeface="微軟正黑體" pitchFamily="34" charset="-120"/>
              </a:rPr>
              <a:t>函數的傳回值作為參數，傳回</a:t>
            </a:r>
            <a:r>
              <a:rPr lang="en-US" altLang="zh-TW" sz="3200" dirty="0" smtClean="0">
                <a:latin typeface="微軟正黑體" pitchFamily="34" charset="-120"/>
                <a:ea typeface="微軟正黑體" pitchFamily="34" charset="-120"/>
              </a:rPr>
              <a:t>7</a:t>
            </a:r>
            <a:r>
              <a:rPr lang="zh-TW" altLang="zh-TW" sz="3200" dirty="0" smtClean="0">
                <a:latin typeface="微軟正黑體" pitchFamily="34" charset="-120"/>
                <a:ea typeface="微軟正黑體" pitchFamily="34" charset="-120"/>
              </a:rPr>
              <a:t>個</a:t>
            </a: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矩值</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124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常用運算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981200"/>
            <a:ext cx="8534400" cy="4031873"/>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相似度</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矩形外包</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最小包圍矩形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最小包圍圓形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最佳擬合橢園</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最佳擬合直線</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最小包圍三角形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逼近多邊形</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p>
        </p:txBody>
      </p:sp>
      <p:sp>
        <p:nvSpPr>
          <p:cNvPr id="5" name="文字方塊 4"/>
          <p:cNvSpPr txBox="1"/>
          <p:nvPr/>
        </p:nvSpPr>
        <p:spPr>
          <a:xfrm>
            <a:off x="304800" y="1676400"/>
            <a:ext cx="8534400" cy="501675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逼近多邊形是輪廓的高度近似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我們希望使用一個多邊形來簡化</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跟逼近多邊形很像，只不過它是物體最外層的“凸”多邊形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指的是完全包含原有輪廓，並且僅由輪廓上的點所組成的多邊形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的每一處都是凸的，即在</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內連接任意兩點的直線都在凸包的內部。在</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內，任意連續三個點的內角小於</a:t>
            </a:r>
            <a:r>
              <a:rPr lang="en-US" altLang="zh-TW" sz="3200" dirty="0" smtClean="0">
                <a:latin typeface="微軟正黑體" pitchFamily="34" charset="-120"/>
                <a:ea typeface="微軟正黑體" pitchFamily="34" charset="-120"/>
              </a:rPr>
              <a:t>180</a:t>
            </a:r>
            <a:r>
              <a:rPr lang="zh-TW" altLang="zh-TW" sz="3200" dirty="0" smtClean="0">
                <a:latin typeface="微軟正黑體" pitchFamily="34" charset="-120"/>
                <a:ea typeface="微軟正黑體" pitchFamily="34" charset="-120"/>
              </a:rPr>
              <a:t>°</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2862322"/>
          </a:xfrm>
          <a:prstGeom prst="rect">
            <a:avLst/>
          </a:prstGeom>
          <a:noFill/>
        </p:spPr>
        <p:txBody>
          <a:bodyPr wrap="square" rtlCol="0">
            <a:spAutoFit/>
          </a:bodyPr>
          <a:lstStyle/>
          <a:p>
            <a:pPr marL="174625" indent="-174625">
              <a:buFont typeface="Arial" pitchFamily="34" charset="0"/>
              <a:buChar char="•"/>
            </a:pPr>
            <a:r>
              <a:rPr lang="zh-TW" altLang="en-US" sz="3600" dirty="0" smtClean="0">
                <a:latin typeface="微軟正黑體" pitchFamily="34" charset="-120"/>
                <a:ea typeface="微軟正黑體" pitchFamily="34" charset="-120"/>
              </a:rPr>
              <a:t>濾</a:t>
            </a:r>
            <a:r>
              <a:rPr lang="zh-TW" altLang="zh-TW" sz="3600" dirty="0" smtClean="0">
                <a:latin typeface="微軟正黑體" pitchFamily="34" charset="-120"/>
                <a:ea typeface="微軟正黑體" pitchFamily="34" charset="-120"/>
              </a:rPr>
              <a:t>波過程中，我們透過濾波器對像素點周圍的像素計算加權平均值，取得最後濾波結果</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對於高斯濾波器</a:t>
            </a:r>
            <a:r>
              <a:rPr lang="en-US" altLang="zh-TW" sz="3600" dirty="0" smtClean="0">
                <a:latin typeface="微軟正黑體" pitchFamily="34" charset="-120"/>
                <a:ea typeface="微軟正黑體" pitchFamily="34" charset="-120"/>
              </a:rPr>
              <a:t>T</a:t>
            </a:r>
            <a:r>
              <a:rPr lang="zh-TW" altLang="zh-TW" sz="3600" dirty="0" smtClean="0">
                <a:latin typeface="微軟正黑體" pitchFamily="34" charset="-120"/>
                <a:ea typeface="微軟正黑體" pitchFamily="34" charset="-120"/>
              </a:rPr>
              <a:t>，越臨近中心的點，權重越大</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p>
        </p:txBody>
      </p:sp>
      <p:pic>
        <p:nvPicPr>
          <p:cNvPr id="6" name="图片 1067"/>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2362200" y="2133600"/>
            <a:ext cx="4572000" cy="35814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常用幾何學</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與輪廓之間的部分，稱為凸缺陷。在</a:t>
            </a: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中使用函數</a:t>
            </a:r>
            <a:r>
              <a:rPr lang="en-US" altLang="zh-TW" sz="3200" dirty="0" smtClean="0">
                <a:latin typeface="微軟正黑體" pitchFamily="34" charset="-120"/>
                <a:ea typeface="微軟正黑體" pitchFamily="34" charset="-120"/>
              </a:rPr>
              <a:t>cv2.convexityDefects()</a:t>
            </a:r>
            <a:r>
              <a:rPr lang="zh-TW" altLang="zh-TW" sz="3200" dirty="0" smtClean="0">
                <a:latin typeface="微軟正黑體" pitchFamily="34" charset="-120"/>
                <a:ea typeface="微軟正黑體" pitchFamily="34" charset="-120"/>
              </a:rPr>
              <a:t>取得凸缺陷</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t>cv2.isContourConvex( contour )</a:t>
            </a:r>
            <a:r>
              <a:rPr lang="zh-TW" altLang="en-US" sz="3200" dirty="0" smtClean="0">
                <a:latin typeface="微軟正黑體" pitchFamily="34" charset="-120"/>
                <a:ea typeface="微軟正黑體" pitchFamily="34" charset="-120"/>
              </a:rPr>
              <a:t>檢查輪廓是否為凸的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t>cv2.pointPolygonTest</a:t>
            </a:r>
            <a:r>
              <a:rPr lang="zh-TW" altLang="en-US" sz="3200" dirty="0" smtClean="0"/>
              <a:t>檢查點到輪廓的距離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形狀場景演算法比較輪廓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1569660"/>
          </a:xfrm>
          <a:prstGeom prst="rect">
            <a:avLst/>
          </a:prstGeom>
          <a:noFill/>
        </p:spPr>
        <p:txBody>
          <a:bodyPr wrap="square" rtlCol="0">
            <a:spAutoFit/>
          </a:bodyPr>
          <a:lstStyle/>
          <a:p>
            <a:pPr marL="271463" indent="-271463">
              <a:buFont typeface="Arial" pitchFamily="34" charset="0"/>
              <a:buChar char="•"/>
            </a:pPr>
            <a:r>
              <a:rPr lang="en-US" altLang="zh-TW" sz="3200" dirty="0" smtClean="0">
                <a:latin typeface="微軟正黑體" pitchFamily="34" charset="-120"/>
                <a:ea typeface="微軟正黑體" pitchFamily="34" charset="-120"/>
              </a:rPr>
              <a:t>cv2.createShapeContextDistanceExtractor()</a:t>
            </a:r>
          </a:p>
          <a:p>
            <a:pPr marL="271463" indent="-271463">
              <a:buFont typeface="Arial" pitchFamily="34" charset="0"/>
              <a:buChar char="•"/>
            </a:pP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cv2.createHausdorffDistanceExtractor()</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輪廓</a:t>
            </a:r>
            <a:r>
              <a:rPr lang="zh-TW" altLang="en-US" sz="4800" b="1" dirty="0" smtClean="0">
                <a:solidFill>
                  <a:srgbClr val="FFFF00"/>
                </a:solidFill>
                <a:latin typeface="微軟正黑體" pitchFamily="34" charset="-120"/>
                <a:ea typeface="微軟正黑體" pitchFamily="34" charset="-120"/>
              </a:rPr>
              <a:t>特徵值的計算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539430"/>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長寬比</a:t>
            </a:r>
            <a:r>
              <a:rPr lang="zh-CN"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寬度（</a:t>
            </a:r>
            <a:r>
              <a:rPr lang="zh-CN" altLang="zh-TW" sz="3200" dirty="0" smtClean="0">
                <a:latin typeface="微軟正黑體" pitchFamily="34" charset="-120"/>
                <a:ea typeface="微軟正黑體" pitchFamily="34" charset="-120"/>
              </a:rPr>
              <a:t>Width</a:t>
            </a:r>
            <a:r>
              <a:rPr lang="zh-TW" altLang="zh-TW" sz="3200" dirty="0" smtClean="0">
                <a:latin typeface="微軟正黑體" pitchFamily="34" charset="-120"/>
                <a:ea typeface="微軟正黑體" pitchFamily="34" charset="-120"/>
              </a:rPr>
              <a:t>）</a:t>
            </a:r>
            <a:r>
              <a:rPr lang="zh-CN"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高度（</a:t>
            </a:r>
            <a:r>
              <a:rPr lang="zh-CN" altLang="zh-TW" sz="3200" dirty="0" smtClean="0">
                <a:latin typeface="微軟正黑體" pitchFamily="34" charset="-120"/>
                <a:ea typeface="微軟正黑體" pitchFamily="34" charset="-120"/>
              </a:rPr>
              <a:t>Height</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Extend =</a:t>
            </a:r>
          </a:p>
          <a:p>
            <a:pPr marL="271463" indent="-271463">
              <a:buFont typeface="Arial" pitchFamily="34" charset="0"/>
              <a:buChar char="•"/>
            </a:pP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Solidity =</a:t>
            </a:r>
          </a:p>
          <a:p>
            <a:pPr marL="271463" indent="-271463"/>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相等直徑</a:t>
            </a:r>
            <a:r>
              <a:rPr lang="en-US" altLang="zh-TW" sz="3200" dirty="0" smtClean="0">
                <a:latin typeface="微軟正黑體" pitchFamily="34" charset="-120"/>
                <a:ea typeface="微軟正黑體" pitchFamily="34" charset="-120"/>
              </a:rPr>
              <a:t> </a:t>
            </a:r>
          </a:p>
          <a:p>
            <a:pPr marL="271463" indent="-271463"/>
            <a:endParaRPr lang="zh-TW" altLang="zh-TW" sz="3200" dirty="0">
              <a:latin typeface="微軟正黑體" pitchFamily="34" charset="-120"/>
              <a:ea typeface="微軟正黑體" pitchFamily="34" charset="-120"/>
            </a:endParaRPr>
          </a:p>
        </p:txBody>
      </p:sp>
      <p:pic>
        <p:nvPicPr>
          <p:cNvPr id="126978" name="Picture 2"/>
          <p:cNvPicPr>
            <a:picLocks noChangeAspect="1" noChangeArrowheads="1"/>
          </p:cNvPicPr>
          <p:nvPr/>
        </p:nvPicPr>
        <p:blipFill>
          <a:blip r:embed="rId3" cstate="print"/>
          <a:srcRect/>
          <a:stretch>
            <a:fillRect/>
          </a:stretch>
        </p:blipFill>
        <p:spPr bwMode="auto">
          <a:xfrm>
            <a:off x="2514600" y="2209800"/>
            <a:ext cx="2268537" cy="614363"/>
          </a:xfrm>
          <a:prstGeom prst="rect">
            <a:avLst/>
          </a:prstGeom>
          <a:noFill/>
          <a:ln w="9525">
            <a:noFill/>
            <a:miter lim="800000"/>
            <a:headEnd/>
            <a:tailEnd/>
          </a:ln>
        </p:spPr>
      </p:pic>
      <p:pic>
        <p:nvPicPr>
          <p:cNvPr id="126979" name="Picture 3"/>
          <p:cNvPicPr>
            <a:picLocks noChangeAspect="1" noChangeArrowheads="1"/>
          </p:cNvPicPr>
          <p:nvPr/>
        </p:nvPicPr>
        <p:blipFill>
          <a:blip r:embed="rId4" cstate="print"/>
          <a:srcRect/>
          <a:stretch>
            <a:fillRect/>
          </a:stretch>
        </p:blipFill>
        <p:spPr bwMode="auto">
          <a:xfrm>
            <a:off x="2514600" y="3124200"/>
            <a:ext cx="2289175" cy="555625"/>
          </a:xfrm>
          <a:prstGeom prst="rect">
            <a:avLst/>
          </a:prstGeom>
          <a:noFill/>
          <a:ln w="9525">
            <a:noFill/>
            <a:miter lim="800000"/>
            <a:headEnd/>
            <a:tailEnd/>
          </a:ln>
        </p:spPr>
      </p:pic>
      <p:pic>
        <p:nvPicPr>
          <p:cNvPr id="126980" name="Picture 4"/>
          <p:cNvPicPr>
            <a:picLocks noChangeAspect="1" noChangeArrowheads="1"/>
          </p:cNvPicPr>
          <p:nvPr/>
        </p:nvPicPr>
        <p:blipFill>
          <a:blip r:embed="rId5" cstate="print"/>
          <a:srcRect/>
          <a:stretch>
            <a:fillRect/>
          </a:stretch>
        </p:blipFill>
        <p:spPr bwMode="auto">
          <a:xfrm>
            <a:off x="2590800" y="4038600"/>
            <a:ext cx="1843087" cy="569913"/>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輪廓</a:t>
            </a:r>
            <a:r>
              <a:rPr lang="zh-TW" altLang="en-US" sz="4800" b="1" dirty="0" smtClean="0">
                <a:solidFill>
                  <a:srgbClr val="FFFF00"/>
                </a:solidFill>
                <a:latin typeface="微軟正黑體" pitchFamily="34" charset="-120"/>
                <a:ea typeface="微軟正黑體" pitchFamily="34" charset="-120"/>
              </a:rPr>
              <a:t>特徵值的計算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046988"/>
          </a:xfrm>
          <a:prstGeom prst="rect">
            <a:avLst/>
          </a:prstGeom>
          <a:noFill/>
        </p:spPr>
        <p:txBody>
          <a:bodyPr wrap="square" rtlCol="0">
            <a:spAutoFit/>
          </a:bodyPr>
          <a:lstStyle/>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x,y</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MA,ma</a:t>
            </a:r>
            <a:r>
              <a:rPr lang="en-US" altLang="zh-TW" sz="3200" dirty="0" smtClean="0">
                <a:latin typeface="微軟正黑體" pitchFamily="34" charset="-120"/>
                <a:ea typeface="微軟正黑體" pitchFamily="34" charset="-120"/>
              </a:rPr>
              <a:t>),angle = cv2.fitEllipse(</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174625" indent="-174625">
              <a:buFont typeface="Arial" pitchFamily="34" charset="0"/>
              <a:buChar char="•"/>
            </a:pPr>
            <a:r>
              <a:rPr lang="zh-TW" altLang="zh-TW" sz="3200" dirty="0" smtClean="0">
                <a:latin typeface="微軟正黑體" pitchFamily="34" charset="-120"/>
                <a:ea typeface="微軟正黑體" pitchFamily="34" charset="-120"/>
              </a:rPr>
              <a:t>式中幾個傳回值的意義如下：</a:t>
            </a:r>
          </a:p>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x,y</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：橢圓的中心點。</a:t>
            </a:r>
          </a:p>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MA,ma</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：橢圓水平方向軸和垂直方向軸的長度。</a:t>
            </a:r>
          </a:p>
          <a:p>
            <a:pPr marL="174625" indent="-174625">
              <a:buFont typeface="Arial" pitchFamily="34" charset="0"/>
              <a:buChar char="•"/>
            </a:pPr>
            <a:r>
              <a:rPr lang="en-US" altLang="zh-TW" sz="3200" dirty="0" smtClean="0">
                <a:latin typeface="微軟正黑體" pitchFamily="34" charset="-120"/>
                <a:ea typeface="微軟正黑體" pitchFamily="34" charset="-120"/>
              </a:rPr>
              <a:t>angle</a:t>
            </a:r>
            <a:r>
              <a:rPr lang="zh-TW" altLang="zh-TW" sz="3200" dirty="0" smtClean="0">
                <a:latin typeface="微軟正黑體" pitchFamily="34" charset="-120"/>
                <a:ea typeface="微軟正黑體" pitchFamily="34" charset="-120"/>
              </a:rPr>
              <a:t>：橢圓的旋轉角度。</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輪廓的遮罩及其像素點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255454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取得某物件的遮罩影像及其對應的點</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的輪廓寬度參數</a:t>
            </a:r>
            <a:r>
              <a:rPr lang="en-US" altLang="zh-TW" sz="3200" dirty="0" smtClean="0">
                <a:latin typeface="微軟正黑體" pitchFamily="34" charset="-120"/>
                <a:ea typeface="微軟正黑體" pitchFamily="34" charset="-120"/>
              </a:rPr>
              <a:t>thickness</a:t>
            </a:r>
            <a:r>
              <a:rPr lang="zh-TW" altLang="zh-TW" sz="3200" dirty="0" smtClean="0">
                <a:latin typeface="微軟正黑體" pitchFamily="34" charset="-120"/>
                <a:ea typeface="微軟正黑體" pitchFamily="34" charset="-120"/>
              </a:rPr>
              <a:t>設定為“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取得輪廓（實心、空心）的像素點位置資訊</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可使用</a:t>
            </a:r>
            <a:r>
              <a:rPr lang="en-US" altLang="zh-TW" sz="3200" dirty="0" err="1" smtClean="0">
                <a:latin typeface="微軟正黑體" pitchFamily="34" charset="-120"/>
                <a:ea typeface="微軟正黑體" pitchFamily="34" charset="-120"/>
              </a:rPr>
              <a:t>numpy</a:t>
            </a:r>
            <a:r>
              <a:rPr lang="zh-TW" altLang="en-US" sz="3200" dirty="0" smtClean="0">
                <a:latin typeface="微軟正黑體" pitchFamily="34" charset="-120"/>
                <a:ea typeface="微軟正黑體" pitchFamily="34" charset="-120"/>
              </a:rPr>
              <a:t>或</a:t>
            </a:r>
            <a:r>
              <a:rPr lang="en-US" altLang="zh-TW" sz="3200" dirty="0" err="1" smtClean="0">
                <a:latin typeface="微軟正黑體" pitchFamily="34" charset="-120"/>
                <a:ea typeface="微軟正黑體" pitchFamily="34" charset="-120"/>
              </a:rPr>
              <a:t>opencv</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95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輪廓顏色的極大極小值</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371600"/>
            <a:ext cx="8534400" cy="5509200"/>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cv2.minMaxLoc()</a:t>
            </a:r>
            <a:r>
              <a:rPr lang="zh-TW" altLang="zh-TW" sz="3200" dirty="0" smtClean="0">
                <a:latin typeface="微軟正黑體" pitchFamily="34" charset="-120"/>
                <a:ea typeface="微軟正黑體" pitchFamily="34" charset="-120"/>
              </a:rPr>
              <a:t>，在物件內尋找最大值、最小值及其位置</a:t>
            </a:r>
            <a:endParaRPr lang="en-US"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min_val</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max_val</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min_loc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max_loc</a:t>
            </a:r>
            <a:r>
              <a:rPr lang="en-US" altLang="zh-TW" sz="3200" dirty="0" smtClean="0">
                <a:latin typeface="微軟正黑體" pitchFamily="34" charset="-120"/>
                <a:ea typeface="微軟正黑體" pitchFamily="34" charset="-120"/>
              </a:rPr>
              <a:t> = cv2.minMaxLoc(</a:t>
            </a:r>
            <a:r>
              <a:rPr lang="en-US" altLang="zh-TW" sz="3200" dirty="0" err="1" smtClean="0">
                <a:latin typeface="微軟正黑體" pitchFamily="34" charset="-120"/>
                <a:ea typeface="微軟正黑體" pitchFamily="34" charset="-120"/>
              </a:rPr>
              <a:t>imgray,mask</a:t>
            </a:r>
            <a:r>
              <a:rPr lang="en-US" altLang="zh-TW" sz="3200" dirty="0" smtClean="0">
                <a:latin typeface="微軟正黑體" pitchFamily="34" charset="-120"/>
                <a:ea typeface="微軟正黑體" pitchFamily="34" charset="-120"/>
              </a:rPr>
              <a:t> = mask)</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min_val</a:t>
            </a:r>
            <a:r>
              <a:rPr lang="zh-TW" altLang="zh-TW" sz="3200" dirty="0" smtClean="0">
                <a:latin typeface="微軟正黑體" pitchFamily="34" charset="-120"/>
                <a:ea typeface="微軟正黑體" pitchFamily="34" charset="-120"/>
              </a:rPr>
              <a:t>：最小值。</a:t>
            </a:r>
          </a:p>
          <a:p>
            <a:r>
              <a:rPr lang="en-US" altLang="zh-TW" sz="3200" dirty="0" err="1" smtClean="0">
                <a:latin typeface="微軟正黑體" pitchFamily="34" charset="-120"/>
                <a:ea typeface="微軟正黑體" pitchFamily="34" charset="-120"/>
              </a:rPr>
              <a:t>max_val</a:t>
            </a:r>
            <a:r>
              <a:rPr lang="zh-TW" altLang="zh-TW" sz="3200" dirty="0" smtClean="0">
                <a:latin typeface="微軟正黑體" pitchFamily="34" charset="-120"/>
                <a:ea typeface="微軟正黑體" pitchFamily="34" charset="-120"/>
              </a:rPr>
              <a:t>：最大值。</a:t>
            </a:r>
          </a:p>
          <a:p>
            <a:r>
              <a:rPr lang="en-US" altLang="zh-TW" sz="3200" dirty="0" err="1" smtClean="0">
                <a:latin typeface="微軟正黑體" pitchFamily="34" charset="-120"/>
                <a:ea typeface="微軟正黑體" pitchFamily="34" charset="-120"/>
              </a:rPr>
              <a:t>min_loc</a:t>
            </a:r>
            <a:r>
              <a:rPr lang="zh-TW" altLang="zh-TW" sz="3200" dirty="0" smtClean="0">
                <a:latin typeface="微軟正黑體" pitchFamily="34" charset="-120"/>
                <a:ea typeface="微軟正黑體" pitchFamily="34" charset="-120"/>
              </a:rPr>
              <a:t>：最小值的位置。</a:t>
            </a:r>
          </a:p>
          <a:p>
            <a:r>
              <a:rPr lang="en-US" altLang="zh-TW" sz="3200" dirty="0" err="1" smtClean="0">
                <a:latin typeface="微軟正黑體" pitchFamily="34" charset="-120"/>
                <a:ea typeface="微軟正黑體" pitchFamily="34" charset="-120"/>
              </a:rPr>
              <a:t>max_loc</a:t>
            </a:r>
            <a:r>
              <a:rPr lang="zh-TW" altLang="zh-TW" sz="3200" dirty="0" smtClean="0">
                <a:latin typeface="微軟正黑體" pitchFamily="34" charset="-120"/>
                <a:ea typeface="微軟正黑體" pitchFamily="34" charset="-120"/>
              </a:rPr>
              <a:t>：最大值的位置。</a:t>
            </a:r>
          </a:p>
          <a:p>
            <a:r>
              <a:rPr lang="zh-TW" altLang="zh-TW" sz="3200" dirty="0" smtClean="0">
                <a:latin typeface="微軟正黑體" pitchFamily="34" charset="-120"/>
                <a:ea typeface="微軟正黑體" pitchFamily="34" charset="-120"/>
              </a:rPr>
              <a:t>參數如下：</a:t>
            </a:r>
          </a:p>
          <a:p>
            <a:r>
              <a:rPr lang="en-US" altLang="zh-TW" sz="3200" dirty="0" err="1" smtClean="0">
                <a:latin typeface="微軟正黑體" pitchFamily="34" charset="-120"/>
                <a:ea typeface="微軟正黑體" pitchFamily="34" charset="-120"/>
              </a:rPr>
              <a:t>imgray</a:t>
            </a:r>
            <a:r>
              <a:rPr lang="zh-TW" altLang="zh-TW" sz="3200" dirty="0" smtClean="0">
                <a:latin typeface="微軟正黑體" pitchFamily="34" charset="-120"/>
                <a:ea typeface="微軟正黑體" pitchFamily="34" charset="-120"/>
              </a:rPr>
              <a:t>：單通道影像。</a:t>
            </a:r>
          </a:p>
          <a:p>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輪廓顏色的平均顏色</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灰度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371600"/>
            <a:ext cx="8534400" cy="3046988"/>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mean_val</a:t>
            </a:r>
            <a:r>
              <a:rPr lang="en-US" altLang="zh-TW" sz="3200" dirty="0" smtClean="0">
                <a:latin typeface="微軟正黑體" pitchFamily="34" charset="-120"/>
                <a:ea typeface="微軟正黑體" pitchFamily="34" charset="-120"/>
              </a:rPr>
              <a:t> = cv2.mean(</a:t>
            </a:r>
            <a:r>
              <a:rPr lang="en-US" altLang="zh-TW" sz="3200" dirty="0" err="1" smtClean="0">
                <a:latin typeface="微軟正黑體" pitchFamily="34" charset="-120"/>
                <a:ea typeface="微軟正黑體" pitchFamily="34" charset="-120"/>
              </a:rPr>
              <a:t>im,mask</a:t>
            </a:r>
            <a:r>
              <a:rPr lang="en-US" altLang="zh-TW" sz="3200" dirty="0" smtClean="0">
                <a:latin typeface="微軟正黑體" pitchFamily="34" charset="-120"/>
                <a:ea typeface="微軟正黑體" pitchFamily="34" charset="-120"/>
              </a:rPr>
              <a:t> = mask)</a:t>
            </a:r>
            <a:endParaRPr lang="zh-TW"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傳回值為</a:t>
            </a:r>
            <a:r>
              <a:rPr lang="en-US" altLang="zh-TW" sz="3200" dirty="0" err="1" smtClean="0">
                <a:latin typeface="微軟正黑體" pitchFamily="34" charset="-120"/>
                <a:ea typeface="微軟正黑體" pitchFamily="34" charset="-120"/>
              </a:rPr>
              <a:t>mean_val</a:t>
            </a:r>
            <a:r>
              <a:rPr lang="zh-TW" altLang="zh-TW" sz="3200" dirty="0" smtClean="0">
                <a:latin typeface="微軟正黑體" pitchFamily="34" charset="-120"/>
                <a:ea typeface="微軟正黑體" pitchFamily="34" charset="-120"/>
              </a:rPr>
              <a:t>，表示傳回的平均值</a:t>
            </a:r>
          </a:p>
          <a:p>
            <a:endParaRPr lang="en-US"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參數如下：</a:t>
            </a:r>
          </a:p>
          <a:p>
            <a:r>
              <a:rPr lang="en-US" altLang="zh-TW" sz="3200" dirty="0" err="1" smtClean="0">
                <a:latin typeface="微軟正黑體" pitchFamily="34" charset="-120"/>
                <a:ea typeface="微軟正黑體" pitchFamily="34" charset="-120"/>
              </a:rPr>
              <a:t>im</a:t>
            </a:r>
            <a:r>
              <a:rPr lang="zh-TW" altLang="zh-TW" sz="3200" dirty="0" smtClean="0">
                <a:latin typeface="微軟正黑體" pitchFamily="34" charset="-120"/>
                <a:ea typeface="微軟正黑體" pitchFamily="34" charset="-120"/>
              </a:rPr>
              <a:t>：原影像。</a:t>
            </a:r>
          </a:p>
          <a:p>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輪廓的端點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65055"/>
            <a:ext cx="8534400" cy="2554545"/>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leftmost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[:,:,0].</a:t>
            </a:r>
            <a:r>
              <a:rPr lang="en-US" altLang="zh-TW" sz="3200" dirty="0" err="1" smtClean="0">
                <a:latin typeface="微軟正黑體" pitchFamily="34" charset="-120"/>
                <a:ea typeface="微軟正黑體" pitchFamily="34" charset="-120"/>
              </a:rPr>
              <a:t>argmin</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rightmost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[:,:,0].</a:t>
            </a:r>
            <a:r>
              <a:rPr lang="en-US" altLang="zh-TW" sz="3200" dirty="0" err="1" smtClean="0">
                <a:latin typeface="微軟正黑體" pitchFamily="34" charset="-120"/>
                <a:ea typeface="微軟正黑體" pitchFamily="34" charset="-120"/>
              </a:rPr>
              <a:t>argmax</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topmost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[:,:,1].</a:t>
            </a:r>
            <a:r>
              <a:rPr lang="en-US" altLang="zh-TW" sz="3200" dirty="0" err="1" smtClean="0">
                <a:latin typeface="微軟正黑體" pitchFamily="34" charset="-120"/>
                <a:ea typeface="微軟正黑體" pitchFamily="34" charset="-120"/>
              </a:rPr>
              <a:t>argmin</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bottommost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[:,:,1].</a:t>
            </a:r>
            <a:r>
              <a:rPr lang="en-US" altLang="zh-TW" sz="3200" dirty="0" err="1" smtClean="0">
                <a:latin typeface="微軟正黑體" pitchFamily="34" charset="-120"/>
                <a:ea typeface="微軟正黑體" pitchFamily="34" charset="-120"/>
              </a:rPr>
              <a:t>argmax</a:t>
            </a:r>
            <a:r>
              <a:rPr lang="en-US" altLang="zh-TW" sz="3200" dirty="0" smtClean="0">
                <a:latin typeface="微軟正黑體" pitchFamily="34" charset="-120"/>
                <a:ea typeface="微軟正黑體" pitchFamily="34" charset="-120"/>
              </a:rPr>
              <a:t>()][0])</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9050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a:t>
            </a:r>
            <a:r>
              <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Histogram</a:t>
            </a: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9218" name="Picture 2"/>
          <p:cNvPicPr>
            <a:picLocks noChangeAspect="1" noChangeArrowheads="1"/>
          </p:cNvPicPr>
          <p:nvPr/>
        </p:nvPicPr>
        <p:blipFill>
          <a:blip r:embed="rId3" cstate="print"/>
          <a:srcRect/>
          <a:stretch>
            <a:fillRect/>
          </a:stretch>
        </p:blipFill>
        <p:spPr bwMode="auto">
          <a:xfrm>
            <a:off x="304800" y="1600200"/>
            <a:ext cx="8567803" cy="24384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905000" y="4191000"/>
            <a:ext cx="4876800" cy="2521568"/>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5" name="文字方塊 4"/>
          <p:cNvSpPr txBox="1"/>
          <p:nvPr/>
        </p:nvSpPr>
        <p:spPr>
          <a:xfrm>
            <a:off x="304800" y="1865055"/>
            <a:ext cx="8534400" cy="2062103"/>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將圖形由像素轉為數值的分佈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X</a:t>
            </a:r>
            <a:r>
              <a:rPr lang="zh-TW" altLang="en-US" sz="3200" dirty="0" smtClean="0">
                <a:latin typeface="微軟正黑體" pitchFamily="34" charset="-120"/>
                <a:ea typeface="微軟正黑體" pitchFamily="34" charset="-120"/>
              </a:rPr>
              <a:t>軸為影像的灰階值</a:t>
            </a:r>
            <a:r>
              <a:rPr lang="en-US" altLang="zh-TW" sz="3200" dirty="0" smtClean="0">
                <a:latin typeface="微軟正黑體" pitchFamily="34" charset="-120"/>
                <a:ea typeface="微軟正黑體" pitchFamily="34" charset="-120"/>
              </a:rPr>
              <a:t>(0-255)</a:t>
            </a:r>
          </a:p>
          <a:p>
            <a:pPr marL="271463" indent="-271463">
              <a:buFont typeface="Arial" pitchFamily="34" charset="0"/>
              <a:buChar char="•"/>
            </a:pPr>
            <a:r>
              <a:rPr lang="en-US" altLang="zh-TW" sz="3200" dirty="0" smtClean="0">
                <a:latin typeface="微軟正黑體" pitchFamily="34" charset="-120"/>
                <a:ea typeface="微軟正黑體" pitchFamily="34" charset="-120"/>
              </a:rPr>
              <a:t>Y</a:t>
            </a:r>
            <a:r>
              <a:rPr lang="zh-TW" altLang="en-US" sz="3200" dirty="0" smtClean="0">
                <a:latin typeface="微軟正黑體" pitchFamily="34" charset="-120"/>
                <a:ea typeface="微軟正黑體" pitchFamily="34" charset="-120"/>
              </a:rPr>
              <a:t>軸為這個值出現的次數</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視影像大小而定</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zh-TW" altLang="en-US" sz="3200" dirty="0" smtClean="0">
                <a:latin typeface="微軟正黑體" pitchFamily="34" charset="-120"/>
                <a:ea typeface="微軟正黑體" pitchFamily="34" charset="-120"/>
              </a:rPr>
              <a:t>將這個</a:t>
            </a:r>
            <a:r>
              <a:rPr lang="en-US" altLang="zh-TW" sz="3200" dirty="0" smtClean="0">
                <a:latin typeface="微軟正黑體" pitchFamily="34" charset="-120"/>
                <a:ea typeface="微軟正黑體" pitchFamily="34" charset="-120"/>
              </a:rPr>
              <a:t>(x, y)</a:t>
            </a:r>
            <a:r>
              <a:rPr lang="zh-TW" altLang="en-US" sz="3200" dirty="0" smtClean="0">
                <a:latin typeface="微軟正黑體" pitchFamily="34" charset="-120"/>
                <a:ea typeface="微軟正黑體" pitchFamily="34" charset="-120"/>
              </a:rPr>
              <a:t>形成的空間畫出來</a:t>
            </a:r>
            <a:endParaRPr lang="en-US" altLang="zh-TW" sz="32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128002" name="Picture 2"/>
          <p:cNvPicPr>
            <a:picLocks noChangeAspect="1" noChangeArrowheads="1"/>
          </p:cNvPicPr>
          <p:nvPr/>
        </p:nvPicPr>
        <p:blipFill>
          <a:blip r:embed="rId3" cstate="print"/>
          <a:srcRect/>
          <a:stretch>
            <a:fillRect/>
          </a:stretch>
        </p:blipFill>
        <p:spPr bwMode="auto">
          <a:xfrm>
            <a:off x="457200" y="1524000"/>
            <a:ext cx="2420534" cy="1828800"/>
          </a:xfrm>
          <a:prstGeom prst="rect">
            <a:avLst/>
          </a:prstGeom>
          <a:noFill/>
          <a:ln w="9525">
            <a:noFill/>
            <a:miter lim="800000"/>
            <a:headEnd/>
            <a:tailEnd/>
          </a:ln>
        </p:spPr>
      </p:pic>
      <p:pic>
        <p:nvPicPr>
          <p:cNvPr id="128003" name="Picture 3"/>
          <p:cNvPicPr>
            <a:picLocks noChangeAspect="1" noChangeArrowheads="1"/>
          </p:cNvPicPr>
          <p:nvPr/>
        </p:nvPicPr>
        <p:blipFill>
          <a:blip r:embed="rId4" cstate="print"/>
          <a:srcRect/>
          <a:stretch>
            <a:fillRect/>
          </a:stretch>
        </p:blipFill>
        <p:spPr bwMode="auto">
          <a:xfrm>
            <a:off x="3352800" y="1828800"/>
            <a:ext cx="4911304" cy="1219200"/>
          </a:xfrm>
          <a:prstGeom prst="rect">
            <a:avLst/>
          </a:prstGeom>
          <a:noFill/>
          <a:ln w="9525">
            <a:noFill/>
            <a:miter lim="800000"/>
            <a:headEnd/>
            <a:tailEnd/>
          </a:ln>
        </p:spPr>
      </p:pic>
      <p:pic>
        <p:nvPicPr>
          <p:cNvPr id="128004" name="Picture 4"/>
          <p:cNvPicPr>
            <a:picLocks noChangeAspect="1" noChangeArrowheads="1"/>
          </p:cNvPicPr>
          <p:nvPr/>
        </p:nvPicPr>
        <p:blipFill>
          <a:blip r:embed="rId5" cstate="print"/>
          <a:srcRect/>
          <a:stretch>
            <a:fillRect/>
          </a:stretch>
        </p:blipFill>
        <p:spPr bwMode="auto">
          <a:xfrm>
            <a:off x="914400" y="3810000"/>
            <a:ext cx="6934200" cy="2782935"/>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7" name="图片 1122" descr="说明: https://cdn.cambridgeincolour.com/images/tutorials/hist_tonalrange2.jpg"/>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2133600" y="1447800"/>
            <a:ext cx="4953000" cy="2667000"/>
          </a:xfrm>
          <a:prstGeom prst="rect">
            <a:avLst/>
          </a:prstGeom>
          <a:noFill/>
          <a:ln>
            <a:noFill/>
          </a:ln>
        </p:spPr>
      </p:pic>
      <p:pic>
        <p:nvPicPr>
          <p:cNvPr id="8" name="图片 1123" descr="说明: https://cdn.cambridgeincolour.com/images/tutorials/hist_tonalrange_hist3b.png"/>
          <p:cNvPicPr/>
          <p:nvPr/>
        </p:nvPicPr>
        <p:blipFill>
          <a:blip r:embed="rId4"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20634" r="20500"/>
          <a:stretch>
            <a:fillRect/>
          </a:stretch>
        </p:blipFill>
        <p:spPr>
          <a:xfrm>
            <a:off x="3156858" y="4114800"/>
            <a:ext cx="2879725" cy="1288415"/>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2286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使用頻率的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128002" name="Picture 2"/>
          <p:cNvPicPr>
            <a:picLocks noChangeAspect="1" noChangeArrowheads="1"/>
          </p:cNvPicPr>
          <p:nvPr/>
        </p:nvPicPr>
        <p:blipFill>
          <a:blip r:embed="rId3" cstate="print"/>
          <a:srcRect/>
          <a:stretch>
            <a:fillRect/>
          </a:stretch>
        </p:blipFill>
        <p:spPr bwMode="auto">
          <a:xfrm>
            <a:off x="457200" y="1524000"/>
            <a:ext cx="2420534" cy="1828800"/>
          </a:xfrm>
          <a:prstGeom prst="rect">
            <a:avLst/>
          </a:prstGeom>
          <a:noFill/>
          <a:ln w="9525">
            <a:noFill/>
            <a:miter lim="800000"/>
            <a:headEnd/>
            <a:tailEnd/>
          </a:ln>
        </p:spPr>
      </p:pic>
      <p:pic>
        <p:nvPicPr>
          <p:cNvPr id="173058" name="Picture 2"/>
          <p:cNvPicPr>
            <a:picLocks noChangeAspect="1" noChangeArrowheads="1"/>
          </p:cNvPicPr>
          <p:nvPr/>
        </p:nvPicPr>
        <p:blipFill>
          <a:blip r:embed="rId4" cstate="print"/>
          <a:srcRect/>
          <a:stretch>
            <a:fillRect/>
          </a:stretch>
        </p:blipFill>
        <p:spPr bwMode="auto">
          <a:xfrm>
            <a:off x="3200400" y="1600200"/>
            <a:ext cx="5359198" cy="1219200"/>
          </a:xfrm>
          <a:prstGeom prst="rect">
            <a:avLst/>
          </a:prstGeom>
          <a:noFill/>
          <a:ln w="9525">
            <a:noFill/>
            <a:miter lim="800000"/>
            <a:headEnd/>
            <a:tailEnd/>
          </a:ln>
        </p:spPr>
      </p:pic>
      <p:pic>
        <p:nvPicPr>
          <p:cNvPr id="173059" name="Picture 3"/>
          <p:cNvPicPr>
            <a:picLocks noChangeAspect="1" noChangeArrowheads="1"/>
          </p:cNvPicPr>
          <p:nvPr/>
        </p:nvPicPr>
        <p:blipFill>
          <a:blip r:embed="rId5" cstate="print"/>
          <a:srcRect/>
          <a:stretch>
            <a:fillRect/>
          </a:stretch>
        </p:blipFill>
        <p:spPr bwMode="auto">
          <a:xfrm>
            <a:off x="685800" y="3581400"/>
            <a:ext cx="7474142" cy="2819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609600" y="304800"/>
            <a:ext cx="85344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顏色分佈不平均的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131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31073" name="Group 4222"/>
          <p:cNvGrpSpPr>
            <a:grpSpLocks/>
          </p:cNvGrpSpPr>
          <p:nvPr/>
        </p:nvGrpSpPr>
        <p:grpSpPr bwMode="auto">
          <a:xfrm>
            <a:off x="990600" y="1600200"/>
            <a:ext cx="7162800" cy="4800600"/>
            <a:chOff x="2440" y="1588"/>
            <a:chExt cx="6010" cy="4120"/>
          </a:xfrm>
        </p:grpSpPr>
        <p:pic>
          <p:nvPicPr>
            <p:cNvPr id="1152" name="图片 1116"/>
            <p:cNvPicPr>
              <a:picLocks noChangeAspect="1"/>
            </p:cNvPicPr>
            <p:nvPr/>
          </p:nvPicPr>
          <p:blipFill>
            <a:blip r:embed="rId3" cstate="print"/>
            <a:srcRect/>
            <a:stretch>
              <a:fillRect/>
            </a:stretch>
          </p:blipFill>
          <p:spPr bwMode="auto">
            <a:xfrm>
              <a:off x="2440" y="1588"/>
              <a:ext cx="3010" cy="4120"/>
            </a:xfrm>
            <a:prstGeom prst="rect">
              <a:avLst/>
            </a:prstGeom>
            <a:noFill/>
          </p:spPr>
        </p:pic>
        <p:pic>
          <p:nvPicPr>
            <p:cNvPr id="1153" name="图片 1117"/>
            <p:cNvPicPr>
              <a:picLocks noChangeAspect="1"/>
            </p:cNvPicPr>
            <p:nvPr/>
          </p:nvPicPr>
          <p:blipFill>
            <a:blip r:embed="rId4" cstate="print"/>
            <a:srcRect/>
            <a:stretch>
              <a:fillRect/>
            </a:stretch>
          </p:blipFill>
          <p:spPr bwMode="auto">
            <a:xfrm>
              <a:off x="5512" y="3036"/>
              <a:ext cx="2938" cy="1192"/>
            </a:xfrm>
            <a:prstGeom prst="rect">
              <a:avLst/>
            </a:prstGeom>
            <a:noFill/>
          </p:spPr>
        </p:pic>
        <p:pic>
          <p:nvPicPr>
            <p:cNvPr id="1154" name="图片 1118"/>
            <p:cNvPicPr>
              <a:picLocks noChangeAspect="1"/>
            </p:cNvPicPr>
            <p:nvPr/>
          </p:nvPicPr>
          <p:blipFill>
            <a:blip r:embed="rId5" cstate="print"/>
            <a:srcRect/>
            <a:stretch>
              <a:fillRect/>
            </a:stretch>
          </p:blipFill>
          <p:spPr bwMode="auto">
            <a:xfrm>
              <a:off x="5512" y="1918"/>
              <a:ext cx="2927" cy="1188"/>
            </a:xfrm>
            <a:prstGeom prst="rect">
              <a:avLst/>
            </a:prstGeom>
            <a:noFill/>
          </p:spPr>
        </p:pic>
        <p:pic>
          <p:nvPicPr>
            <p:cNvPr id="1155" name="图片 1119"/>
            <p:cNvPicPr>
              <a:picLocks noChangeAspect="1"/>
            </p:cNvPicPr>
            <p:nvPr/>
          </p:nvPicPr>
          <p:blipFill>
            <a:blip r:embed="rId6" cstate="print"/>
            <a:srcRect/>
            <a:stretch>
              <a:fillRect/>
            </a:stretch>
          </p:blipFill>
          <p:spPr bwMode="auto">
            <a:xfrm>
              <a:off x="5512" y="4224"/>
              <a:ext cx="2938" cy="1193"/>
            </a:xfrm>
            <a:prstGeom prst="rect">
              <a:avLst/>
            </a:prstGeom>
            <a:noFill/>
          </p:spPr>
        </p:pic>
      </p:gr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00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的顏色區間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smtClean="0">
                <a:latin typeface="微軟正黑體" pitchFamily="34" charset="-120"/>
                <a:ea typeface="微軟正黑體" pitchFamily="34" charset="-120"/>
              </a:rPr>
              <a:t>BINS</a:t>
            </a:r>
            <a:r>
              <a:rPr lang="zh-TW" altLang="en-US" sz="3200" dirty="0" smtClean="0">
                <a:latin typeface="微軟正黑體" pitchFamily="34" charset="-120"/>
                <a:ea typeface="微軟正黑體" pitchFamily="34" charset="-120"/>
              </a:rPr>
              <a:t>：有時不需要</a:t>
            </a:r>
            <a:r>
              <a:rPr lang="en-US" altLang="zh-TW" sz="3200" dirty="0" smtClean="0">
                <a:latin typeface="微軟正黑體" pitchFamily="34" charset="-120"/>
                <a:ea typeface="微軟正黑體" pitchFamily="34" charset="-120"/>
              </a:rPr>
              <a:t>256</a:t>
            </a:r>
            <a:r>
              <a:rPr lang="zh-TW" altLang="en-US" sz="3200" dirty="0" smtClean="0">
                <a:latin typeface="微軟正黑體" pitchFamily="34" charset="-120"/>
                <a:ea typeface="微軟正黑體" pitchFamily="34" charset="-120"/>
              </a:rPr>
              <a:t>個值，而是做成範圍，例如</a:t>
            </a:r>
            <a:r>
              <a:rPr lang="en-US" altLang="zh-TW" sz="3200" dirty="0" smtClean="0">
                <a:latin typeface="微軟正黑體" pitchFamily="34" charset="-120"/>
                <a:ea typeface="微軟正黑體" pitchFamily="34" charset="-120"/>
              </a:rPr>
              <a:t>0-15</a:t>
            </a:r>
            <a:r>
              <a:rPr lang="zh-TW" altLang="en-US" sz="3200" dirty="0" smtClean="0">
                <a:latin typeface="微軟正黑體" pitchFamily="34" charset="-120"/>
                <a:ea typeface="微軟正黑體" pitchFamily="34" charset="-120"/>
              </a:rPr>
              <a:t>為一個範圍，</a:t>
            </a:r>
            <a:r>
              <a:rPr lang="en-US" altLang="zh-TW" sz="3200" dirty="0" smtClean="0">
                <a:latin typeface="微軟正黑體" pitchFamily="34" charset="-120"/>
                <a:ea typeface="微軟正黑體" pitchFamily="34" charset="-120"/>
              </a:rPr>
              <a:t>16-31</a:t>
            </a:r>
            <a:r>
              <a:rPr lang="zh-TW" altLang="en-US" sz="3200" dirty="0" smtClean="0">
                <a:latin typeface="微軟正黑體" pitchFamily="34" charset="-120"/>
                <a:ea typeface="微軟正黑體" pitchFamily="34" charset="-120"/>
              </a:rPr>
              <a:t>為第二個範圍，依此類推，因此一個</a:t>
            </a:r>
            <a:r>
              <a:rPr lang="en-US" altLang="zh-TW" sz="3200" dirty="0" smtClean="0">
                <a:latin typeface="微軟正黑體" pitchFamily="34" charset="-120"/>
                <a:ea typeface="微軟正黑體" pitchFamily="34" charset="-120"/>
              </a:rPr>
              <a:t>0-255</a:t>
            </a:r>
            <a:r>
              <a:rPr lang="zh-TW" altLang="en-US" sz="3200" dirty="0" smtClean="0">
                <a:latin typeface="微軟正黑體" pitchFamily="34" charset="-120"/>
                <a:ea typeface="微軟正黑體" pitchFamily="34" charset="-120"/>
              </a:rPr>
              <a:t>的灰階值，就會變成</a:t>
            </a:r>
            <a:r>
              <a:rPr lang="en-US" altLang="zh-TW" sz="3200" dirty="0" smtClean="0">
                <a:latin typeface="微軟正黑體" pitchFamily="34" charset="-120"/>
                <a:ea typeface="微軟正黑體" pitchFamily="34" charset="-120"/>
              </a:rPr>
              <a:t>16</a:t>
            </a:r>
            <a:r>
              <a:rPr lang="zh-TW" altLang="en-US" sz="3200" dirty="0" smtClean="0">
                <a:latin typeface="微軟正黑體" pitchFamily="34" charset="-120"/>
                <a:ea typeface="微軟正黑體" pitchFamily="34" charset="-120"/>
              </a:rPr>
              <a:t>個範圍，用範圍取代真的灰階值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RANGE</a:t>
            </a:r>
            <a:r>
              <a:rPr lang="zh-TW" altLang="en-US" sz="3200" dirty="0" smtClean="0">
                <a:latin typeface="微軟正黑體" pitchFamily="34" charset="-120"/>
                <a:ea typeface="微軟正黑體" pitchFamily="34" charset="-120"/>
              </a:rPr>
              <a:t>：要統計的灰階範圍，一般是</a:t>
            </a:r>
            <a:r>
              <a:rPr lang="en-US" altLang="zh-TW" sz="3200" dirty="0" smtClean="0">
                <a:latin typeface="微軟正黑體" pitchFamily="34" charset="-120"/>
                <a:ea typeface="微軟正黑體" pitchFamily="34" charset="-120"/>
              </a:rPr>
              <a:t>256</a:t>
            </a:r>
            <a:r>
              <a:rPr lang="zh-TW" altLang="en-US" sz="3200" dirty="0" smtClean="0">
                <a:latin typeface="微軟正黑體" pitchFamily="34" charset="-120"/>
                <a:ea typeface="微軟正黑體" pitchFamily="34" charset="-120"/>
              </a:rPr>
              <a:t>個</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DIMS</a:t>
            </a:r>
            <a:r>
              <a:rPr lang="zh-TW" altLang="en-US" sz="3200" dirty="0" smtClean="0">
                <a:latin typeface="微軟正黑體" pitchFamily="34" charset="-120"/>
                <a:ea typeface="微軟正黑體" pitchFamily="34" charset="-120"/>
              </a:rPr>
              <a:t>：要統計的種類，灰階只有「強度」，因此這個值為</a:t>
            </a:r>
            <a:r>
              <a:rPr lang="en-US" altLang="zh-TW" sz="3200" dirty="0" smtClean="0">
                <a:latin typeface="微軟正黑體" pitchFamily="34" charset="-120"/>
                <a:ea typeface="微軟正黑體" pitchFamily="34" charset="-120"/>
              </a:rPr>
              <a:t>1</a:t>
            </a: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00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的顏色區間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4082" name="Picture 2"/>
          <p:cNvPicPr>
            <a:picLocks noChangeAspect="1" noChangeArrowheads="1"/>
          </p:cNvPicPr>
          <p:nvPr/>
        </p:nvPicPr>
        <p:blipFill>
          <a:blip r:embed="rId3" cstate="print"/>
          <a:srcRect/>
          <a:stretch>
            <a:fillRect/>
          </a:stretch>
        </p:blipFill>
        <p:spPr bwMode="auto">
          <a:xfrm>
            <a:off x="1143000" y="1752600"/>
            <a:ext cx="6553200" cy="2248914"/>
          </a:xfrm>
          <a:prstGeom prst="rect">
            <a:avLst/>
          </a:prstGeom>
          <a:noFill/>
          <a:ln w="9525">
            <a:noFill/>
            <a:miter lim="800000"/>
            <a:headEnd/>
            <a:tailEnd/>
          </a:ln>
        </p:spPr>
      </p:pic>
      <p:pic>
        <p:nvPicPr>
          <p:cNvPr id="174083" name="Picture 3"/>
          <p:cNvPicPr>
            <a:picLocks noChangeAspect="1" noChangeArrowheads="1"/>
          </p:cNvPicPr>
          <p:nvPr/>
        </p:nvPicPr>
        <p:blipFill>
          <a:blip r:embed="rId4" cstate="print"/>
          <a:srcRect/>
          <a:stretch>
            <a:fillRect/>
          </a:stretch>
        </p:blipFill>
        <p:spPr bwMode="auto">
          <a:xfrm>
            <a:off x="1066800" y="4191000"/>
            <a:ext cx="6734738" cy="2438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繪製</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5" name="文字方塊 4"/>
          <p:cNvSpPr txBox="1"/>
          <p:nvPr/>
        </p:nvSpPr>
        <p:spPr>
          <a:xfrm>
            <a:off x="304800" y="1828800"/>
            <a:ext cx="8534400" cy="5509200"/>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最簡單的方式：</a:t>
            </a:r>
            <a:r>
              <a:rPr lang="en-US" altLang="zh-TW" sz="3200" dirty="0" err="1" smtClean="0">
                <a:latin typeface="微軟正黑體" pitchFamily="34" charset="-120"/>
                <a:ea typeface="微軟正黑體" pitchFamily="34" charset="-120"/>
              </a:rPr>
              <a:t>plt.hist</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en-US" altLang="zh-TW" sz="3200" dirty="0" err="1" smtClean="0">
                <a:latin typeface="微軟正黑體" pitchFamily="34" charset="-120"/>
                <a:ea typeface="微軟正黑體" pitchFamily="34" charset="-120"/>
              </a:rPr>
              <a:t>hist</a:t>
            </a:r>
            <a:r>
              <a:rPr lang="en-US" altLang="zh-TW" sz="3200" dirty="0" smtClean="0">
                <a:latin typeface="微軟正黑體" pitchFamily="34" charset="-120"/>
                <a:ea typeface="微軟正黑體" pitchFamily="34" charset="-120"/>
              </a:rPr>
              <a:t> = cv2.calcHist( images, channels, mask, </a:t>
            </a:r>
            <a:r>
              <a:rPr lang="en-US" altLang="zh-TW" sz="3200" dirty="0" err="1" smtClean="0">
                <a:latin typeface="微軟正黑體" pitchFamily="34" charset="-120"/>
                <a:ea typeface="微軟正黑體" pitchFamily="34" charset="-120"/>
              </a:rPr>
              <a:t>histSize</a:t>
            </a:r>
            <a:r>
              <a:rPr lang="en-US" altLang="zh-TW" sz="3200" dirty="0" smtClean="0">
                <a:latin typeface="微軟正黑體" pitchFamily="34" charset="-120"/>
                <a:ea typeface="微軟正黑體" pitchFamily="34" charset="-120"/>
              </a:rPr>
              <a:t>, ranges, accumulate )</a:t>
            </a:r>
          </a:p>
          <a:p>
            <a:pPr marL="271463" indent="-271463">
              <a:buFont typeface="Arial" pitchFamily="34" charset="0"/>
              <a:buChar char="•"/>
            </a:pPr>
            <a:r>
              <a:rPr lang="en-US" altLang="zh-TW" sz="3200" dirty="0" err="1" smtClean="0">
                <a:latin typeface="微軟正黑體" pitchFamily="34" charset="-120"/>
                <a:ea typeface="微軟正黑體" pitchFamily="34" charset="-120"/>
              </a:rPr>
              <a:t>hist</a:t>
            </a:r>
            <a:r>
              <a:rPr lang="zh-TW" altLang="zh-TW" sz="3200" dirty="0" smtClean="0">
                <a:latin typeface="微軟正黑體" pitchFamily="34" charset="-120"/>
                <a:ea typeface="微軟正黑體" pitchFamily="34" charset="-120"/>
              </a:rPr>
              <a:t>：傳回的統計長條圖</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images</a:t>
            </a:r>
            <a:r>
              <a:rPr lang="zh-TW" altLang="zh-TW" sz="3200" dirty="0" smtClean="0">
                <a:latin typeface="微軟正黑體" pitchFamily="34" charset="-120"/>
                <a:ea typeface="微軟正黑體" pitchFamily="34" charset="-120"/>
              </a:rPr>
              <a:t>：原始影像起來</a:t>
            </a:r>
          </a:p>
          <a:p>
            <a:pPr marL="271463" indent="-271463">
              <a:buFont typeface="Arial" pitchFamily="34" charset="0"/>
              <a:buChar char="•"/>
            </a:pPr>
            <a:r>
              <a:rPr lang="en-US" altLang="zh-TW" sz="3200" dirty="0" smtClean="0">
                <a:latin typeface="微軟正黑體" pitchFamily="34" charset="-120"/>
                <a:ea typeface="微軟正黑體" pitchFamily="34" charset="-120"/>
              </a:rPr>
              <a:t>channels</a:t>
            </a:r>
            <a:r>
              <a:rPr lang="zh-TW" altLang="zh-TW" sz="3200" dirty="0" smtClean="0">
                <a:latin typeface="微軟正黑體" pitchFamily="34" charset="-120"/>
                <a:ea typeface="微軟正黑體" pitchFamily="34" charset="-120"/>
              </a:rPr>
              <a:t>：指定通道編號</a:t>
            </a:r>
          </a:p>
          <a:p>
            <a:pPr marL="271463" indent="-271463">
              <a:buFont typeface="Arial" pitchFamily="34" charset="0"/>
              <a:buChar char="•"/>
            </a:pPr>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：遮罩影像</a:t>
            </a:r>
            <a:r>
              <a:rPr lang="zh-TW" altLang="en-US" sz="3200" dirty="0" smtClean="0">
                <a:latin typeface="微軟正黑體" pitchFamily="34" charset="-120"/>
                <a:ea typeface="微軟正黑體" pitchFamily="34" charset="-120"/>
              </a:rPr>
              <a:t>，用來算</a:t>
            </a:r>
            <a:r>
              <a:rPr lang="en-US" altLang="zh-TW" sz="3200" dirty="0" err="1" smtClean="0">
                <a:latin typeface="微軟正黑體" pitchFamily="34" charset="-120"/>
                <a:ea typeface="微軟正黑體" pitchFamily="34" charset="-120"/>
              </a:rPr>
              <a:t>roi</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histSize</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BINS</a:t>
            </a:r>
            <a:r>
              <a:rPr lang="zh-TW" altLang="zh-TW" sz="3200" dirty="0" smtClean="0">
                <a:latin typeface="微軟正黑體" pitchFamily="34" charset="-120"/>
                <a:ea typeface="微軟正黑體" pitchFamily="34" charset="-120"/>
              </a:rPr>
              <a:t>的值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ranges</a:t>
            </a:r>
            <a:r>
              <a:rPr lang="zh-TW" altLang="zh-TW" sz="3200" dirty="0" smtClean="0">
                <a:latin typeface="微軟正黑體" pitchFamily="34" charset="-120"/>
                <a:ea typeface="微軟正黑體" pitchFamily="34" charset="-120"/>
              </a:rPr>
              <a:t>：即像素值範圍</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位灰階 </a:t>
            </a:r>
            <a:r>
              <a:rPr lang="en-US" altLang="zh-TW" sz="3200" dirty="0" smtClean="0">
                <a:latin typeface="微軟正黑體" pitchFamily="34" charset="-120"/>
                <a:ea typeface="微軟正黑體" pitchFamily="34" charset="-120"/>
              </a:rPr>
              <a:t>[0, 255]</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accumulate</a:t>
            </a:r>
            <a:r>
              <a:rPr lang="zh-TW" altLang="zh-TW" sz="3200" dirty="0" smtClean="0">
                <a:latin typeface="微軟正黑體" pitchFamily="34" charset="-120"/>
                <a:ea typeface="微軟正黑體" pitchFamily="34" charset="-120"/>
              </a:rPr>
              <a:t>：累計（累積、覆蓋）標識</a:t>
            </a:r>
          </a:p>
          <a:p>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 Equalization</a:t>
            </a:r>
          </a:p>
        </p:txBody>
      </p:sp>
      <p:sp>
        <p:nvSpPr>
          <p:cNvPr id="5" name="文字方塊 4"/>
          <p:cNvSpPr txBox="1"/>
          <p:nvPr/>
        </p:nvSpPr>
        <p:spPr>
          <a:xfrm>
            <a:off x="304800" y="1828800"/>
            <a:ext cx="8534400" cy="4031873"/>
          </a:xfrm>
          <a:prstGeom prst="rect">
            <a:avLst/>
          </a:prstGeom>
          <a:noFill/>
        </p:spPr>
        <p:txBody>
          <a:bodyPr wrap="square" rtlCol="0">
            <a:spAutoFit/>
          </a:bodyPr>
          <a:lstStyle/>
          <a:p>
            <a:pPr marL="446088" indent="-446088">
              <a:buFont typeface="Arial" pitchFamily="34" charset="0"/>
              <a:buChar char="•"/>
            </a:pPr>
            <a:r>
              <a:rPr lang="zh-TW" altLang="en-US" sz="3200" dirty="0" smtClean="0">
                <a:latin typeface="微軟正黑體" pitchFamily="34" charset="-120"/>
                <a:ea typeface="微軟正黑體" pitchFamily="34" charset="-120"/>
              </a:rPr>
              <a:t>灰階</a:t>
            </a:r>
            <a:r>
              <a:rPr lang="en-US" altLang="zh-TW" sz="3200" dirty="0" smtClean="0">
                <a:latin typeface="微軟正黑體" pitchFamily="34" charset="-120"/>
                <a:ea typeface="微軟正黑體" pitchFamily="34" charset="-120"/>
              </a:rPr>
              <a:t>histogram</a:t>
            </a:r>
            <a:r>
              <a:rPr lang="zh-TW" altLang="en-US" sz="3200" dirty="0" smtClean="0">
                <a:latin typeface="微軟正黑體" pitchFamily="34" charset="-120"/>
                <a:ea typeface="微軟正黑體" pitchFamily="34" charset="-120"/>
              </a:rPr>
              <a:t>就是影像像素點強度的分佈</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如果暗點較多，圖形集中在前半部</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如果亮點較多，圖形集中在後半部</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如果圖形色彩均衡，則平均分佈</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調整</a:t>
            </a:r>
            <a:r>
              <a:rPr lang="en-US" altLang="zh-TW" sz="3200" dirty="0" smtClean="0">
                <a:latin typeface="微軟正黑體" pitchFamily="34" charset="-120"/>
                <a:ea typeface="微軟正黑體" pitchFamily="34" charset="-120"/>
              </a:rPr>
              <a:t>histogram</a:t>
            </a:r>
            <a:r>
              <a:rPr lang="zh-TW" altLang="en-US" sz="3200" dirty="0" smtClean="0">
                <a:latin typeface="微軟正黑體" pitchFamily="34" charset="-120"/>
                <a:ea typeface="微軟正黑體" pitchFamily="34" charset="-120"/>
              </a:rPr>
              <a:t>的分佈來調整圖形的明暗</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大部分的圖形處理軟體</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photoshop</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的基本功能</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使用</a:t>
            </a:r>
            <a:r>
              <a:rPr lang="en-US" altLang="zh-TW" sz="3200" dirty="0" smtClean="0">
                <a:latin typeface="微軟正黑體" pitchFamily="34" charset="-120"/>
                <a:ea typeface="微軟正黑體" pitchFamily="34" charset="-120"/>
              </a:rPr>
              <a:t>cv2.equalizeHist(</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a:t>
            </a:r>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066800" y="2286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 Equalization</a:t>
            </a:r>
          </a:p>
        </p:txBody>
      </p:sp>
      <p:pic>
        <p:nvPicPr>
          <p:cNvPr id="175106" name="Picture 2"/>
          <p:cNvPicPr>
            <a:picLocks noChangeAspect="1" noChangeArrowheads="1"/>
          </p:cNvPicPr>
          <p:nvPr/>
        </p:nvPicPr>
        <p:blipFill>
          <a:blip r:embed="rId3" cstate="print"/>
          <a:srcRect/>
          <a:stretch>
            <a:fillRect/>
          </a:stretch>
        </p:blipFill>
        <p:spPr bwMode="auto">
          <a:xfrm>
            <a:off x="1295400" y="1371600"/>
            <a:ext cx="6324600" cy="2896376"/>
          </a:xfrm>
          <a:prstGeom prst="rect">
            <a:avLst/>
          </a:prstGeom>
          <a:noFill/>
          <a:ln w="9525">
            <a:noFill/>
            <a:miter lim="800000"/>
            <a:headEnd/>
            <a:tailEnd/>
          </a:ln>
        </p:spPr>
      </p:pic>
      <p:pic>
        <p:nvPicPr>
          <p:cNvPr id="175107" name="Picture 3"/>
          <p:cNvPicPr>
            <a:picLocks noChangeAspect="1" noChangeArrowheads="1"/>
          </p:cNvPicPr>
          <p:nvPr/>
        </p:nvPicPr>
        <p:blipFill>
          <a:blip r:embed="rId4" cstate="print"/>
          <a:srcRect/>
          <a:stretch>
            <a:fillRect/>
          </a:stretch>
        </p:blipFill>
        <p:spPr bwMode="auto">
          <a:xfrm>
            <a:off x="2133600" y="4648200"/>
            <a:ext cx="4453187" cy="2057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81000" y="1524000"/>
            <a:ext cx="8534400" cy="1200329"/>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高斯濾波器（高斯核心）並不是固定的</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濾波器的大小也是可變</a:t>
            </a:r>
            <a:endParaRPr lang="zh-TW" altLang="zh-TW" sz="3600" dirty="0">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3" cstate="print"/>
          <a:srcRect/>
          <a:stretch>
            <a:fillRect/>
          </a:stretch>
        </p:blipFill>
        <p:spPr bwMode="auto">
          <a:xfrm>
            <a:off x="1295400" y="2971800"/>
            <a:ext cx="6371167" cy="32766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7526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影像的傅立葉轉換</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影像處理大部分在空間域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2554545"/>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空間域處理是直接對影像內的像素進行處理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分為灰階轉換和空間濾波</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灰階轉換是對影像內的單一像素進行處理</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例如調節</a:t>
            </a:r>
            <a:r>
              <a:rPr lang="zh-TW" altLang="en-US" sz="3200" dirty="0" smtClean="0">
                <a:latin typeface="微軟正黑體" pitchFamily="34" charset="-120"/>
                <a:ea typeface="微軟正黑體" pitchFamily="34" charset="-120"/>
              </a:rPr>
              <a:t>對比</a:t>
            </a:r>
            <a:r>
              <a:rPr lang="zh-TW" altLang="zh-TW" sz="3200" dirty="0" smtClean="0">
                <a:latin typeface="微軟正黑體" pitchFamily="34" charset="-120"/>
                <a:ea typeface="微軟正黑體" pitchFamily="34" charset="-120"/>
              </a:rPr>
              <a:t>度和處理</a:t>
            </a:r>
            <a:r>
              <a:rPr lang="zh-TW" altLang="en-US" sz="3200" dirty="0" smtClean="0">
                <a:latin typeface="微軟正黑體" pitchFamily="34" charset="-120"/>
                <a:ea typeface="微軟正黑體" pitchFamily="34" charset="-120"/>
              </a:rPr>
              <a:t>門檻</a:t>
            </a:r>
            <a:r>
              <a:rPr lang="zh-TW" altLang="zh-TW" sz="3200" dirty="0" smtClean="0">
                <a:latin typeface="微軟正黑體" pitchFamily="34" charset="-120"/>
                <a:ea typeface="微軟正黑體" pitchFamily="34" charset="-120"/>
              </a:rPr>
              <a:t>值</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空間濾波有關影像品質的改變</a:t>
            </a:r>
            <a:r>
              <a:rPr lang="zh-TW" altLang="en-US" sz="3200" dirty="0" smtClean="0">
                <a:latin typeface="微軟正黑體" pitchFamily="34" charset="-120"/>
                <a:ea typeface="微軟正黑體" pitchFamily="34" charset="-120"/>
              </a:rPr>
              <a:t>，如</a:t>
            </a:r>
            <a:r>
              <a:rPr lang="zh-TW" altLang="zh-TW" sz="3200" dirty="0" smtClean="0">
                <a:latin typeface="微軟正黑體" pitchFamily="34" charset="-120"/>
                <a:ea typeface="微軟正黑體" pitchFamily="34" charset="-120"/>
              </a:rPr>
              <a:t>平滑處理</a:t>
            </a:r>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影像處理也存在頻率域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3046988"/>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先將影像轉換到頻率域，然後在頻率域對影像進行處理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再透過反轉換將影像從頻率域轉換到空間域</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傅立葉轉換將影像從空間域轉換到頻率域</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進行專門適合於頻率域的處理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逆傅立葉轉換將頻率域資訊轉換到空間域</a:t>
            </a:r>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以八寶冰棒製作為例子</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塊冰糖</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粒紅豆</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粒綠豆</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塊番茄</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5</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杯純淨水</a:t>
            </a:r>
            <a:endParaRPr lang="zh-TW" altLang="zh-TW" sz="3200" dirty="0">
              <a:latin typeface="微軟正黑體" pitchFamily="34" charset="-120"/>
              <a:ea typeface="微軟正黑體" pitchFamily="34" charset="-120"/>
            </a:endParaRPr>
          </a:p>
        </p:txBody>
      </p:sp>
      <p:pic>
        <p:nvPicPr>
          <p:cNvPr id="176130" name="Picture 2"/>
          <p:cNvPicPr>
            <a:picLocks noChangeAspect="1" noChangeArrowheads="1"/>
          </p:cNvPicPr>
          <p:nvPr/>
        </p:nvPicPr>
        <p:blipFill>
          <a:blip r:embed="rId3" cstate="print"/>
          <a:srcRect/>
          <a:stretch>
            <a:fillRect/>
          </a:stretch>
        </p:blipFill>
        <p:spPr bwMode="auto">
          <a:xfrm>
            <a:off x="228600" y="4419600"/>
            <a:ext cx="8641028" cy="1828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以八寶冰棒製作為例子</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7154" name="Picture 2"/>
          <p:cNvPicPr>
            <a:picLocks noChangeAspect="1" noChangeArrowheads="1"/>
          </p:cNvPicPr>
          <p:nvPr/>
        </p:nvPicPr>
        <p:blipFill>
          <a:blip r:embed="rId3" cstate="print"/>
          <a:srcRect/>
          <a:stretch>
            <a:fillRect/>
          </a:stretch>
        </p:blipFill>
        <p:spPr bwMode="auto">
          <a:xfrm>
            <a:off x="304800" y="2438400"/>
            <a:ext cx="8480832" cy="2438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轉換到頻率域之後的圖形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8178" name="Picture 2"/>
          <p:cNvPicPr>
            <a:picLocks noChangeAspect="1" noChangeArrowheads="1"/>
          </p:cNvPicPr>
          <p:nvPr/>
        </p:nvPicPr>
        <p:blipFill>
          <a:blip r:embed="rId3" cstate="print"/>
          <a:srcRect/>
          <a:stretch>
            <a:fillRect/>
          </a:stretch>
        </p:blipFill>
        <p:spPr bwMode="auto">
          <a:xfrm>
            <a:off x="838200" y="1905000"/>
            <a:ext cx="7696200" cy="4530271"/>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810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函數</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連續</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也可以進行轉換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9202" name="Picture 2"/>
          <p:cNvPicPr>
            <a:picLocks noChangeAspect="1" noChangeArrowheads="1"/>
          </p:cNvPicPr>
          <p:nvPr/>
        </p:nvPicPr>
        <p:blipFill>
          <a:blip r:embed="rId3" cstate="print"/>
          <a:srcRect/>
          <a:stretch>
            <a:fillRect/>
          </a:stretch>
        </p:blipFill>
        <p:spPr bwMode="auto">
          <a:xfrm>
            <a:off x="609600" y="2667000"/>
            <a:ext cx="8192091" cy="26670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810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函數</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連續</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也可以進行轉換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5" name="图片 1194"/>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990600" y="1981200"/>
            <a:ext cx="7315200" cy="41148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1077218"/>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任何週期函數都可以表示為不同頻率的正弦函數和的形式</a:t>
            </a:r>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533400" y="1828800"/>
            <a:ext cx="8534400" cy="3539430"/>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y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y1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y2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y3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a:t>
            </a:r>
          </a:p>
          <a:p>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429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計算梯度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828800"/>
            <a:ext cx="8534400" cy="3970318"/>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梯度的方向與邊緣的方向是垂直的</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緣檢測運算元傳回水平方向的</a:t>
            </a:r>
            <a:r>
              <a:rPr lang="en-US" altLang="zh-TW" sz="3600" i="1" dirty="0" err="1" smtClean="0">
                <a:latin typeface="微軟正黑體" pitchFamily="34" charset="-120"/>
                <a:ea typeface="微軟正黑體" pitchFamily="34" charset="-120"/>
              </a:rPr>
              <a:t>G</a:t>
            </a:r>
            <a:r>
              <a:rPr lang="en-US" altLang="zh-TW" sz="3600" i="1" baseline="-25000" dirty="0" err="1" smtClean="0">
                <a:latin typeface="微軟正黑體" pitchFamily="34" charset="-120"/>
                <a:ea typeface="微軟正黑體" pitchFamily="34" charset="-120"/>
              </a:rPr>
              <a:t>x</a:t>
            </a:r>
            <a:r>
              <a:rPr lang="zh-TW" altLang="zh-TW" sz="3600" dirty="0" smtClean="0">
                <a:latin typeface="微軟正黑體" pitchFamily="34" charset="-120"/>
                <a:ea typeface="微軟正黑體" pitchFamily="34" charset="-120"/>
              </a:rPr>
              <a:t>和垂直方向的</a:t>
            </a:r>
            <a:r>
              <a:rPr lang="en-US" altLang="zh-TW" sz="3600" i="1" dirty="0" err="1" smtClean="0">
                <a:latin typeface="微軟正黑體" pitchFamily="34" charset="-120"/>
                <a:ea typeface="微軟正黑體" pitchFamily="34" charset="-120"/>
              </a:rPr>
              <a:t>G</a:t>
            </a:r>
            <a:r>
              <a:rPr lang="en-US" altLang="zh-TW" sz="3600" i="1" baseline="-25000" dirty="0" err="1" smtClean="0">
                <a:latin typeface="微軟正黑體" pitchFamily="34" charset="-120"/>
                <a:ea typeface="微軟正黑體" pitchFamily="34" charset="-120"/>
              </a:rPr>
              <a:t>y</a:t>
            </a:r>
            <a:endParaRPr lang="en-US" altLang="zh-TW" sz="3600" i="1" baseline="-250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設定值為水平（左、右）、垂直（上、下）、對角線（右上、左上、左下、右下）等</a:t>
            </a:r>
            <a:r>
              <a:rPr lang="en-US" altLang="zh-TW" sz="3600" dirty="0" smtClean="0">
                <a:latin typeface="微軟正黑體" pitchFamily="34" charset="-120"/>
                <a:ea typeface="微軟正黑體" pitchFamily="34" charset="-120"/>
              </a:rPr>
              <a:t>8</a:t>
            </a:r>
            <a:r>
              <a:rPr lang="zh-TW" altLang="zh-TW" sz="3600" dirty="0" smtClean="0">
                <a:latin typeface="微軟正黑體" pitchFamily="34" charset="-120"/>
                <a:ea typeface="微軟正黑體" pitchFamily="34" charset="-120"/>
              </a:rPr>
              <a:t>個不同的方向</a:t>
            </a:r>
            <a:r>
              <a:rPr lang="en-US" altLang="zh-TW" sz="3600" dirty="0" smtClean="0">
                <a:latin typeface="微軟正黑體" pitchFamily="34" charset="-120"/>
                <a:ea typeface="微軟正黑體" pitchFamily="34" charset="-120"/>
              </a:rPr>
              <a:t>(</a:t>
            </a:r>
            <a:r>
              <a:rPr lang="zh-TW" altLang="en-US" sz="3600" dirty="0" smtClean="0">
                <a:latin typeface="微軟正黑體" pitchFamily="34" charset="-120"/>
                <a:ea typeface="微軟正黑體" pitchFamily="34" charset="-120"/>
              </a:rPr>
              <a:t>即</a:t>
            </a:r>
            <a:r>
              <a:rPr lang="en-US" altLang="zh-TW" sz="3600" dirty="0" smtClean="0">
                <a:latin typeface="微軟正黑體" pitchFamily="34" charset="-120"/>
                <a:ea typeface="微軟正黑體" pitchFamily="34" charset="-120"/>
              </a:rPr>
              <a:t>0</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45</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90</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135</a:t>
            </a:r>
            <a:r>
              <a:rPr lang="zh-TW" altLang="en-US" sz="3600" dirty="0" smtClean="0">
                <a:latin typeface="微軟正黑體" pitchFamily="34" charset="-120"/>
                <a:ea typeface="微軟正黑體" pitchFamily="34" charset="-120"/>
              </a:rPr>
              <a:t>度</a:t>
            </a:r>
            <a:r>
              <a:rPr lang="en-US" altLang="zh-TW" sz="3600" dirty="0" smtClean="0">
                <a:latin typeface="微軟正黑體" pitchFamily="34" charset="-120"/>
                <a:ea typeface="微軟正黑體" pitchFamily="34" charset="-120"/>
              </a:rPr>
              <a:t>)</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6" name="图片 1195"/>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t="9749" b="4428"/>
          <a:stretch>
            <a:fillRect/>
          </a:stretch>
        </p:blipFill>
        <p:spPr>
          <a:xfrm>
            <a:off x="838200" y="1752600"/>
            <a:ext cx="7315200" cy="44196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914400" y="1447800"/>
            <a:ext cx="8534400" cy="58477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水平座標是頻率，垂直座標是振幅</a:t>
            </a:r>
            <a:endParaRPr lang="zh-TW" altLang="zh-TW" sz="3200" dirty="0">
              <a:latin typeface="微軟正黑體" pitchFamily="34" charset="-120"/>
              <a:ea typeface="微軟正黑體" pitchFamily="34" charset="-120"/>
            </a:endParaRPr>
          </a:p>
        </p:txBody>
      </p:sp>
      <p:pic>
        <p:nvPicPr>
          <p:cNvPr id="6" name="图片 1196"/>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914400" y="2514600"/>
            <a:ext cx="7162800" cy="37338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685800" y="1571685"/>
            <a:ext cx="8534400" cy="4524315"/>
          </a:xfrm>
          <a:prstGeom prst="rect">
            <a:avLst/>
          </a:prstGeom>
          <a:noFill/>
        </p:spPr>
        <p:txBody>
          <a:bodyPr wrap="square" rtlCol="0">
            <a:spAutoFit/>
          </a:bodyPr>
          <a:lstStyle/>
          <a:p>
            <a:r>
              <a:rPr lang="zh-TW" altLang="en-US" sz="3200" dirty="0" smtClean="0">
                <a:latin typeface="微軟正黑體" pitchFamily="34" charset="-120"/>
                <a:ea typeface="微軟正黑體" pitchFamily="34" charset="-120"/>
              </a:rPr>
              <a:t>存在時間差的空間域，在頻域中就是相位差</a:t>
            </a:r>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(0.5*x+2)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(0.2*x+3)</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y1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y2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(0.5*x+2)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y3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(0.2*x+3)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a:t>
            </a:r>
          </a:p>
          <a:p>
            <a:endParaRPr lang="zh-TW" altLang="zh-TW" sz="3200" dirty="0" smtClean="0">
              <a:latin typeface="微軟正黑體" pitchFamily="34" charset="-120"/>
              <a:ea typeface="微軟正黑體" pitchFamily="34" charset="-120"/>
            </a:endParaRPr>
          </a:p>
          <a:p>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6" name="图片 1197"/>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t="9853"/>
          <a:stretch>
            <a:fillRect/>
          </a:stretch>
        </p:blipFill>
        <p:spPr>
          <a:xfrm>
            <a:off x="1143000" y="1905000"/>
            <a:ext cx="7010400" cy="44196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046988"/>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水平座標看成開始時間，則組成函數</a:t>
            </a:r>
            <a:r>
              <a:rPr lang="en-US" altLang="zh-TW" sz="3200" dirty="0" smtClean="0">
                <a:latin typeface="微軟正黑體" pitchFamily="34" charset="-120"/>
                <a:ea typeface="微軟正黑體" pitchFamily="34" charset="-120"/>
              </a:rPr>
              <a:t>y</a:t>
            </a:r>
            <a:r>
              <a:rPr lang="zh-TW" altLang="zh-TW" sz="3200" dirty="0" smtClean="0">
                <a:latin typeface="微軟正黑體" pitchFamily="34" charset="-120"/>
                <a:ea typeface="微軟正黑體" pitchFamily="34" charset="-120"/>
              </a:rPr>
              <a:t>的三個正弦函數並不都是從</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時刻開始的它們之間存在時間差</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如果直接使用沒有時間差的函數，則無法組成</a:t>
            </a:r>
            <a:r>
              <a:rPr lang="zh-TW" altLang="en-US" sz="3200" dirty="0" smtClean="0">
                <a:latin typeface="微軟正黑體" pitchFamily="34" charset="-120"/>
                <a:ea typeface="微軟正黑體" pitchFamily="34" charset="-120"/>
              </a:rPr>
              <a:t>所要表示</a:t>
            </a:r>
            <a:r>
              <a:rPr lang="zh-TW" altLang="zh-TW" sz="3200" dirty="0" smtClean="0">
                <a:latin typeface="微軟正黑體" pitchFamily="34" charset="-120"/>
                <a:ea typeface="微軟正黑體" pitchFamily="34" charset="-120"/>
              </a:rPr>
              <a:t>的函數</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相差是傅立葉轉換中非常重要的條件</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539430"/>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將影像分解為正弦分量和餘弦分量兩部分</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將影像從空間域轉換到頻率域</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頻域</a:t>
            </a:r>
            <a:r>
              <a:rPr lang="en-US" altLang="zh-TW" sz="3200" dirty="0" smtClean="0">
                <a:latin typeface="微軟正黑體" pitchFamily="34" charset="-120"/>
                <a:ea typeface="微軟正黑體" pitchFamily="34" charset="-120"/>
              </a:rPr>
              <a:t>)</a:t>
            </a:r>
          </a:p>
          <a:p>
            <a:pPr marL="358775" indent="-358775">
              <a:buFont typeface="Arial" pitchFamily="34" charset="0"/>
              <a:buChar char="•"/>
            </a:pPr>
            <a:r>
              <a:rPr lang="zh-TW" altLang="zh-TW" sz="3200" dirty="0" smtClean="0">
                <a:latin typeface="微軟正黑體" pitchFamily="34" charset="-120"/>
                <a:ea typeface="微軟正黑體" pitchFamily="34" charset="-120"/>
              </a:rPr>
              <a:t>影像經過傅立葉轉換後，</a:t>
            </a:r>
            <a:r>
              <a:rPr lang="zh-TW" altLang="en-US" sz="3200" dirty="0" smtClean="0">
                <a:latin typeface="微軟正黑體" pitchFamily="34" charset="-120"/>
                <a:ea typeface="微軟正黑體" pitchFamily="34" charset="-120"/>
              </a:rPr>
              <a:t>其</a:t>
            </a:r>
            <a:r>
              <a:rPr lang="zh-TW" altLang="zh-TW" sz="3200" dirty="0" smtClean="0">
                <a:latin typeface="微軟正黑體" pitchFamily="34" charset="-120"/>
                <a:ea typeface="微軟正黑體" pitchFamily="34" charset="-120"/>
              </a:rPr>
              <a:t>頻域值是複數</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結果需要使用實數影像（</a:t>
            </a:r>
            <a:r>
              <a:rPr lang="en-US" altLang="zh-TW" sz="3200" dirty="0" smtClean="0">
                <a:latin typeface="微軟正黑體" pitchFamily="34" charset="-120"/>
                <a:ea typeface="微軟正黑體" pitchFamily="34" charset="-120"/>
              </a:rPr>
              <a:t>real image</a:t>
            </a:r>
            <a:r>
              <a:rPr lang="zh-TW" altLang="zh-TW" sz="3200" dirty="0" smtClean="0">
                <a:latin typeface="微軟正黑體" pitchFamily="34" charset="-120"/>
                <a:ea typeface="微軟正黑體" pitchFamily="34" charset="-120"/>
              </a:rPr>
              <a:t>）加虛數影像（</a:t>
            </a:r>
            <a:r>
              <a:rPr lang="en-US" altLang="zh-TW" sz="3200" dirty="0" smtClean="0">
                <a:latin typeface="微軟正黑體" pitchFamily="34" charset="-120"/>
                <a:ea typeface="微軟正黑體" pitchFamily="34" charset="-120"/>
              </a:rPr>
              <a:t>complex image</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en-US" sz="3200" dirty="0" smtClean="0">
                <a:latin typeface="微軟正黑體" pitchFamily="34" charset="-120"/>
                <a:ea typeface="微軟正黑體" pitchFamily="34" charset="-120"/>
              </a:rPr>
              <a:t>或稱之為</a:t>
            </a:r>
            <a:r>
              <a:rPr lang="zh-TW" altLang="zh-TW" sz="3200" dirty="0" smtClean="0">
                <a:latin typeface="微軟正黑體" pitchFamily="34" charset="-120"/>
                <a:ea typeface="微軟正黑體" pitchFamily="34" charset="-120"/>
              </a:rPr>
              <a:t>幅度影像（</a:t>
            </a:r>
            <a:r>
              <a:rPr lang="en-US" altLang="zh-TW" sz="3200" dirty="0" smtClean="0">
                <a:latin typeface="微軟正黑體" pitchFamily="34" charset="-120"/>
                <a:ea typeface="微軟正黑體" pitchFamily="34" charset="-120"/>
              </a:rPr>
              <a:t>magnitude image</a:t>
            </a:r>
            <a:r>
              <a:rPr lang="zh-TW" altLang="zh-TW" sz="3200" dirty="0" smtClean="0">
                <a:latin typeface="微軟正黑體" pitchFamily="34" charset="-120"/>
                <a:ea typeface="微軟正黑體" pitchFamily="34" charset="-120"/>
              </a:rPr>
              <a:t>）加相位影像（</a:t>
            </a:r>
            <a:r>
              <a:rPr lang="en-US" altLang="zh-TW" sz="3200" dirty="0" smtClean="0">
                <a:latin typeface="微軟正黑體" pitchFamily="34" charset="-120"/>
                <a:ea typeface="微軟正黑體" pitchFamily="34" charset="-120"/>
              </a:rPr>
              <a:t>phase image</a:t>
            </a:r>
            <a:r>
              <a:rPr lang="zh-TW" altLang="zh-TW" sz="3200" dirty="0" smtClean="0">
                <a:latin typeface="微軟正黑體" pitchFamily="34" charset="-120"/>
                <a:ea typeface="微軟正黑體" pitchFamily="34" charset="-120"/>
              </a:rPr>
              <a:t>）</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幅度影像包含了原影像中所需的大部分資訊</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通常僅使用幅度影像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如果</a:t>
            </a:r>
            <a:r>
              <a:rPr lang="zh-TW" altLang="en-US" sz="3200" dirty="0" smtClean="0">
                <a:latin typeface="微軟正黑體" pitchFamily="34" charset="-120"/>
                <a:ea typeface="微軟正黑體" pitchFamily="34" charset="-120"/>
              </a:rPr>
              <a:t>要</a:t>
            </a:r>
            <a:r>
              <a:rPr lang="zh-TW" altLang="zh-TW" sz="3200" dirty="0" smtClean="0">
                <a:latin typeface="微軟正黑體" pitchFamily="34" charset="-120"/>
                <a:ea typeface="微軟正黑體" pitchFamily="34" charset="-120"/>
              </a:rPr>
              <a:t>在頻域內對影像進行處理，再透過逆傅立葉轉換獲得修改後的空域影像，就必須同時保留幅度影像和相位影像</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傅立葉轉換後，我們會獲得影像中的低頻和高頻資訊</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低頻資訊對應影像內變化緩慢的灰階分量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高頻資訊對應影像內變化越來越快的灰階分量</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由灰階的尖銳過渡造成</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1569660"/>
          </a:xfrm>
          <a:prstGeom prst="rect">
            <a:avLst/>
          </a:prstGeom>
          <a:noFill/>
        </p:spPr>
        <p:txBody>
          <a:bodyPr wrap="square" rtlCol="0">
            <a:spAutoFit/>
          </a:bodyPr>
          <a:lstStyle/>
          <a:p>
            <a:pPr marL="358775" indent="-358775">
              <a:buFont typeface="Arial" pitchFamily="34" charset="0"/>
              <a:buChar char="•"/>
            </a:pPr>
            <a:r>
              <a:rPr lang="zh-TW" altLang="en-US" sz="3200" dirty="0" smtClean="0">
                <a:latin typeface="微軟正黑體" pitchFamily="34" charset="-120"/>
                <a:ea typeface="微軟正黑體" pitchFamily="34" charset="-120"/>
              </a:rPr>
              <a:t>草原上的一頭獅子，</a:t>
            </a:r>
            <a:r>
              <a:rPr lang="zh-TW" altLang="zh-TW" sz="3200" dirty="0" smtClean="0">
                <a:latin typeface="微軟正黑體" pitchFamily="34" charset="-120"/>
                <a:ea typeface="微軟正黑體" pitchFamily="34" charset="-120"/>
              </a:rPr>
              <a:t>低頻資訊就對應著廣袤的顏色趨於一致的草原等細節</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高頻資訊則對應著獅子的輪廓等各種邊緣及雜訊資訊</a:t>
            </a:r>
            <a:endParaRPr lang="zh-TW" altLang="zh-TW" sz="3200" dirty="0">
              <a:latin typeface="微軟正黑體" pitchFamily="34" charset="-120"/>
              <a:ea typeface="微軟正黑體" pitchFamily="34" charset="-120"/>
            </a:endParaRPr>
          </a:p>
        </p:txBody>
      </p:sp>
      <p:pic>
        <p:nvPicPr>
          <p:cNvPr id="180226" name="Picture 2"/>
          <p:cNvPicPr>
            <a:picLocks noChangeAspect="1" noChangeArrowheads="1"/>
          </p:cNvPicPr>
          <p:nvPr/>
        </p:nvPicPr>
        <p:blipFill>
          <a:blip r:embed="rId3" cstate="print"/>
          <a:srcRect/>
          <a:stretch>
            <a:fillRect/>
          </a:stretch>
        </p:blipFill>
        <p:spPr bwMode="auto">
          <a:xfrm>
            <a:off x="1371600" y="2971800"/>
            <a:ext cx="6324600" cy="3684708"/>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傅立葉轉換的常見應用</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046988"/>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將影像從空域轉換到頻域</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在頻域內實現對影像內特定物件的處理</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過處理的頻域影像進行逆傅立葉轉換獲得空域影像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影像增強、影像去噪、邊緣檢測、特徵分析、影像壓縮和加密</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古典相簿">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古典相簿.potx</Template>
  <TotalTime>0</TotalTime>
  <Words>5414</Words>
  <Application>Microsoft Office PowerPoint</Application>
  <PresentationFormat>如螢幕大小 (4:3)</PresentationFormat>
  <Paragraphs>640</Paragraphs>
  <Slides>131</Slides>
  <Notes>129</Notes>
  <HiddenSlides>0</HiddenSlides>
  <MMClips>0</MMClips>
  <ScaleCrop>false</ScaleCrop>
  <HeadingPairs>
    <vt:vector size="4" baseType="variant">
      <vt:variant>
        <vt:lpstr>佈景主題</vt:lpstr>
      </vt:variant>
      <vt:variant>
        <vt:i4>1</vt:i4>
      </vt:variant>
      <vt:variant>
        <vt:lpstr>投影片標題</vt:lpstr>
      </vt:variant>
      <vt:variant>
        <vt:i4>131</vt:i4>
      </vt:variant>
    </vt:vector>
  </HeadingPairs>
  <TitlesOfParts>
    <vt:vector size="132" baseType="lpstr">
      <vt:lpstr>古典相簿</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lpstr>投影片 26</vt:lpstr>
      <vt:lpstr>投影片 27</vt:lpstr>
      <vt:lpstr>投影片 28</vt:lpstr>
      <vt:lpstr>投影片 29</vt:lpstr>
      <vt:lpstr>投影片 30</vt:lpstr>
      <vt:lpstr>投影片 31</vt:lpstr>
      <vt:lpstr>投影片 32</vt:lpstr>
      <vt:lpstr>投影片 33</vt:lpstr>
      <vt:lpstr>投影片 34</vt:lpstr>
      <vt:lpstr>投影片 35</vt:lpstr>
      <vt:lpstr>投影片 36</vt:lpstr>
      <vt:lpstr>投影片 37</vt:lpstr>
      <vt:lpstr>投影片 38</vt:lpstr>
      <vt:lpstr>投影片 39</vt:lpstr>
      <vt:lpstr>投影片 40</vt:lpstr>
      <vt:lpstr>投影片 41</vt:lpstr>
      <vt:lpstr>投影片 42</vt:lpstr>
      <vt:lpstr>投影片 43</vt:lpstr>
      <vt:lpstr>投影片 44</vt:lpstr>
      <vt:lpstr>投影片 45</vt:lpstr>
      <vt:lpstr>投影片 46</vt:lpstr>
      <vt:lpstr>投影片 47</vt:lpstr>
      <vt:lpstr>投影片 48</vt:lpstr>
      <vt:lpstr>投影片 49</vt:lpstr>
      <vt:lpstr>投影片 50</vt:lpstr>
      <vt:lpstr>投影片 51</vt:lpstr>
      <vt:lpstr>投影片 52</vt:lpstr>
      <vt:lpstr>投影片 53</vt:lpstr>
      <vt:lpstr>投影片 54</vt:lpstr>
      <vt:lpstr>投影片 55</vt:lpstr>
      <vt:lpstr>投影片 56</vt:lpstr>
      <vt:lpstr>投影片 57</vt:lpstr>
      <vt:lpstr>投影片 58</vt:lpstr>
      <vt:lpstr>投影片 59</vt:lpstr>
      <vt:lpstr>投影片 60</vt:lpstr>
      <vt:lpstr>投影片 61</vt:lpstr>
      <vt:lpstr>投影片 62</vt:lpstr>
      <vt:lpstr>投影片 63</vt:lpstr>
      <vt:lpstr>投影片 64</vt:lpstr>
      <vt:lpstr>投影片 65</vt:lpstr>
      <vt:lpstr>投影片 66</vt:lpstr>
      <vt:lpstr>投影片 67</vt:lpstr>
      <vt:lpstr>投影片 68</vt:lpstr>
      <vt:lpstr>投影片 69</vt:lpstr>
      <vt:lpstr>投影片 70</vt:lpstr>
      <vt:lpstr>投影片 71</vt:lpstr>
      <vt:lpstr>投影片 72</vt:lpstr>
      <vt:lpstr>投影片 73</vt:lpstr>
      <vt:lpstr>投影片 74</vt:lpstr>
      <vt:lpstr>投影片 75</vt:lpstr>
      <vt:lpstr>投影片 76</vt:lpstr>
      <vt:lpstr>投影片 77</vt:lpstr>
      <vt:lpstr>投影片 78</vt:lpstr>
      <vt:lpstr>投影片 79</vt:lpstr>
      <vt:lpstr>投影片 80</vt:lpstr>
      <vt:lpstr>投影片 81</vt:lpstr>
      <vt:lpstr>投影片 82</vt:lpstr>
      <vt:lpstr>投影片 83</vt:lpstr>
      <vt:lpstr>投影片 84</vt:lpstr>
      <vt:lpstr>投影片 85</vt:lpstr>
      <vt:lpstr>投影片 86</vt:lpstr>
      <vt:lpstr>投影片 87</vt:lpstr>
      <vt:lpstr>投影片 88</vt:lpstr>
      <vt:lpstr>投影片 89</vt:lpstr>
      <vt:lpstr>投影片 90</vt:lpstr>
      <vt:lpstr>投影片 91</vt:lpstr>
      <vt:lpstr>投影片 92</vt:lpstr>
      <vt:lpstr>投影片 93</vt:lpstr>
      <vt:lpstr>投影片 94</vt:lpstr>
      <vt:lpstr>投影片 95</vt:lpstr>
      <vt:lpstr>投影片 96</vt:lpstr>
      <vt:lpstr>投影片 97</vt:lpstr>
      <vt:lpstr>投影片 98</vt:lpstr>
      <vt:lpstr>投影片 99</vt:lpstr>
      <vt:lpstr>投影片 100</vt:lpstr>
      <vt:lpstr>投影片 101</vt:lpstr>
      <vt:lpstr>投影片 102</vt:lpstr>
      <vt:lpstr>投影片 103</vt:lpstr>
      <vt:lpstr>投影片 104</vt:lpstr>
      <vt:lpstr>投影片 105</vt:lpstr>
      <vt:lpstr>投影片 106</vt:lpstr>
      <vt:lpstr>投影片 107</vt:lpstr>
      <vt:lpstr>投影片 108</vt:lpstr>
      <vt:lpstr>投影片 109</vt:lpstr>
      <vt:lpstr>投影片 110</vt:lpstr>
      <vt:lpstr>投影片 111</vt:lpstr>
      <vt:lpstr>投影片 112</vt:lpstr>
      <vt:lpstr>投影片 113</vt:lpstr>
      <vt:lpstr>投影片 114</vt:lpstr>
      <vt:lpstr>投影片 115</vt:lpstr>
      <vt:lpstr>投影片 116</vt:lpstr>
      <vt:lpstr>投影片 117</vt:lpstr>
      <vt:lpstr>投影片 118</vt:lpstr>
      <vt:lpstr>投影片 119</vt:lpstr>
      <vt:lpstr>投影片 120</vt:lpstr>
      <vt:lpstr>投影片 121</vt:lpstr>
      <vt:lpstr>投影片 122</vt:lpstr>
      <vt:lpstr>投影片 123</vt:lpstr>
      <vt:lpstr>投影片 124</vt:lpstr>
      <vt:lpstr>投影片 125</vt:lpstr>
      <vt:lpstr>投影片 126</vt:lpstr>
      <vt:lpstr>投影片 127</vt:lpstr>
      <vt:lpstr>投影片 128</vt:lpstr>
      <vt:lpstr>投影片 129</vt:lpstr>
      <vt:lpstr>投影片 130</vt:lpstr>
      <vt:lpstr>投影片 131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2021-05-02T17:41:58Z</dcterms:modified>
</cp:coreProperties>
</file>