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00" r:id="rId2"/>
    <p:sldId id="628" r:id="rId3"/>
    <p:sldId id="784" r:id="rId4"/>
    <p:sldId id="785" r:id="rId5"/>
    <p:sldId id="786" r:id="rId6"/>
    <p:sldId id="787" r:id="rId7"/>
    <p:sldId id="788" r:id="rId8"/>
    <p:sldId id="789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00" r:id="rId20"/>
    <p:sldId id="801" r:id="rId21"/>
    <p:sldId id="802" r:id="rId22"/>
    <p:sldId id="803" r:id="rId2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5/9/2021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5/9/2021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lex-phd.blogspot.com/2014/03/haarhaar-adaboo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cv-python-tutroals.readthedocs.io/en/latest/py_tutorials/py_objdetect/py_face_detection/py_face_detection.html" TargetMode="External"/><Relationship Id="rId4" Type="http://schemas.openxmlformats.org/officeDocument/2006/relationships/hyperlink" Target="https://chtseng.wordpress.com/2018/06/15/opencv-cascade-object-detec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629400" y="6248400"/>
            <a:ext cx="2514600" cy="609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嘉崎人智胡嘉璽</a:t>
            </a:r>
            <a:endParaRPr lang="en-US" altLang="zh-TW" sz="2400" b="1" kern="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2021/03/22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首先，</a:t>
            </a:r>
            <a:r>
              <a:rPr lang="en-US" altLang="zh-TW" sz="3200" dirty="0" smtClean="0"/>
              <a:t>D1</a:t>
            </a:r>
            <a:r>
              <a:rPr lang="zh-TW" altLang="en-US" sz="3200" dirty="0" smtClean="0"/>
              <a:t>分類的結果，有一個「正」和二個「負」分類錯誤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Adaboost</a:t>
            </a:r>
            <a:r>
              <a:rPr lang="zh-TW" altLang="en-US" sz="4800" dirty="0" smtClean="0">
                <a:solidFill>
                  <a:srgbClr val="FFFF00"/>
                </a:solidFill>
              </a:rPr>
              <a:t>分類器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48130" name="Picture 2" descr="https://chtseng.files.wordpress.com/2018/06/5636_okh35a3x1w.png?w=5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7863558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524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接著， </a:t>
            </a:r>
            <a:r>
              <a:rPr lang="en-US" altLang="zh-TW" sz="3200" dirty="0" smtClean="0"/>
              <a:t>D2</a:t>
            </a:r>
            <a:r>
              <a:rPr lang="zh-TW" altLang="en-US" sz="3200" dirty="0" smtClean="0"/>
              <a:t>分類器針對</a:t>
            </a:r>
            <a:r>
              <a:rPr lang="en-US" altLang="zh-TW" sz="3200" dirty="0" smtClean="0"/>
              <a:t>D1</a:t>
            </a:r>
            <a:r>
              <a:rPr lang="zh-TW" altLang="en-US" sz="3200" dirty="0" smtClean="0"/>
              <a:t>分類錯誤的部份加強其權重，針對</a:t>
            </a:r>
            <a:r>
              <a:rPr lang="en-US" altLang="zh-TW" sz="3200" dirty="0" smtClean="0"/>
              <a:t>D1</a:t>
            </a:r>
            <a:r>
              <a:rPr lang="zh-TW" altLang="en-US" sz="3200" dirty="0" smtClean="0"/>
              <a:t>的錯誤作出正確的分類。但結果，仍有三個「負」分類錯誤。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Adaboost</a:t>
            </a:r>
            <a:r>
              <a:rPr lang="zh-TW" altLang="en-US" sz="4800" dirty="0" smtClean="0">
                <a:solidFill>
                  <a:srgbClr val="FFFF00"/>
                </a:solidFill>
              </a:rPr>
              <a:t>分類器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50178" name="Picture 2" descr="https://chtseng.files.wordpress.com/2018/06/5636_hih_ykczkg.png?w=5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43200"/>
            <a:ext cx="7086600" cy="3854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5240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最終，雖然每個弱分類皆分類錯誤，但是綜合所有的結果，就能得到正確的分類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Adaboost</a:t>
            </a:r>
            <a:r>
              <a:rPr lang="zh-TW" altLang="en-US" sz="4800" dirty="0" smtClean="0">
                <a:solidFill>
                  <a:srgbClr val="FFFF00"/>
                </a:solidFill>
              </a:rPr>
              <a:t>分類器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52226" name="Picture 2" descr="https://chtseng.files.wordpress.com/2018/06/5636_uptcezzw8g.png?w=5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2286000"/>
            <a:ext cx="8469615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透過各種不同的</a:t>
            </a:r>
            <a:r>
              <a:rPr lang="en-US" altLang="zh-TW" sz="3200" dirty="0" smtClean="0"/>
              <a:t>mask</a:t>
            </a:r>
            <a:r>
              <a:rPr lang="zh-TW" altLang="en-US" sz="3200" dirty="0" smtClean="0"/>
              <a:t>在待檢測的圖片來回的</a:t>
            </a:r>
            <a:r>
              <a:rPr lang="zh-TW" altLang="en-US" sz="3200" dirty="0" smtClean="0"/>
              <a:t>滑動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窗口每移動到一個位置就會計算出該區域的</a:t>
            </a:r>
            <a:r>
              <a:rPr lang="zh-TW" altLang="en-US" sz="3200" dirty="0" smtClean="0"/>
              <a:t>特徵值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不同的</a:t>
            </a:r>
            <a:r>
              <a:rPr lang="en-US" altLang="zh-TW" sz="3200" dirty="0" smtClean="0"/>
              <a:t>mask</a:t>
            </a:r>
            <a:r>
              <a:rPr lang="zh-TW" altLang="en-US" sz="3200" dirty="0" smtClean="0"/>
              <a:t>即為不同的弱分類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所有弱分類器產生結果再透過</a:t>
            </a:r>
            <a:r>
              <a:rPr lang="en-US" altLang="zh-TW" sz="3200" dirty="0" err="1" smtClean="0"/>
              <a:t>AdaBoost</a:t>
            </a:r>
            <a:r>
              <a:rPr lang="zh-TW" altLang="en-US" sz="3200" dirty="0" smtClean="0"/>
              <a:t>串成分類</a:t>
            </a:r>
            <a:r>
              <a:rPr lang="zh-TW" altLang="en-US" sz="3200" dirty="0" smtClean="0"/>
              <a:t>器（</a:t>
            </a:r>
            <a:r>
              <a:rPr lang="en-US" altLang="zh-TW" sz="3200" dirty="0" smtClean="0"/>
              <a:t>Cascade </a:t>
            </a:r>
            <a:r>
              <a:rPr lang="en-US" altLang="zh-TW" sz="3200" dirty="0" smtClean="0"/>
              <a:t>Classifier)</a:t>
            </a:r>
            <a:r>
              <a:rPr lang="zh-TW" altLang="en-US" sz="3200" dirty="0" smtClean="0"/>
              <a:t>，</a:t>
            </a:r>
            <a:r>
              <a:rPr lang="zh-TW" altLang="en-US" sz="3200" dirty="0" smtClean="0"/>
              <a:t>最後組合成強大的分類器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/>
              <a:t>Haarcascades</a:t>
            </a:r>
            <a:r>
              <a:rPr lang="zh-TW" altLang="en-US" sz="3200" dirty="0" smtClean="0"/>
              <a:t>是「</a:t>
            </a:r>
            <a:r>
              <a:rPr lang="en-US" altLang="zh-TW" sz="3200" dirty="0" err="1" smtClean="0"/>
              <a:t>Haar</a:t>
            </a:r>
            <a:r>
              <a:rPr lang="en-US" altLang="zh-TW" sz="3200" dirty="0" smtClean="0"/>
              <a:t> Feature-based Cascade Classifier</a:t>
            </a:r>
            <a:r>
              <a:rPr lang="zh-TW" altLang="en-US" sz="3200" dirty="0" smtClean="0"/>
              <a:t>」的</a:t>
            </a:r>
            <a:r>
              <a:rPr lang="zh-TW" altLang="en-US" sz="3200" dirty="0" smtClean="0"/>
              <a:t>縮寫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分成</a:t>
            </a:r>
            <a:r>
              <a:rPr lang="en-US" altLang="zh-TW" sz="3200" dirty="0" err="1" smtClean="0"/>
              <a:t>Haar</a:t>
            </a:r>
            <a:r>
              <a:rPr lang="en-US" altLang="zh-TW" sz="3200" dirty="0" smtClean="0"/>
              <a:t> Feature-based</a:t>
            </a:r>
            <a:r>
              <a:rPr lang="zh-TW" altLang="en-US" sz="3200" dirty="0" smtClean="0"/>
              <a:t>與</a:t>
            </a:r>
            <a:r>
              <a:rPr lang="en-US" altLang="zh-TW" sz="3200" dirty="0" smtClean="0"/>
              <a:t>Cascade Classifier</a:t>
            </a:r>
            <a:r>
              <a:rPr lang="zh-TW" altLang="en-US" sz="3200" dirty="0" smtClean="0"/>
              <a:t>兩個</a:t>
            </a:r>
            <a:r>
              <a:rPr lang="zh-TW" altLang="en-US" sz="3200" dirty="0" smtClean="0"/>
              <a:t>部份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其中</a:t>
            </a:r>
            <a:r>
              <a:rPr lang="en-US" altLang="zh-TW" sz="3200" dirty="0" smtClean="0"/>
              <a:t>Cascade Classifier</a:t>
            </a:r>
            <a:r>
              <a:rPr lang="zh-TW" altLang="en-US" sz="3200" dirty="0" smtClean="0"/>
              <a:t>核心技術主要就是上面提到的</a:t>
            </a:r>
            <a:r>
              <a:rPr lang="en-US" altLang="zh-TW" sz="3200" dirty="0" err="1" smtClean="0"/>
              <a:t>AdaBoost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14400" y="228600"/>
            <a:ext cx="807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-like features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這些弱分類器使用的</a:t>
            </a:r>
            <a:r>
              <a:rPr lang="en-US" altLang="zh-TW" sz="3200" dirty="0" smtClean="0"/>
              <a:t>masks</a:t>
            </a:r>
            <a:r>
              <a:rPr lang="zh-TW" altLang="en-US" sz="3200" dirty="0" smtClean="0"/>
              <a:t>目的就是為了把圖像特徵</a:t>
            </a:r>
            <a:r>
              <a:rPr lang="zh-TW" altLang="en-US" sz="3200" dirty="0" smtClean="0"/>
              <a:t>量化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區分人臉當中的眼睛顏色要比兩頰的深（即像素強度較弱近於</a:t>
            </a:r>
            <a:r>
              <a:rPr lang="en-US" altLang="zh-TW" sz="3200" dirty="0" smtClean="0"/>
              <a:t>0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計算方式是矩形中黑色區塊</a:t>
            </a:r>
            <a:r>
              <a:rPr lang="en-US" altLang="zh-TW" sz="3200" dirty="0" smtClean="0"/>
              <a:t>pixel</a:t>
            </a:r>
            <a:r>
              <a:rPr lang="zh-TW" altLang="en-US" sz="3200" dirty="0" smtClean="0"/>
              <a:t>值總和與白色區塊</a:t>
            </a:r>
            <a:r>
              <a:rPr lang="en-US" altLang="zh-TW" sz="3200" dirty="0" smtClean="0"/>
              <a:t>pixel</a:t>
            </a:r>
            <a:r>
              <a:rPr lang="zh-TW" altLang="en-US" sz="3200" dirty="0" smtClean="0"/>
              <a:t>值總和做相</a:t>
            </a:r>
            <a:r>
              <a:rPr lang="zh-TW" altLang="en-US" sz="3200" dirty="0" smtClean="0"/>
              <a:t>減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所</a:t>
            </a:r>
            <a:r>
              <a:rPr lang="zh-TW" altLang="en-US" sz="3200" dirty="0" smtClean="0"/>
              <a:t>獲取的值即為此分類器在該區域的</a:t>
            </a:r>
            <a:r>
              <a:rPr lang="zh-TW" altLang="en-US" sz="3200" dirty="0" smtClean="0"/>
              <a:t>特徵值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每個窗口的特徵值 </a:t>
            </a:r>
            <a:r>
              <a:rPr lang="en-US" altLang="zh-TW" sz="3200" dirty="0" smtClean="0"/>
              <a:t>= </a:t>
            </a:r>
            <a:r>
              <a:rPr lang="zh-TW" altLang="en-US" sz="3200" dirty="0" smtClean="0"/>
              <a:t>白色矩形的灰度值總和 </a:t>
            </a:r>
            <a:r>
              <a:rPr lang="en-US" altLang="zh-TW" sz="3200" dirty="0" smtClean="0"/>
              <a:t>– </a:t>
            </a:r>
            <a:r>
              <a:rPr lang="zh-TW" altLang="en-US" sz="3200" dirty="0" smtClean="0"/>
              <a:t>黑色矩形的灰度值總和 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54274" name="Picture 2" descr="「haar-like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24000"/>
            <a:ext cx="5943600" cy="5101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5240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初期僅有五</a:t>
            </a:r>
            <a:r>
              <a:rPr lang="zh-TW" altLang="en-US" sz="3200" dirty="0" smtClean="0"/>
              <a:t>種形狀四種特徵，</a:t>
            </a:r>
            <a:r>
              <a:rPr lang="en-US" altLang="zh-TW" sz="3200" dirty="0" smtClean="0"/>
              <a:t>a, b</a:t>
            </a:r>
            <a:r>
              <a:rPr lang="zh-TW" altLang="en-US" sz="3200" dirty="0" smtClean="0"/>
              <a:t>屬於邊界特徵，</a:t>
            </a:r>
            <a:r>
              <a:rPr lang="en-US" altLang="zh-TW" sz="3200" dirty="0" smtClean="0"/>
              <a:t>c, d</a:t>
            </a:r>
            <a:r>
              <a:rPr lang="zh-TW" altLang="en-US" sz="3200" dirty="0" smtClean="0"/>
              <a:t>為細線特徵，</a:t>
            </a:r>
            <a:r>
              <a:rPr lang="en-US" altLang="zh-TW" sz="3200" dirty="0" smtClean="0"/>
              <a:t>e</a:t>
            </a:r>
            <a:r>
              <a:rPr lang="zh-TW" altLang="en-US" sz="3200" dirty="0" smtClean="0"/>
              <a:t>為對角線特徵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62466" name="Picture 2" descr="https://chtseng.files.wordpress.com/2018/06/5636_dluetj6zzg.png?w=5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8317518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524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改進後哈爾</a:t>
            </a:r>
            <a:r>
              <a:rPr lang="zh-TW" altLang="en-US" sz="3200" dirty="0" smtClean="0"/>
              <a:t>特徵擴展成如下三大特徵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64514" name="Picture 2" descr="「haar-like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86000"/>
            <a:ext cx="6096000" cy="4321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2954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目前支援</a:t>
            </a:r>
            <a:r>
              <a:rPr lang="en-US" altLang="zh-TW" sz="3200" dirty="0" smtClean="0"/>
              <a:t>15</a:t>
            </a:r>
            <a:r>
              <a:rPr lang="zh-TW" altLang="en-US" sz="3200" dirty="0" smtClean="0"/>
              <a:t>種</a:t>
            </a:r>
            <a:r>
              <a:rPr lang="en-US" altLang="zh-TW" sz="3200" dirty="0" smtClean="0"/>
              <a:t>mask</a:t>
            </a:r>
            <a:r>
              <a:rPr lang="zh-TW" altLang="en-US" sz="3200" dirty="0" smtClean="0"/>
              <a:t>特徵用於</a:t>
            </a:r>
            <a:r>
              <a:rPr lang="zh-TW" altLang="en-US" sz="3200" dirty="0" smtClean="0"/>
              <a:t>檢測</a:t>
            </a:r>
            <a:r>
              <a:rPr lang="zh-TW" altLang="en-US" sz="3200" dirty="0" smtClean="0"/>
              <a:t>各種形狀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Haar</a:t>
            </a:r>
            <a:r>
              <a:rPr lang="en-US" altLang="zh-TW" sz="4800" dirty="0" smtClean="0">
                <a:solidFill>
                  <a:srgbClr val="FFFF00"/>
                </a:solidFill>
              </a:rPr>
              <a:t> cascades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66562" name="Picture 2" descr="https://chtseng.files.wordpress.com/2018/06/5636_hbf553mgaa.png?w=5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467600" cy="475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照相機中可標示是人臉的物件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由好幾個</a:t>
            </a:r>
            <a:r>
              <a:rPr lang="en-US" altLang="zh-TW" sz="3200" dirty="0" smtClean="0"/>
              <a:t>Classifier</a:t>
            </a:r>
            <a:r>
              <a:rPr lang="zh-TW" altLang="en-US" sz="3200" dirty="0" smtClean="0"/>
              <a:t>所組成以進行多層的</a:t>
            </a:r>
            <a:r>
              <a:rPr lang="zh-TW" altLang="en-US" sz="3200" dirty="0" smtClean="0"/>
              <a:t>分類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人臉偵測上的作法是一開始先將</a:t>
            </a:r>
            <a:r>
              <a:rPr lang="en-US" altLang="zh-TW" sz="3200" dirty="0" smtClean="0"/>
              <a:t>feature</a:t>
            </a:r>
            <a:r>
              <a:rPr lang="zh-TW" altLang="en-US" sz="3200" dirty="0" smtClean="0"/>
              <a:t>分成好幾個</a:t>
            </a:r>
            <a:r>
              <a:rPr lang="en-US" altLang="zh-TW" sz="3200" dirty="0" smtClean="0"/>
              <a:t>classifier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最先進行的</a:t>
            </a:r>
            <a:r>
              <a:rPr lang="en-US" altLang="zh-TW" sz="3200" dirty="0" smtClean="0"/>
              <a:t>classier</a:t>
            </a:r>
            <a:r>
              <a:rPr lang="zh-TW" altLang="en-US" sz="3200" dirty="0" smtClean="0"/>
              <a:t>辨識率最低，但是可以先篩選掉很大一部份不是人臉的</a:t>
            </a:r>
            <a:r>
              <a:rPr lang="zh-TW" altLang="en-US" sz="3200" dirty="0" smtClean="0"/>
              <a:t>圖片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接下來的</a:t>
            </a:r>
            <a:r>
              <a:rPr lang="en-US" altLang="zh-TW" sz="3200" dirty="0" smtClean="0"/>
              <a:t>Classier</a:t>
            </a:r>
            <a:r>
              <a:rPr lang="zh-TW" altLang="en-US" sz="3200" dirty="0" smtClean="0"/>
              <a:t>處理困難度較高的部份因此篩選掉的圖片會逐次</a:t>
            </a:r>
            <a:r>
              <a:rPr lang="zh-TW" altLang="en-US" sz="3200" dirty="0" smtClean="0"/>
              <a:t>減少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所有</a:t>
            </a:r>
            <a:r>
              <a:rPr lang="en-US" altLang="zh-TW" sz="3200" dirty="0" smtClean="0"/>
              <a:t>classier</a:t>
            </a:r>
            <a:r>
              <a:rPr lang="zh-TW" altLang="en-US" sz="3200" dirty="0" smtClean="0"/>
              <a:t>處理完為止，最後留下來的就會</a:t>
            </a:r>
            <a:r>
              <a:rPr lang="zh-TW" altLang="en-US" sz="3200" dirty="0" smtClean="0"/>
              <a:t>是人</a:t>
            </a:r>
            <a:r>
              <a:rPr lang="zh-TW" altLang="en-US" sz="3200" dirty="0" smtClean="0"/>
              <a:t>臉的照片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人臉辨識</a:t>
            </a:r>
            <a:r>
              <a:rPr lang="en-US" altLang="zh-TW" sz="4800" dirty="0" smtClean="0">
                <a:solidFill>
                  <a:srgbClr val="FFFF00"/>
                </a:solidFill>
              </a:rPr>
              <a:t>(</a:t>
            </a:r>
            <a:r>
              <a:rPr lang="zh-TW" altLang="en-US" sz="4800" dirty="0" smtClean="0">
                <a:solidFill>
                  <a:srgbClr val="FFFF00"/>
                </a:solidFill>
              </a:rPr>
              <a:t>非人物識別</a:t>
            </a:r>
            <a:r>
              <a:rPr lang="en-US" altLang="zh-TW" sz="4800" dirty="0" smtClean="0">
                <a:solidFill>
                  <a:srgbClr val="FFFF00"/>
                </a:solidFill>
              </a:rPr>
              <a:t>)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每個</a:t>
            </a:r>
            <a:r>
              <a:rPr lang="zh-TW" altLang="en-US" sz="3200" dirty="0" smtClean="0"/>
              <a:t>基本的</a:t>
            </a:r>
            <a:r>
              <a:rPr lang="en-US" altLang="zh-TW" sz="3200" dirty="0" err="1" smtClean="0"/>
              <a:t>Haar</a:t>
            </a:r>
            <a:r>
              <a:rPr lang="en-US" altLang="zh-TW" sz="3200" dirty="0" smtClean="0"/>
              <a:t>-like</a:t>
            </a:r>
            <a:r>
              <a:rPr lang="zh-TW" altLang="en-US" sz="3200" dirty="0" smtClean="0"/>
              <a:t>特徵就是一個弱分類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/>
              <a:t>Cascade </a:t>
            </a:r>
            <a:r>
              <a:rPr lang="en-US" altLang="zh-TW" sz="3200" dirty="0" smtClean="0"/>
              <a:t>Classifier</a:t>
            </a:r>
            <a:r>
              <a:rPr lang="zh-TW" altLang="en-US" sz="3200" dirty="0" smtClean="0"/>
              <a:t>透過數個強分類器的</a:t>
            </a:r>
            <a:r>
              <a:rPr lang="zh-TW" altLang="en-US" sz="3200" dirty="0" smtClean="0"/>
              <a:t>組合將張</a:t>
            </a:r>
            <a:r>
              <a:rPr lang="zh-TW" altLang="en-US" sz="3200" dirty="0" smtClean="0"/>
              <a:t>輸入的圖片依次通各個強分類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前面的強分類器相對簡單，其包含的弱分類器也較</a:t>
            </a:r>
            <a:r>
              <a:rPr lang="zh-TW" altLang="en-US" sz="3200" dirty="0" smtClean="0"/>
              <a:t>少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後面</a:t>
            </a:r>
            <a:r>
              <a:rPr lang="zh-TW" altLang="en-US" sz="3200" dirty="0" smtClean="0"/>
              <a:t>的強分類</a:t>
            </a:r>
            <a:r>
              <a:rPr lang="zh-TW" altLang="en-US" sz="3200" dirty="0" smtClean="0"/>
              <a:t>器複雜</a:t>
            </a:r>
            <a:r>
              <a:rPr lang="zh-TW" altLang="en-US" sz="3200" dirty="0" smtClean="0"/>
              <a:t>，只有通過前面的強分類檢測後的圖片才能進入後面的強分類</a:t>
            </a:r>
            <a:r>
              <a:rPr lang="zh-TW" altLang="en-US" sz="3200" dirty="0" smtClean="0"/>
              <a:t>器檢測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前面</a:t>
            </a:r>
            <a:r>
              <a:rPr lang="zh-TW" altLang="en-US" sz="3200" dirty="0" smtClean="0"/>
              <a:t>幾級的分類器已經過濾掉大部分不合格的圖片，只有通過了所有強分類器檢測的才是正確辨識出的圖片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人臉辨識</a:t>
            </a:r>
            <a:r>
              <a:rPr lang="en-US" altLang="zh-TW" sz="4800" dirty="0" smtClean="0">
                <a:solidFill>
                  <a:srgbClr val="FFFF00"/>
                </a:solidFill>
              </a:rPr>
              <a:t>(</a:t>
            </a:r>
            <a:r>
              <a:rPr lang="zh-TW" altLang="en-US" sz="4800" dirty="0" smtClean="0">
                <a:solidFill>
                  <a:srgbClr val="FFFF00"/>
                </a:solidFill>
              </a:rPr>
              <a:t>非人物識別</a:t>
            </a:r>
            <a:r>
              <a:rPr lang="en-US" altLang="zh-TW" sz="4800" dirty="0" smtClean="0">
                <a:solidFill>
                  <a:srgbClr val="FFFF00"/>
                </a:solidFill>
              </a:rPr>
              <a:t>)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hlinkClick r:id="rId3"/>
              </a:rPr>
              <a:t>http://</a:t>
            </a:r>
            <a:r>
              <a:rPr lang="en-US" altLang="zh-TW" sz="3200" dirty="0" smtClean="0">
                <a:hlinkClick r:id="rId3"/>
              </a:rPr>
              <a:t>alex-phd.blogspot.com/2014/03/haarhaar-adaboost.html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https://chtseng.wordpress.com/2018/06/15/opencv-cascade-object-detection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/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https://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opencv-python-tutroals.readthedocs.io/en/latest/py_tutorials/py_objdetect/py_face_detection/py_face_detection.html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參考資料</a:t>
            </a:r>
            <a:r>
              <a:rPr lang="en-US" altLang="zh-TW" sz="4800" dirty="0" smtClean="0">
                <a:solidFill>
                  <a:srgbClr val="FFFF00"/>
                </a:solidFill>
              </a:rPr>
              <a:t>	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目錄發現有個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data folder 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，存放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了一些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檔案：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物件偵測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7170" name="Picture 2" descr="https://chtseng.files.wordpress.com/2018/06/5636_-gs6urtlqw.png?w=6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8033657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這些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檔案皆屬於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內建的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Cascade Object detection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檔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用來偵測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face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eyes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silverware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lowerbody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upperbody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fullbody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smile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物件偵測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Object detection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技術稱為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Cascade Classifier for Object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Detection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一種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boosted cascade of weak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classifiers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將數個弱分類器串聯起來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boosting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最早整合到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並支援的特徵是哈爾特徵（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Haar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-like features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後來加入了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LBP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（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Local Binary Pattern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）以及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HOG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（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 Of Gradient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Cascade Classifier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三個臭皮匠勝過一個</a:t>
            </a:r>
            <a:r>
              <a:rPr lang="zh-TW" altLang="en-US" sz="3200" dirty="0" smtClean="0"/>
              <a:t>諸葛亮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將大量的弱分類器（分類效果僅比隨機好一點）逐步訓練成一個較強的分類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針對每個弱分類器所分類錯誤部份再持續投入學習，最後形成一個超強的分類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/>
              <a:t>Spam mails</a:t>
            </a:r>
            <a:r>
              <a:rPr lang="zh-TW" altLang="en-US" sz="3200" dirty="0" smtClean="0"/>
              <a:t>檢測</a:t>
            </a:r>
            <a:r>
              <a:rPr lang="zh-TW" altLang="en-US" sz="3200" dirty="0" smtClean="0"/>
              <a:t>，就是</a:t>
            </a:r>
            <a:r>
              <a:rPr lang="zh-TW" altLang="en-US" sz="3200" dirty="0" smtClean="0"/>
              <a:t>一種</a:t>
            </a:r>
            <a:r>
              <a:rPr lang="en-US" altLang="zh-TW" sz="3200" dirty="0" smtClean="0"/>
              <a:t>Boosting</a:t>
            </a:r>
            <a:r>
              <a:rPr lang="zh-TW" altLang="en-US" sz="3200" dirty="0" smtClean="0"/>
              <a:t>概念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每一條</a:t>
            </a:r>
            <a:r>
              <a:rPr lang="en-US" altLang="zh-TW" sz="3200" dirty="0" smtClean="0"/>
              <a:t>spam check rule</a:t>
            </a:r>
            <a:r>
              <a:rPr lang="zh-TW" altLang="en-US" sz="3200" dirty="0" smtClean="0"/>
              <a:t>都是弱分類器，僅能針對一小部份垃圾郵件</a:t>
            </a:r>
            <a:r>
              <a:rPr lang="zh-TW" altLang="en-US" sz="3200" dirty="0" smtClean="0"/>
              <a:t>有效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把所有數以百計的</a:t>
            </a:r>
            <a:r>
              <a:rPr lang="en-US" altLang="zh-TW" sz="3200" dirty="0" smtClean="0"/>
              <a:t>rules</a:t>
            </a:r>
            <a:r>
              <a:rPr lang="zh-TW" altLang="en-US" sz="3200" dirty="0" smtClean="0"/>
              <a:t>串連起來，就能打造一個滴水不漏的垃圾郵件防堵系統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boosting+cascade</a:t>
            </a:r>
            <a:r>
              <a:rPr lang="zh-TW" altLang="en-US" sz="4800" dirty="0" smtClean="0">
                <a:solidFill>
                  <a:srgbClr val="FFFF00"/>
                </a:solidFill>
              </a:rPr>
              <a:t>？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200" dirty="0" smtClean="0"/>
              <a:t>機器學習中，有很多分類器憑應用了</a:t>
            </a:r>
            <a:r>
              <a:rPr lang="en-US" altLang="zh-TW" sz="3200" dirty="0" smtClean="0"/>
              <a:t>Boosting</a:t>
            </a:r>
            <a:r>
              <a:rPr lang="zh-TW" altLang="en-US" sz="3200" dirty="0" smtClean="0"/>
              <a:t>的</a:t>
            </a:r>
            <a:r>
              <a:rPr lang="zh-TW" altLang="en-US" sz="3200" dirty="0" smtClean="0"/>
              <a:t>方法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/>
              <a:t>AdaBoost</a:t>
            </a:r>
            <a:r>
              <a:rPr lang="en-US" altLang="zh-TW" sz="3200" dirty="0" smtClean="0"/>
              <a:t> (Adaptive Boosting)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Gradient Tree Boosting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XGBoost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/>
              <a:t>Opencv</a:t>
            </a:r>
            <a:r>
              <a:rPr lang="zh-TW" altLang="en-US" sz="3200" dirty="0" smtClean="0"/>
              <a:t>所內建的</a:t>
            </a:r>
            <a:r>
              <a:rPr lang="en-US" altLang="zh-TW" sz="3200" dirty="0" smtClean="0"/>
              <a:t>Cascade Classifier for Object Detection</a:t>
            </a:r>
            <a:r>
              <a:rPr lang="zh-TW" altLang="en-US" sz="3200" dirty="0" smtClean="0"/>
              <a:t>，就應用了</a:t>
            </a:r>
            <a:r>
              <a:rPr lang="en-US" altLang="zh-TW" sz="3200" dirty="0" err="1" smtClean="0"/>
              <a:t>AdaBoost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Adaboost</a:t>
            </a:r>
            <a:r>
              <a:rPr lang="zh-TW" altLang="en-US" sz="4800" dirty="0" smtClean="0">
                <a:solidFill>
                  <a:srgbClr val="FFFF00"/>
                </a:solidFill>
              </a:rPr>
              <a:t>？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/>
              <a:t>D1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D2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D3</a:t>
            </a:r>
            <a:r>
              <a:rPr lang="zh-TW" altLang="en-US" sz="3200" dirty="0" smtClean="0"/>
              <a:t>分別代表三個弱分類器，第一行為原始資料，第二行為分類的結果</a:t>
            </a:r>
            <a:endParaRPr lang="en-US" altLang="zh-TW" sz="3200" dirty="0" smtClean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什麼是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Adaboost</a:t>
            </a:r>
            <a:r>
              <a:rPr lang="zh-TW" altLang="en-US" sz="4800" dirty="0" smtClean="0">
                <a:solidFill>
                  <a:srgbClr val="FFFF00"/>
                </a:solidFill>
              </a:rPr>
              <a:t>分類器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pic>
        <p:nvPicPr>
          <p:cNvPr id="39938" name="Picture 2" descr="raining of an AdaBoost classifier. The first classifier trains on unweighted data, 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8039715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975</Words>
  <Application>Microsoft Office PowerPoint</Application>
  <PresentationFormat>如螢幕大小 (4:3)</PresentationFormat>
  <Paragraphs>112</Paragraphs>
  <Slides>22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2021-05-09T16:23:08Z</dcterms:modified>
</cp:coreProperties>
</file>