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130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notesSlides/notesSlide13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24.xml" ContentType="application/vnd.openxmlformats-officedocument.presentationml.notesSlide+xml"/>
  <Override PartName="/ppt/slides/slide55.xml" ContentType="application/vnd.openxmlformats-officedocument.presentationml.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3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29.xml" ContentType="application/vnd.openxmlformats-officedocument.presentationml.notesSlide+xml"/>
  <Override PartName="/ppt/slides/slide108.xml" ContentType="application/vnd.openxmlformats-officedocument.presentationml.slide+xml"/>
  <Override PartName="/ppt/notesSlides/notesSlide118.xml" ContentType="application/vnd.openxmlformats-officedocument.presentationml.notes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132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121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10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138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37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26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3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122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slides/slide139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38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116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34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39.xml" ContentType="application/vnd.openxmlformats-officedocument.presentationml.notesSlide+xml"/>
  <Override PartName="/ppt/slides/slide118.xml" ContentType="application/vnd.openxmlformats-officedocument.presentationml.slide+xml"/>
  <Override PartName="/ppt/notesSlides/notesSlide128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17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131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20.xml" ContentType="application/vnd.openxmlformats-officedocument.presentationml.notes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5.xml" ContentType="application/vnd.openxmlformats-officedocument.presentationml.notesSlide+xml"/>
  <Override PartName="/ppt/notesSlides/notesSlide136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1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theme/theme3.xml" ContentType="application/vnd.openxmlformats-officedocument.them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notesSlides/notesSlide36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6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1"/>
  </p:notesMasterIdLst>
  <p:handoutMasterIdLst>
    <p:handoutMasterId r:id="rId142"/>
  </p:handoutMasterIdLst>
  <p:sldIdLst>
    <p:sldId id="833" r:id="rId2"/>
    <p:sldId id="957" r:id="rId3"/>
    <p:sldId id="834" r:id="rId4"/>
    <p:sldId id="835" r:id="rId5"/>
    <p:sldId id="836" r:id="rId6"/>
    <p:sldId id="837" r:id="rId7"/>
    <p:sldId id="838" r:id="rId8"/>
    <p:sldId id="839" r:id="rId9"/>
    <p:sldId id="840" r:id="rId10"/>
    <p:sldId id="841" r:id="rId11"/>
    <p:sldId id="842" r:id="rId12"/>
    <p:sldId id="843" r:id="rId13"/>
    <p:sldId id="844" r:id="rId14"/>
    <p:sldId id="845" r:id="rId15"/>
    <p:sldId id="846" r:id="rId16"/>
    <p:sldId id="847" r:id="rId17"/>
    <p:sldId id="848" r:id="rId18"/>
    <p:sldId id="849" r:id="rId19"/>
    <p:sldId id="850" r:id="rId20"/>
    <p:sldId id="851" r:id="rId21"/>
    <p:sldId id="852" r:id="rId22"/>
    <p:sldId id="853" r:id="rId23"/>
    <p:sldId id="854" r:id="rId24"/>
    <p:sldId id="855" r:id="rId25"/>
    <p:sldId id="856" r:id="rId26"/>
    <p:sldId id="857" r:id="rId27"/>
    <p:sldId id="858" r:id="rId28"/>
    <p:sldId id="859" r:id="rId29"/>
    <p:sldId id="860" r:id="rId30"/>
    <p:sldId id="958" r:id="rId31"/>
    <p:sldId id="862" r:id="rId32"/>
    <p:sldId id="873" r:id="rId33"/>
    <p:sldId id="963" r:id="rId34"/>
    <p:sldId id="964" r:id="rId35"/>
    <p:sldId id="966" r:id="rId36"/>
    <p:sldId id="874" r:id="rId37"/>
    <p:sldId id="967" r:id="rId38"/>
    <p:sldId id="875" r:id="rId39"/>
    <p:sldId id="968" r:id="rId40"/>
    <p:sldId id="876" r:id="rId41"/>
    <p:sldId id="969" r:id="rId42"/>
    <p:sldId id="877" r:id="rId43"/>
    <p:sldId id="970" r:id="rId44"/>
    <p:sldId id="965" r:id="rId45"/>
    <p:sldId id="863" r:id="rId46"/>
    <p:sldId id="864" r:id="rId47"/>
    <p:sldId id="971" r:id="rId48"/>
    <p:sldId id="865" r:id="rId49"/>
    <p:sldId id="879" r:id="rId50"/>
    <p:sldId id="972" r:id="rId51"/>
    <p:sldId id="973" r:id="rId52"/>
    <p:sldId id="878" r:id="rId53"/>
    <p:sldId id="866" r:id="rId54"/>
    <p:sldId id="959" r:id="rId55"/>
    <p:sldId id="867" r:id="rId56"/>
    <p:sldId id="868" r:id="rId57"/>
    <p:sldId id="869" r:id="rId58"/>
    <p:sldId id="870" r:id="rId59"/>
    <p:sldId id="871" r:id="rId60"/>
    <p:sldId id="872" r:id="rId61"/>
    <p:sldId id="960" r:id="rId62"/>
    <p:sldId id="947" r:id="rId63"/>
    <p:sldId id="948" r:id="rId64"/>
    <p:sldId id="880" r:id="rId65"/>
    <p:sldId id="884" r:id="rId66"/>
    <p:sldId id="881" r:id="rId67"/>
    <p:sldId id="882" r:id="rId68"/>
    <p:sldId id="883" r:id="rId69"/>
    <p:sldId id="886" r:id="rId70"/>
    <p:sldId id="885" r:id="rId71"/>
    <p:sldId id="887" r:id="rId72"/>
    <p:sldId id="888" r:id="rId73"/>
    <p:sldId id="889" r:id="rId74"/>
    <p:sldId id="890" r:id="rId75"/>
    <p:sldId id="891" r:id="rId76"/>
    <p:sldId id="892" r:id="rId77"/>
    <p:sldId id="893" r:id="rId78"/>
    <p:sldId id="894" r:id="rId79"/>
    <p:sldId id="896" r:id="rId80"/>
    <p:sldId id="897" r:id="rId81"/>
    <p:sldId id="898" r:id="rId82"/>
    <p:sldId id="899" r:id="rId83"/>
    <p:sldId id="900" r:id="rId84"/>
    <p:sldId id="901" r:id="rId85"/>
    <p:sldId id="902" r:id="rId86"/>
    <p:sldId id="903" r:id="rId87"/>
    <p:sldId id="904" r:id="rId88"/>
    <p:sldId id="905" r:id="rId89"/>
    <p:sldId id="906" r:id="rId90"/>
    <p:sldId id="907" r:id="rId91"/>
    <p:sldId id="908" r:id="rId92"/>
    <p:sldId id="909" r:id="rId93"/>
    <p:sldId id="961" r:id="rId94"/>
    <p:sldId id="974" r:id="rId95"/>
    <p:sldId id="910" r:id="rId96"/>
    <p:sldId id="911" r:id="rId97"/>
    <p:sldId id="912" r:id="rId98"/>
    <p:sldId id="913" r:id="rId99"/>
    <p:sldId id="914" r:id="rId100"/>
    <p:sldId id="915" r:id="rId101"/>
    <p:sldId id="916" r:id="rId102"/>
    <p:sldId id="917" r:id="rId103"/>
    <p:sldId id="918" r:id="rId104"/>
    <p:sldId id="919" r:id="rId105"/>
    <p:sldId id="920" r:id="rId106"/>
    <p:sldId id="921" r:id="rId107"/>
    <p:sldId id="922" r:id="rId108"/>
    <p:sldId id="923" r:id="rId109"/>
    <p:sldId id="924" r:id="rId110"/>
    <p:sldId id="925" r:id="rId111"/>
    <p:sldId id="926" r:id="rId112"/>
    <p:sldId id="927" r:id="rId113"/>
    <p:sldId id="928" r:id="rId114"/>
    <p:sldId id="929" r:id="rId115"/>
    <p:sldId id="930" r:id="rId116"/>
    <p:sldId id="931" r:id="rId117"/>
    <p:sldId id="932" r:id="rId118"/>
    <p:sldId id="933" r:id="rId119"/>
    <p:sldId id="934" r:id="rId120"/>
    <p:sldId id="935" r:id="rId121"/>
    <p:sldId id="936" r:id="rId122"/>
    <p:sldId id="937" r:id="rId123"/>
    <p:sldId id="938" r:id="rId124"/>
    <p:sldId id="940" r:id="rId125"/>
    <p:sldId id="941" r:id="rId126"/>
    <p:sldId id="942" r:id="rId127"/>
    <p:sldId id="975" r:id="rId128"/>
    <p:sldId id="943" r:id="rId129"/>
    <p:sldId id="944" r:id="rId130"/>
    <p:sldId id="945" r:id="rId131"/>
    <p:sldId id="946" r:id="rId132"/>
    <p:sldId id="949" r:id="rId133"/>
    <p:sldId id="950" r:id="rId134"/>
    <p:sldId id="951" r:id="rId135"/>
    <p:sldId id="952" r:id="rId136"/>
    <p:sldId id="953" r:id="rId137"/>
    <p:sldId id="954" r:id="rId138"/>
    <p:sldId id="955" r:id="rId139"/>
    <p:sldId id="956" r:id="rId140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0" autoAdjust="0"/>
    <p:restoredTop sz="87500" autoAdjust="0"/>
  </p:normalViewPr>
  <p:slideViewPr>
    <p:cSldViewPr>
      <p:cViewPr varScale="1">
        <p:scale>
          <a:sx n="67" d="100"/>
          <a:sy n="67" d="100"/>
        </p:scale>
        <p:origin x="-1746" y="-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2" d="100"/>
          <a:sy n="62" d="100"/>
        </p:scale>
        <p:origin x="-2410" y="-7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14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https://www.opencv-srf.com/2018/01/erode-images-and-videos.html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9/25/2020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9/25/2020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9/25/2020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9/25/2020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9/25/2020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9/25/2020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9/25/2020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9/25/2020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9/25/2020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9/25/2020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9/25/2020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9/25/2020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9/25/2020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9/25/2020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9/25/2020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9/25/2020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9/25/2020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9/25/2020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9/25/2020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9/25/2020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9/25/2020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3.png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SRGB%E8%89%B2%E5%BD%A9%E7%A9%BA%E9%97%B4" TargetMode="External"/><Relationship Id="rId3" Type="http://schemas.openxmlformats.org/officeDocument/2006/relationships/hyperlink" Target="https://zh.wikipedia.org/wiki/%E8%89%B2%E5%BD%A9" TargetMode="External"/><Relationship Id="rId7" Type="http://schemas.openxmlformats.org/officeDocument/2006/relationships/hyperlink" Target="https://zh.wikipedia.org/wiki/Adobe_RGB%E8%89%B2%E5%BD%A9%E7%A9%BA%E9%97%B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zh.wikipedia.org/wiki/%E5%BD%A9%E9%80%9A" TargetMode="External"/><Relationship Id="rId5" Type="http://schemas.openxmlformats.org/officeDocument/2006/relationships/hyperlink" Target="https://zh.wikipedia.org/wiki/%E6%95%B0%E5%AD%97%E4%BF%A1%E5%8F%B7" TargetMode="External"/><Relationship Id="rId4" Type="http://schemas.openxmlformats.org/officeDocument/2006/relationships/hyperlink" Target="https://zh.wikipedia.org/wiki/%E6%A8%A1%E6%93%AC%E4%BF%A1%E8%99%9F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A4%9A%E5%85%83%E7%BB%8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zh.wikipedia.org/wiki/CMYK" TargetMode="External"/><Relationship Id="rId4" Type="http://schemas.openxmlformats.org/officeDocument/2006/relationships/hyperlink" Target="https://zh.wikipedia.org/wiki/RGB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4%BD%8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zh.wikipedia.org/wiki/%E9%80%9A%E9%81%93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38200" y="16002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執行環境準備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影像原理介紹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核心功能介紹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的影像處理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特徵偵測及描述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  <a:endParaRPr kumimoji="1" lang="zh-TW" alt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機器學習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深度學習</a:t>
            </a:r>
            <a:r>
              <a:rPr kumimoji="1" lang="en-US" altLang="zh-TW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800" b="1" kern="0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入門實作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YCrCb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9050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亮度列出了顏色亮或暗的程度資訊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可透過照明中強度成分的加權和來計算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光源中，綠色分量的影響最大，藍色分量的影響最小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結構元未完全處於前景影像中（可能部分在，也可能完全不在），就將結構元中心點對應的腐蝕結果影像中的像素點處理為背景色（黑色，像素點的像素值為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）。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657600"/>
            <a:ext cx="2971800" cy="3048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81200"/>
            <a:ext cx="5410200" cy="4443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438400"/>
            <a:ext cx="1752600" cy="17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3581400"/>
            <a:ext cx="3048000" cy="297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26670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26670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26670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6670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26670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3124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124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YCrCb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371600"/>
            <a:ext cx="6324600" cy="238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114800"/>
            <a:ext cx="551795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3124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124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124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4648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676400"/>
            <a:ext cx="5791200" cy="498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形態學之膨脹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能夠將影像的邊界點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放大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，使影像沿著邊界向內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放大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使用一個結構元來一個一個像素地掃描要被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膨脹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的影像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結構元有沒有「擊中」某個像素點，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擊中的意思，就是被覆蓋的影像區域有沒有和結構元一樣的值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也可用在灰階彩色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形態學之膨脹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133600"/>
            <a:ext cx="832905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形態學之膨脹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cv2.dilate(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kernel[, anchor[, iterations[,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borderValue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]]]])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膨脹後輸出目標圖，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原始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圖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具同樣的類型和大小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代表需要進行膨脹操作的原始影像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element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代表膨脹操作所採用的結構類型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它可以自訂產生，也可以透過函數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cv2.getStructuringElement()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產生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通用形態學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677412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開運算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閉運算（關運算）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形態學梯度運算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禮帽運算（頂帽運算）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黑帽運算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擊中擊不中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通用形態學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cv2.morphologyEx(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op, kernel[, anchor[, iterations[,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borderValue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]]]]] 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膨脹後輸出目標圖，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原始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圖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具同樣的類型和大小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代表需要進行形態學操作的原始影像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op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代表操作類型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kernel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anchor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iterations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borderValue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與函數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cv2.erode()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內對應參數的含義一致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YCrCb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362200"/>
            <a:ext cx="680504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895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通用形態學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752600"/>
            <a:ext cx="851058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形態學之開運算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200400"/>
            <a:ext cx="820892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49367" y="1371600"/>
            <a:ext cx="784573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先將影像腐蝕，再對腐蝕的結果進行膨脹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用於去噪、計數等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形態學之閉運算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733800"/>
            <a:ext cx="851528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81000" y="1295400"/>
            <a:ext cx="8305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先膨脹、後腐蝕的運算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它有助關閉前景物體內部的小孔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或去除物體上的小黑點，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將不同的前景影像進行連接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形態學之梯度運算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667000"/>
            <a:ext cx="808033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762000" y="1524000"/>
            <a:ext cx="7620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用影像的膨脹影像減腐蝕影像的操作，該操作可以取得原始影像中前景影像的邊緣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形態學之禮帽運算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2000" y="1371600"/>
            <a:ext cx="762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原始影像減去其開運算影像的操作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能夠取得影像的雜訊資訊，或獲得比原始影像的邊緣更亮的邊緣資訊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77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352800"/>
            <a:ext cx="799664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形態學之黑帽運算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2000" y="1371600"/>
            <a:ext cx="7620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閉運算影像減去原始影像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取得影像內部的小孔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或前景色中的小黑點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或獲得比原始影像的邊緣更暗的邊緣部分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191000"/>
            <a:ext cx="818122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形態學之核函數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2000" y="1371600"/>
            <a:ext cx="7620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使用一個特定的核（結構元）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該核可以自訂產生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也可以透過函數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cv2.getStructuringElement()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建置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886200"/>
            <a:ext cx="826403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3048000" y="2971800"/>
            <a:ext cx="4648200" cy="990600"/>
          </a:xfrm>
        </p:spPr>
        <p:txBody>
          <a:bodyPr/>
          <a:lstStyle/>
          <a:p>
            <a:pPr algn="just"/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影像梯度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形態學之影像梯度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2133600"/>
            <a:ext cx="762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計算的是影像變化的速度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邊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緣部分，其灰階值變化較大，梯度值也較大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平滑的部分，其灰階值變化較小，對應的梯度值也較小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計算的是影像的邊緣資訊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形態學之影像梯度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676400"/>
            <a:ext cx="7620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線條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和線條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，其右側像素值與左側像素值的差值不為零，因此是邊界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其餘列，其右側像素值與左側像素值的差值均為零，因此不是邊界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114800"/>
            <a:ext cx="2667000" cy="228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2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962400"/>
            <a:ext cx="2209800" cy="24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9050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HSV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色彩空間是針對視覺感知的色彩模型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HSV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色彩空間從心理學和視覺的角度出發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人眼的色彩知覺主要包含三要素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色調（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Hue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，也稱為色相）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光的顏色，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飽和度（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Saturation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色彩的深淺程度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亮度（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Value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指人眼感受到的光的明暗程度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形態學之影像梯度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2133600"/>
            <a:ext cx="762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Sobel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運算元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Scharr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運算元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Laplacian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運算元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影像梯度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- </a:t>
            </a:r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Sobel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2133600"/>
            <a:ext cx="762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離散的微分運算元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結合了高斯平滑和微分求導運算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利用局部差分尋找邊緣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81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810000"/>
            <a:ext cx="6096000" cy="2381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 </a:t>
            </a:r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Sobel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 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水平方向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82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752600"/>
            <a:ext cx="3733800" cy="151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2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114800"/>
            <a:ext cx="786539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 </a:t>
            </a:r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Sobel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 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垂直方向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83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676400"/>
            <a:ext cx="409950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32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3886200"/>
            <a:ext cx="803296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Sobel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函數使用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3400" y="1600200"/>
            <a:ext cx="8077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cv2.Sobel(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dx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dy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scale[, delta[,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]]]] 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代表目標圖型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代表原始影像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代表輸出影像的深度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dx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方向上的求導階數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方向上的求導階數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Sobel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核的大小。該值為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-1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時，則會使用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Scharr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運算元進行運算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Sobel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函數使用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3400" y="1600200"/>
            <a:ext cx="80772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cv2.Sobel(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dx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dy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scale[, delta[,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]]]] 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scale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代表計算導數值時所採用的縮放因數，預設情況下該值是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，是沒有縮放的。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delta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代表加在目標圖型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上的值，該值是可選的，預設為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代表邊界樣式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影像梯度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- </a:t>
            </a:r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Scharr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524000"/>
            <a:ext cx="7620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Sobel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的改進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速度一樣，精度更高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cv2.Scharr()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和函數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cv2.Sobel()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的使用方式基本一致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84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756091"/>
            <a:ext cx="5029200" cy="3101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6096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影像梯度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- </a:t>
            </a:r>
            <a:r>
              <a:rPr lang="en-US" altLang="zh-TW" sz="4800" dirty="0" err="1" smtClean="0">
                <a:solidFill>
                  <a:srgbClr val="FFFF00"/>
                </a:solidFill>
              </a:rPr>
              <a:t>Laplacian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524000"/>
            <a:ext cx="7620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二階導數運算元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具有旋轉不變性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滿足不同方向的影像邊緣銳化（邊緣檢測）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運算元的係數之和需要為零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4343400"/>
            <a:ext cx="4267200" cy="2157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6096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影像梯度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- </a:t>
            </a:r>
            <a:r>
              <a:rPr lang="en-US" altLang="zh-TW" sz="4800" dirty="0" err="1" smtClean="0">
                <a:solidFill>
                  <a:srgbClr val="FFFF00"/>
                </a:solidFill>
              </a:rPr>
              <a:t>Laplacian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981200"/>
            <a:ext cx="7010400" cy="46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6096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影像梯度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- </a:t>
            </a:r>
            <a:r>
              <a:rPr lang="en-US" altLang="zh-TW" sz="4800" dirty="0" err="1" smtClean="0">
                <a:solidFill>
                  <a:srgbClr val="FFFF00"/>
                </a:solidFill>
              </a:rPr>
              <a:t>Laplacian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87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133600"/>
            <a:ext cx="781034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色調：與混合光譜中的主要光波長相關，如“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紅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橙黃綠藍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靛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紫”表示不同的色調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從波長的角度考慮，不同波長的光表現為不同的顏色，實際上是色調的差異。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飽和度：指相對純淨度，或混合白光的數量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純譜色是全飽和的，像深紅色（紅加白）和淡紫色（紫加白）這樣的彩色是欠飽和的，飽和度與所加白光的數量成反比。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亮度：人眼感受到的光的明暗程度，與物體的反射度有關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色彩來講中摻入的白色越多亮度越高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在其中摻入的黑色越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多亮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度越低</a:t>
            </a:r>
            <a:endParaRPr lang="zh-TW" altLang="zh-TW" sz="28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將實體空間的顏色分佈在圓周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不同的角度代表不同的顏色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調整色調值就能選取不同的顏色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設定值區間為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360]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兩個角度之間的角度對應兩個顏色之間的過渡色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133600"/>
            <a:ext cx="815483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飽和度為一比例值，範圍是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1]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顏色的純度和該顏色最大純度之間的比值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飽和度的值為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時，只有灰階。亮度表示色彩的明亮程度，設定值範圍也是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1]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81200"/>
            <a:ext cx="407583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599" y="1981200"/>
            <a:ext cx="360516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3200400"/>
            <a:ext cx="171197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HLS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色調</a:t>
            </a:r>
            <a:r>
              <a:rPr lang="en-US" altLang="zh-TW" sz="3200" dirty="0" smtClean="0"/>
              <a:t>H</a:t>
            </a:r>
            <a:r>
              <a:rPr lang="zh-TW" altLang="zh-TW" sz="3200" dirty="0" smtClean="0"/>
              <a:t>（</a:t>
            </a:r>
            <a:r>
              <a:rPr lang="en-US" altLang="zh-TW" sz="3200" dirty="0" smtClean="0"/>
              <a:t>Hue</a:t>
            </a:r>
            <a:r>
              <a:rPr lang="zh-TW" altLang="zh-TW" sz="3200" dirty="0" smtClean="0"/>
              <a:t>）</a:t>
            </a:r>
            <a:endParaRPr lang="en-US" altLang="zh-TW" sz="3200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光亮度</a:t>
            </a:r>
            <a:r>
              <a:rPr lang="en-US" altLang="zh-TW" sz="3200" dirty="0" smtClean="0"/>
              <a:t>/</a:t>
            </a:r>
            <a:r>
              <a:rPr lang="zh-TW" altLang="zh-TW" sz="3200" dirty="0" smtClean="0"/>
              <a:t>明度</a:t>
            </a:r>
            <a:r>
              <a:rPr lang="en-US" altLang="zh-TW" sz="3200" dirty="0" smtClean="0"/>
              <a:t>L</a:t>
            </a:r>
            <a:r>
              <a:rPr lang="zh-TW" altLang="zh-TW" sz="3200" dirty="0" smtClean="0"/>
              <a:t>（</a:t>
            </a:r>
            <a:r>
              <a:rPr lang="en-US" altLang="zh-TW" sz="3200" dirty="0" smtClean="0"/>
              <a:t>Lightness</a:t>
            </a:r>
            <a:r>
              <a:rPr lang="zh-TW" altLang="zh-TW" sz="3200" dirty="0" smtClean="0"/>
              <a:t>）</a:t>
            </a:r>
            <a:endParaRPr lang="en-US" altLang="zh-TW" sz="3200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飽和度</a:t>
            </a:r>
            <a:r>
              <a:rPr lang="en-US" altLang="zh-TW" sz="3200" dirty="0" smtClean="0"/>
              <a:t>S</a:t>
            </a:r>
            <a:r>
              <a:rPr lang="zh-TW" altLang="zh-TW" sz="3200" dirty="0" smtClean="0"/>
              <a:t>（</a:t>
            </a:r>
            <a:r>
              <a:rPr lang="en-US" altLang="zh-TW" sz="3200" dirty="0" smtClean="0"/>
              <a:t>Saturation</a:t>
            </a:r>
            <a:r>
              <a:rPr lang="zh-TW" altLang="zh-TW" sz="3200" dirty="0" smtClean="0"/>
              <a:t>）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752600" y="2895600"/>
            <a:ext cx="6096000" cy="990600"/>
          </a:xfrm>
        </p:spPr>
        <p:txBody>
          <a:bodyPr/>
          <a:lstStyle/>
          <a:p>
            <a:pPr algn="just"/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色彩空間介紹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HLS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色調：表示人眼所能感知的顏色，分佈在一個平面的色調環上，整個色調環為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360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度的圓心角，不同的角度代表不同的顏色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光亮度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明度：控制色彩的明暗變化，範圍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1]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透過光亮度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明度的大小來衡量有多少光線從物體表面反射出來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飽和度：使用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1]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的值描述相同色調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CIELa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*b*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均勻色彩空間模型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針對視覺感知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人所感知到的兩種顏色的區別程度，應該與這兩種顏色在色彩空間中的距離成正比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L*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分量用於表示像素的亮度，設定值範圍是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[0,100]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純黑到純白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a*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分量表示從紅色到綠色的範圍，設定值範圍是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[-127,127]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b*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分量表示從黃色到藍色的範圍，設定值範圍是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[-127,127]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CIELa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*b*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600200"/>
            <a:ext cx="6019800" cy="504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CIELa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*b*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599" y="1905000"/>
            <a:ext cx="669330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CIELu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*v*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適用於顯示器顯示和根據加色原理進行組合的場合</a:t>
            </a:r>
            <a:endParaRPr lang="en-US" altLang="zh-TW" sz="3200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比較強調對紅色的表示</a:t>
            </a:r>
            <a:endParaRPr lang="en-US" altLang="zh-TW" sz="3200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對藍色的變化不太敏感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CIELu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*v*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752600"/>
            <a:ext cx="6934200" cy="487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CIELu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*v*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362200"/>
            <a:ext cx="520628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Bayer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971800"/>
            <a:ext cx="824438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色彩空間轉換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/>
              <a:t>dst</a:t>
            </a:r>
            <a:r>
              <a:rPr lang="en-US" altLang="zh-TW" sz="3200" dirty="0" smtClean="0"/>
              <a:t> = cv2.cvtColor( </a:t>
            </a:r>
            <a:r>
              <a:rPr lang="en-US" altLang="zh-TW" sz="3200" dirty="0" err="1" smtClean="0"/>
              <a:t>src</a:t>
            </a:r>
            <a:r>
              <a:rPr lang="en-US" altLang="zh-TW" sz="3200" dirty="0" smtClean="0"/>
              <a:t>, code [, </a:t>
            </a:r>
            <a:r>
              <a:rPr lang="en-US" altLang="zh-TW" sz="3200" dirty="0" err="1" smtClean="0"/>
              <a:t>dstCn</a:t>
            </a:r>
            <a:r>
              <a:rPr lang="en-US" altLang="zh-TW" sz="3200" dirty="0" smtClean="0"/>
              <a:t>] )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RGB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的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alpha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通道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色彩空間三個通道的基礎上加上一個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通道，叫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alpha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通道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表示透明度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這種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個通道的色彩空間被稱為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RGBA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PNG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影像是一種典型的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通道影像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alpha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通道的設定值範圍是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1]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，或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255]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表示從透明到不透明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(Color Space)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是對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3" tooltip="色彩"/>
              </a:rPr>
              <a:t>色彩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的組織方式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藉助色彩空間和針對物理裝置的測試，可以得到色彩的固定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4" tooltip="類比訊號"/>
              </a:rPr>
              <a:t>類比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5" tooltip="數位訊號"/>
              </a:rPr>
              <a:t>數位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表示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任意挑選一些顏色來定義，如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6" tooltip="彩通"/>
              </a:rPr>
              <a:t>彩通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系統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基於嚴謹的數學定義，如 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  <a:hlinkClick r:id="rId7" tooltip="Adobe RGB色彩空間"/>
              </a:rPr>
              <a:t>Adobe RGB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  <a:hlinkClick r:id="rId8" tooltip="SRGB色彩空間"/>
              </a:rPr>
              <a:t>sRGB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219200" y="2895600"/>
            <a:ext cx="7239000" cy="990600"/>
          </a:xfrm>
        </p:spPr>
        <p:txBody>
          <a:bodyPr/>
          <a:lstStyle/>
          <a:p>
            <a:pPr algn="just"/>
            <a:r>
              <a:rPr lang="en-US" altLang="zh-TW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Image </a:t>
            </a:r>
            <a:r>
              <a:rPr lang="en-US" altLang="zh-TW" sz="54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Thresholding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影像門檻值過濾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只能運作在灰階影像上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設定一個門檻值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如果大於門檻值，就等於某個值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如白色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如果小於門檻值，就等於另一個值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如黑色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最後設定過濾的方法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影像門檻值過濾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將影像內所有像素值大於</a:t>
            </a:r>
            <a:r>
              <a:rPr lang="en-US" altLang="zh-TW" sz="3200" dirty="0" smtClean="0"/>
              <a:t>127</a:t>
            </a:r>
            <a:r>
              <a:rPr lang="zh-TW" altLang="zh-TW" sz="3200" dirty="0" smtClean="0"/>
              <a:t>的像素點的值設為</a:t>
            </a:r>
            <a:r>
              <a:rPr lang="en-US" altLang="zh-TW" sz="3200" dirty="0" smtClean="0"/>
              <a:t>255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將影像內所有像素值小於或等於</a:t>
            </a:r>
            <a:r>
              <a:rPr lang="en-US" altLang="zh-TW" sz="3200" dirty="0" smtClean="0"/>
              <a:t>127</a:t>
            </a:r>
            <a:r>
              <a:rPr lang="zh-TW" altLang="zh-TW" sz="3200" dirty="0" smtClean="0"/>
              <a:t>的像素點的值設為</a:t>
            </a:r>
            <a:r>
              <a:rPr lang="en-US" altLang="zh-TW" sz="3200" dirty="0" smtClean="0"/>
              <a:t>0(</a:t>
            </a:r>
            <a:r>
              <a:rPr lang="zh-TW" altLang="en-US" sz="3200" dirty="0" smtClean="0"/>
              <a:t>以下為</a:t>
            </a:r>
            <a:r>
              <a:rPr lang="en-US" altLang="zh-TW" sz="3200" dirty="0" smtClean="0"/>
              <a:t>BINARY)</a:t>
            </a:r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962400"/>
            <a:ext cx="566215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影像門檻值過濾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676400"/>
            <a:ext cx="795139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BINARY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09800"/>
            <a:ext cx="799362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BINARY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524000"/>
            <a:ext cx="6096000" cy="2776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800600"/>
            <a:ext cx="502073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BINARY_INV</a:t>
            </a:r>
          </a:p>
        </p:txBody>
      </p:sp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81200"/>
            <a:ext cx="748925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BINARY_INV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676400"/>
            <a:ext cx="5638800" cy="25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572000"/>
            <a:ext cx="517232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TRUNC</a:t>
            </a:r>
          </a:p>
        </p:txBody>
      </p:sp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209800"/>
            <a:ext cx="7042496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TRUNC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00200"/>
            <a:ext cx="6248400" cy="2767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724400"/>
            <a:ext cx="483190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色彩模型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(Color Model)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抽象數學模型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通過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3" tooltip="多元組"/>
              </a:rPr>
              <a:t>一組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數位來描述顏色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  <a:hlinkClick r:id="rId4" tooltip="RGB"/>
              </a:rPr>
              <a:t>RGB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使用三元組、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  <a:hlinkClick r:id="rId5" tooltip="CMYK"/>
              </a:rPr>
              <a:t>CMYK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使用四元組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色彩模型和一個特定的參照色彩空間之間建立特定的對映函式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參照色彩空間中出現有限的「覆蓋區」，或稱之為「色域」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色彩空間由色彩模型和色域共同定義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81200" y="304800"/>
            <a:ext cx="5181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TOZERO_INV</a:t>
            </a:r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905000"/>
            <a:ext cx="798458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TOZERO_INV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676400"/>
            <a:ext cx="6096000" cy="274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4724400"/>
            <a:ext cx="452078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TOZERO</a:t>
            </a:r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399" y="1981200"/>
            <a:ext cx="755164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TOZERO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524000"/>
            <a:ext cx="6248400" cy="2959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876800"/>
            <a:ext cx="494901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509225"/>
            <a:ext cx="4876800" cy="634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影像門檻值過濾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3200" b="1" dirty="0" smtClean="0"/>
              <a:t>  Simple </a:t>
            </a:r>
            <a:r>
              <a:rPr lang="en-US" altLang="zh-TW" sz="3200" b="1" dirty="0" err="1" smtClean="0"/>
              <a:t>Thresholding</a:t>
            </a:r>
            <a:endParaRPr lang="en-US" altLang="zh-TW" sz="3200" b="1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b="1" dirty="0" smtClean="0"/>
              <a:t>Adaptive </a:t>
            </a:r>
            <a:r>
              <a:rPr lang="en-US" altLang="zh-TW" sz="3200" b="1" dirty="0" err="1" smtClean="0"/>
              <a:t>Thresholding</a:t>
            </a:r>
            <a:endParaRPr lang="en-US" altLang="zh-TW" sz="3200" b="1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b="1" dirty="0" smtClean="0"/>
              <a:t>Otsu’s </a:t>
            </a:r>
            <a:r>
              <a:rPr lang="en-US" altLang="zh-TW" sz="3200" b="1" dirty="0" err="1" smtClean="0"/>
              <a:t>Binarization</a:t>
            </a:r>
            <a:endParaRPr lang="en-US" altLang="zh-TW" sz="3200" b="1" dirty="0" smtClean="0"/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304800"/>
            <a:ext cx="7010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Simple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Thresholding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752600"/>
            <a:ext cx="6934200" cy="4681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" y="304800"/>
            <a:ext cx="7848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4800" b="1" dirty="0" smtClean="0">
                <a:solidFill>
                  <a:srgbClr val="FFFF00"/>
                </a:solidFill>
              </a:rPr>
              <a:t>Adaptive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Thresholding</a:t>
            </a:r>
            <a:endParaRPr lang="en-US" altLang="zh-TW" sz="4800" b="1" dirty="0" smtClean="0">
              <a:solidFill>
                <a:srgbClr val="FFFF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計算每個像素點周圍臨近區域的加權平均值獲得設定值，並使用該設定值對目前像素點進行處理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進一步地處理明暗差異較大的影像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Adaptive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Thresholding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371600"/>
            <a:ext cx="5562600" cy="535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Adaptive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Thresholding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362200"/>
            <a:ext cx="837210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色彩空間密度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色彩空間根據裝置系統能力的不同，有各種不同的實現方法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最常用的是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24-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3" tooltip="位"/>
              </a:rPr>
              <a:t>位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實現方法，也就是紅綠藍每個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4" tooltip="通道"/>
              </a:rPr>
              <a:t>通道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位元或者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256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色級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有些採用每原色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位元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能在相同範圍內實現更高更精確的色彩密度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寬域色彩空間中尤其重要，顏色排列的相對更緊密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" y="304800"/>
            <a:ext cx="7848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4800" b="1" dirty="0" smtClean="0">
                <a:solidFill>
                  <a:srgbClr val="FFFF00"/>
                </a:solidFill>
              </a:rPr>
              <a:t>Otsu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Binarization</a:t>
            </a:r>
            <a:endParaRPr lang="en-US" altLang="zh-TW" sz="4800" b="1" dirty="0" smtClean="0">
              <a:solidFill>
                <a:srgbClr val="FFFF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色彩均衡時直接將設定值設為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127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是比較合適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分佈是不均衡的，如果此時還將設定值設定為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127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，結果就是失敗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根據目前影像列出最佳的類別間分割設定值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檢查所有可能設定值，進一步找到最佳的設定值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Otsu’s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Binarization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76400"/>
            <a:ext cx="25035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2438400"/>
            <a:ext cx="1981200" cy="204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4343400"/>
            <a:ext cx="2971800" cy="227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Otsu’s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Binarization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371600"/>
            <a:ext cx="7019221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Otsu’s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Binarization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133600"/>
            <a:ext cx="806668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981200" y="2895600"/>
            <a:ext cx="5791200" cy="990600"/>
          </a:xfrm>
        </p:spPr>
        <p:txBody>
          <a:bodyPr/>
          <a:lstStyle/>
          <a:p>
            <a:pPr algn="just"/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影像的幾何轉換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05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幾何轉換的種類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81000" y="2286000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縮放：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Scale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翻轉：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Rotate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仿射：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Affine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透視：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Transform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重映射：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Remap</a:t>
            </a:r>
          </a:p>
          <a:p>
            <a:pPr marL="271463" indent="-271463">
              <a:buFont typeface="Arial" pitchFamily="34" charset="0"/>
              <a:buChar char="•"/>
            </a:pPr>
            <a:endParaRPr lang="zh-TW" altLang="zh-TW" sz="4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4038600" y="2286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縮放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447800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/>
            <a:r>
              <a:rPr lang="en-US" altLang="zh-TW" sz="3200" dirty="0" err="1" smtClean="0"/>
              <a:t>dst</a:t>
            </a:r>
            <a:r>
              <a:rPr lang="en-US" altLang="zh-TW" sz="3200" dirty="0" smtClean="0"/>
              <a:t> = cv2.resize( </a:t>
            </a:r>
            <a:r>
              <a:rPr lang="en-US" altLang="zh-TW" sz="3200" dirty="0" err="1" smtClean="0"/>
              <a:t>src</a:t>
            </a:r>
            <a:r>
              <a:rPr lang="en-US" altLang="zh-TW" sz="3200" dirty="0" smtClean="0"/>
              <a:t>, </a:t>
            </a:r>
            <a:r>
              <a:rPr lang="en-US" altLang="zh-TW" sz="3200" dirty="0" err="1" smtClean="0"/>
              <a:t>dsize</a:t>
            </a:r>
            <a:r>
              <a:rPr lang="en-US" altLang="zh-TW" sz="3200" dirty="0" smtClean="0"/>
              <a:t>[, </a:t>
            </a:r>
            <a:r>
              <a:rPr lang="en-US" altLang="zh-TW" sz="3200" dirty="0" err="1" smtClean="0"/>
              <a:t>fx</a:t>
            </a:r>
            <a:r>
              <a:rPr lang="en-US" altLang="zh-TW" sz="3200" dirty="0" smtClean="0"/>
              <a:t>[, </a:t>
            </a:r>
            <a:r>
              <a:rPr lang="en-US" altLang="zh-TW" sz="3200" dirty="0" err="1" smtClean="0"/>
              <a:t>fy</a:t>
            </a:r>
            <a:r>
              <a:rPr lang="en-US" altLang="zh-TW" sz="3200" dirty="0" smtClean="0"/>
              <a:t>[, interpolation]]] )</a:t>
            </a: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/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代表輸出的目標圖型，該影像的類型與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相同，其大小為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（當該值非零時），或可以透過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src.size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fx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計算獲得。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代表需要縮放的原始影像。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代表輸出影像大小。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fx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代表水平方向的縮放比例。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代表垂直方向的縮放比例。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interpolation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代表內插方式</a:t>
            </a:r>
            <a:r>
              <a:rPr lang="zh-TW" altLang="zh-TW" sz="3200" dirty="0" smtClean="0"/>
              <a:t>，</a:t>
            </a:r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翻轉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cv2.flip(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flipCode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代表和原始影像具有同樣大小、類型的目標圖型。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代表要處理的原始影像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flipCode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代表旋轉類型</a:t>
            </a:r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0" y="2286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仿射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752600"/>
            <a:ext cx="77509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667000"/>
            <a:ext cx="773530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旋轉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retval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=cv2.getRotationMatrix2D(center, angle, scale)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center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為旋轉的中心點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angle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為旋轉角度，正數表示逆時鐘旋轉，負數表示順時鐘旋轉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scale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為轉換尺度（縮放大小）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常見的色彩空間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GRAY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XYZ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</a:rPr>
              <a:t>YCrCb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HSV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HLS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CIEL*a*b*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CIEL*u*v*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Bayer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更複雜的仿射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retval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=cv2.getAffineTransform(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代表輸入影像的三個點座標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代表輸出影像的三個點座標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133600" y="3581400"/>
            <a:ext cx="7239000" cy="990600"/>
          </a:xfrm>
        </p:spPr>
        <p:txBody>
          <a:bodyPr/>
          <a:lstStyle/>
          <a:p>
            <a:pPr algn="just"/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影像的平滑處理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en-US" altLang="zh-TW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(Smoothing)</a:t>
            </a: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781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什麼是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Filter/Kernel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影像根據像素點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(x, y)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臨近的區域計算獲得另外一幅新影像的演算法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濾波器是由鄰域及預先定義的操作組成的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濾波器規定了濾波時所採用的形狀以及該區域內像素值的組成規律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“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掩模”、“核”、“範本”、“視窗”、“運算元”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訊號領域將其稱為“濾波器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數學領域將其稱為“核”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781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什麼是線性濾波器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9050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濾波的目標像素點的值等於原始像素值及其周圍像素值的加權和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基於線性核的濾波，就是我們所熟悉的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卷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積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影像平滑處理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在儘量保留影像原有資訊的情況下，過濾掉影像內部的雜訊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過程稱為對影像的平滑處理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所得的影像稱為平滑影像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去除這些雜訊資訊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191000"/>
            <a:ext cx="240030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7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4114800"/>
            <a:ext cx="2443163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影像平滑處理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影像平滑處理英文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Smoothing Images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影像平滑處理通常伴隨影像模糊操作，因此也被稱為影像模糊處理，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稱之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Blurring Images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影像濾波是影像處理和電腦視覺中最常用、最基本的操作。影像濾波允許在影像上進行各種各樣的操作，有時我們也會把影像平滑處理稱為影像濾波，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Images Filtering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影像平滑處理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影像中與周圍像素點的像素值差異較大的像素點進行處理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調整為周圍像素點像素值的近似值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8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599" y="3352800"/>
            <a:ext cx="297385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8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3352800"/>
            <a:ext cx="2971800" cy="267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影像平滑處理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514600"/>
            <a:ext cx="335871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514600"/>
            <a:ext cx="338357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影像平滑處理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針對影像每個像素點進行平滑處理，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可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對整幅影像完成平滑處理，有效去除影雜訊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均值濾波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方框濾波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高斯濾波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中值濾波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雙邊濾波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2D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旋積（自訂濾波）</a:t>
            </a:r>
          </a:p>
          <a:p>
            <a:pPr marL="446088" indent="-446088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352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均值濾波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905000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考慮需要對周圍多少個像素點取平均值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以目前像素點為中心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對行數和列數相等的一塊區域內的所有像素點的像素值求平均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3x3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5x5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GRAY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通常指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位灰階圖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具有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256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個灰階級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像素值的範圍是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[0,255]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</a:rPr>
              <a:t>numpy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 array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則是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之間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由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色彩空間轉為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GRAY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572000"/>
            <a:ext cx="516903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5562600"/>
            <a:ext cx="255795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1242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均值濾波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828800"/>
            <a:ext cx="3505200" cy="473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均值濾波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981200"/>
            <a:ext cx="5792148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4384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均值濾波的邊緣點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828800"/>
            <a:ext cx="5486400" cy="4637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利用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Padding</a:t>
            </a:r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676400"/>
            <a:ext cx="6248400" cy="4974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利用卷積核心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752600"/>
            <a:ext cx="834909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199" y="4191000"/>
            <a:ext cx="832902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利用卷積核心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524000"/>
            <a:ext cx="7162800" cy="234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56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4191000"/>
            <a:ext cx="5257800" cy="217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均值濾波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cv2.blur(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anchor,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是濾波核的大小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anchor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是錨點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是邊界樣式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方框濾波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自由選擇是否對均值濾波的結果進行歸一化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鄰域像素值之和的平均值，還是鄰域像素值之和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124200"/>
            <a:ext cx="6629400" cy="1734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66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5181600"/>
            <a:ext cx="2590800" cy="150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方框濾波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cv2.boxFilter(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anchor, normalize,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是影像深度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是濾波核的大小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anchor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是錨點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normalize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表示在濾波時是否進行歸一化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是邊界樣式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方框濾波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828800"/>
            <a:ext cx="77691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XYZ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/>
              <a:t>由</a:t>
            </a:r>
            <a:r>
              <a:rPr lang="en-US" altLang="zh-TW" sz="3600" dirty="0" smtClean="0"/>
              <a:t>CIE</a:t>
            </a:r>
            <a:r>
              <a:rPr lang="zh-TW" altLang="zh-TW" sz="3600" dirty="0" smtClean="0"/>
              <a:t>（</a:t>
            </a:r>
            <a:r>
              <a:rPr lang="en-US" altLang="zh-TW" sz="3600" dirty="0" smtClean="0"/>
              <a:t>International Commission on Illumination</a:t>
            </a:r>
            <a:r>
              <a:rPr lang="zh-TW" altLang="zh-TW" sz="3600" dirty="0" smtClean="0"/>
              <a:t>）定義</a:t>
            </a:r>
            <a:endParaRPr lang="en-US" altLang="zh-TW" sz="3600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/>
              <a:t>更便於計算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352800"/>
            <a:ext cx="680882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5029200"/>
            <a:ext cx="7014491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004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高斯濾波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9812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在進行均值濾波和方框濾波時，其鄰域內每個像素的加權是相等的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在高斯濾波中，會將中心點的加權值加強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遠離中心點的加權值減小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在此基礎上計算鄰域內各個像素值不同加權的和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高斯濾波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8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371600"/>
            <a:ext cx="1371600" cy="115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87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667000"/>
            <a:ext cx="726987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87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4572000"/>
            <a:ext cx="720318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1242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高斯濾波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828800"/>
            <a:ext cx="802133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高斯濾波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cv2.GaussianBlur(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sigmaX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sigmaY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是濾波核的大小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sigmaX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旋積核在水平方向上（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軸方向）的標準差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sigmaY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是旋積核在垂直方向上（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軸方向）的標準差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是邊界樣式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中值濾波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取目前像素點及其周圍臨近像素點（一共有奇數個像素點）的像素值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將這些像素值排序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取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位於中間位置的像素值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來取代原值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中值濾波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0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95400"/>
            <a:ext cx="5638800" cy="4529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07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6096000"/>
            <a:ext cx="462501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中值濾波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1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057400"/>
            <a:ext cx="5410200" cy="434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中值濾波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cv2.medianBlur(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是濾波核的大小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004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雙邊濾波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綜合考慮空間資訊和色彩資訊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有效地保護影像內的邊緣資訊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計算某一個像素點的新值時，不僅考慮距離資訊（距離越遠，加權越小）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還考慮色彩資訊（色彩差別越大，加權越小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處在邊緣時，與目前點色彩相近的像素點（顏色距離很近）會被給予較大的加權值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與目前色彩差別較大的像素點（顏色距離很遠）會被給予較小的加權值（極端情況下加權可能為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，直接忽略該點）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124200" y="454419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雙邊濾波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2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130819"/>
            <a:ext cx="387002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28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130819"/>
            <a:ext cx="3657600" cy="2745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YCrCb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9050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人眼視覺系統（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HVS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Human Visual System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）對顏色的敏感度要低於對亮度的敏感度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色彩空間內，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具有相同的重要性，但忽略亮度資訊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代表光源的亮度，色度資訊儲存在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Cb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表示紅色分量資訊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Cb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表示藍色分量資訊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雙邊濾波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447800"/>
            <a:ext cx="883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cv2.bilateralFilter(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d,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sigmaColor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sigmaSpace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是在濾波時選取的空間距離參數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sigmaColor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濾波處理時選取的顏色差值範圍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sigmaSpace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是座標空間中的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sigma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是邊界樣式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438400" y="4572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自訂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2d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卷積濾波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8600" y="1600200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我們有時希望使用特定的旋積確定現旋積操作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124200"/>
            <a:ext cx="762522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自訂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2d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卷積濾波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447800"/>
            <a:ext cx="8839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dst</a:t>
            </a:r>
            <a:r>
              <a:rPr lang="en-US" altLang="zh-TW" sz="3200" dirty="0" smtClean="0"/>
              <a:t> = cv2.filter2D( </a:t>
            </a:r>
            <a:r>
              <a:rPr lang="en-US" altLang="zh-TW" sz="3200" dirty="0" err="1" smtClean="0"/>
              <a:t>src</a:t>
            </a:r>
            <a:r>
              <a:rPr lang="en-US" altLang="zh-TW" sz="3200" dirty="0" smtClean="0"/>
              <a:t>, </a:t>
            </a:r>
            <a:r>
              <a:rPr lang="en-US" altLang="zh-TW" sz="3200" dirty="0" err="1" smtClean="0"/>
              <a:t>ddepth</a:t>
            </a:r>
            <a:r>
              <a:rPr lang="en-US" altLang="zh-TW" sz="3200" dirty="0" smtClean="0"/>
              <a:t>, kernel, anchor, delta, </a:t>
            </a:r>
            <a:r>
              <a:rPr lang="en-US" altLang="zh-TW" sz="3200" dirty="0" err="1" smtClean="0"/>
              <a:t>borderType</a:t>
            </a:r>
            <a:r>
              <a:rPr lang="en-US" altLang="zh-TW" sz="3200" dirty="0" smtClean="0"/>
              <a:t> )</a:t>
            </a:r>
            <a:endParaRPr lang="zh-TW" altLang="zh-TW" sz="3200" dirty="0" smtClean="0"/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是影像深度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kernel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是濾波核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anchor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是錨點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delta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是修正值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是邊界樣式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752600" y="2895600"/>
            <a:ext cx="7239000" cy="990600"/>
          </a:xfrm>
        </p:spPr>
        <p:txBody>
          <a:bodyPr/>
          <a:lstStyle/>
          <a:p>
            <a:pPr algn="just"/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影像的形態學介紹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形態學的操作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形態學，即數學形態學（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Mathematical Morphology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影像內分析分量資訊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對於表達和描繪影像的形狀具有重要意義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識別手寫數字時，能夠透過形態學運算獲得其骨架資訊，在實際識別時，僅針對其骨架進行運算即可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視覺檢測、文字識別、醫學影像處理、影像壓縮編碼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形態學的操作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768257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腐蝕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膨脹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開運算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閉運算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形態學梯度運算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頂帽運算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黑帽運算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形態學的操作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768257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通常操作在二元值的圖形上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需要兩個圖像。一個是輸入圖像，另一個稱之為結構元或核心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由核心來決定操作的流程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通常會使用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padding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來保留原影像的大小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也可操作在灰階彩色圖型上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新影像的點，為取覆蓋區域的特定值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能夠將影像的邊界點消除，使影像沿著邊界向內收縮，也可以將小於指定結構元素的部分去除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“收縮”或“細化”二值影像中的前景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借此實現去除雜訊、元素分割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使用一個結構元來一個一個像素地掃描要被腐蝕的影像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根據結構元和被腐蝕影像的關係來確定腐蝕結果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7432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752600"/>
            <a:ext cx="4648200" cy="467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結構元完整處於影像中，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就將結構元中心點所對應的腐蝕結果影像中的像素點處理為前景色（白色，像素點的像素值為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429000"/>
            <a:ext cx="3200400" cy="328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3836</Words>
  <Application>Microsoft Office PowerPoint</Application>
  <PresentationFormat>如螢幕大小 (4:3)</PresentationFormat>
  <Paragraphs>607</Paragraphs>
  <Slides>139</Slides>
  <Notes>139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139</vt:i4>
      </vt:variant>
    </vt:vector>
  </HeadingPairs>
  <TitlesOfParts>
    <vt:vector size="140" baseType="lpstr">
      <vt:lpstr>古典相簿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  <vt:lpstr>投影片 35</vt:lpstr>
      <vt:lpstr>投影片 36</vt:lpstr>
      <vt:lpstr>投影片 37</vt:lpstr>
      <vt:lpstr>投影片 38</vt:lpstr>
      <vt:lpstr>投影片 39</vt:lpstr>
      <vt:lpstr>投影片 40</vt:lpstr>
      <vt:lpstr>投影片 41</vt:lpstr>
      <vt:lpstr>投影片 42</vt:lpstr>
      <vt:lpstr>投影片 43</vt:lpstr>
      <vt:lpstr>投影片 44</vt:lpstr>
      <vt:lpstr>投影片 45</vt:lpstr>
      <vt:lpstr>投影片 46</vt:lpstr>
      <vt:lpstr>投影片 47</vt:lpstr>
      <vt:lpstr>投影片 48</vt:lpstr>
      <vt:lpstr>投影片 49</vt:lpstr>
      <vt:lpstr>投影片 50</vt:lpstr>
      <vt:lpstr>投影片 51</vt:lpstr>
      <vt:lpstr>投影片 52</vt:lpstr>
      <vt:lpstr>投影片 53</vt:lpstr>
      <vt:lpstr>投影片 54</vt:lpstr>
      <vt:lpstr>投影片 55</vt:lpstr>
      <vt:lpstr>投影片 56</vt:lpstr>
      <vt:lpstr>投影片 57</vt:lpstr>
      <vt:lpstr>投影片 58</vt:lpstr>
      <vt:lpstr>投影片 59</vt:lpstr>
      <vt:lpstr>投影片 60</vt:lpstr>
      <vt:lpstr>投影片 61</vt:lpstr>
      <vt:lpstr>投影片 62</vt:lpstr>
      <vt:lpstr>投影片 63</vt:lpstr>
      <vt:lpstr>投影片 64</vt:lpstr>
      <vt:lpstr>投影片 65</vt:lpstr>
      <vt:lpstr>投影片 66</vt:lpstr>
      <vt:lpstr>投影片 67</vt:lpstr>
      <vt:lpstr>投影片 68</vt:lpstr>
      <vt:lpstr>投影片 69</vt:lpstr>
      <vt:lpstr>投影片 70</vt:lpstr>
      <vt:lpstr>投影片 71</vt:lpstr>
      <vt:lpstr>投影片 72</vt:lpstr>
      <vt:lpstr>投影片 73</vt:lpstr>
      <vt:lpstr>投影片 74</vt:lpstr>
      <vt:lpstr>投影片 75</vt:lpstr>
      <vt:lpstr>投影片 76</vt:lpstr>
      <vt:lpstr>投影片 77</vt:lpstr>
      <vt:lpstr>投影片 78</vt:lpstr>
      <vt:lpstr>投影片 79</vt:lpstr>
      <vt:lpstr>投影片 80</vt:lpstr>
      <vt:lpstr>投影片 81</vt:lpstr>
      <vt:lpstr>投影片 82</vt:lpstr>
      <vt:lpstr>投影片 83</vt:lpstr>
      <vt:lpstr>投影片 84</vt:lpstr>
      <vt:lpstr>投影片 85</vt:lpstr>
      <vt:lpstr>投影片 86</vt:lpstr>
      <vt:lpstr>投影片 87</vt:lpstr>
      <vt:lpstr>投影片 88</vt:lpstr>
      <vt:lpstr>投影片 89</vt:lpstr>
      <vt:lpstr>投影片 90</vt:lpstr>
      <vt:lpstr>投影片 91</vt:lpstr>
      <vt:lpstr>投影片 92</vt:lpstr>
      <vt:lpstr>投影片 93</vt:lpstr>
      <vt:lpstr>投影片 94</vt:lpstr>
      <vt:lpstr>投影片 95</vt:lpstr>
      <vt:lpstr>投影片 96</vt:lpstr>
      <vt:lpstr>投影片 97</vt:lpstr>
      <vt:lpstr>投影片 98</vt:lpstr>
      <vt:lpstr>投影片 99</vt:lpstr>
      <vt:lpstr>投影片 100</vt:lpstr>
      <vt:lpstr>投影片 101</vt:lpstr>
      <vt:lpstr>投影片 102</vt:lpstr>
      <vt:lpstr>投影片 103</vt:lpstr>
      <vt:lpstr>投影片 104</vt:lpstr>
      <vt:lpstr>投影片 105</vt:lpstr>
      <vt:lpstr>投影片 106</vt:lpstr>
      <vt:lpstr>投影片 107</vt:lpstr>
      <vt:lpstr>投影片 108</vt:lpstr>
      <vt:lpstr>投影片 109</vt:lpstr>
      <vt:lpstr>投影片 110</vt:lpstr>
      <vt:lpstr>投影片 111</vt:lpstr>
      <vt:lpstr>投影片 112</vt:lpstr>
      <vt:lpstr>投影片 113</vt:lpstr>
      <vt:lpstr>投影片 114</vt:lpstr>
      <vt:lpstr>投影片 115</vt:lpstr>
      <vt:lpstr>投影片 116</vt:lpstr>
      <vt:lpstr>投影片 117</vt:lpstr>
      <vt:lpstr>投影片 118</vt:lpstr>
      <vt:lpstr>投影片 119</vt:lpstr>
      <vt:lpstr>投影片 120</vt:lpstr>
      <vt:lpstr>投影片 121</vt:lpstr>
      <vt:lpstr>投影片 122</vt:lpstr>
      <vt:lpstr>投影片 123</vt:lpstr>
      <vt:lpstr>投影片 124</vt:lpstr>
      <vt:lpstr>投影片 125</vt:lpstr>
      <vt:lpstr>投影片 126</vt:lpstr>
      <vt:lpstr>投影片 127</vt:lpstr>
      <vt:lpstr>投影片 128</vt:lpstr>
      <vt:lpstr>投影片 129</vt:lpstr>
      <vt:lpstr>投影片 130</vt:lpstr>
      <vt:lpstr>投影片 131</vt:lpstr>
      <vt:lpstr>投影片 132</vt:lpstr>
      <vt:lpstr>投影片 133</vt:lpstr>
      <vt:lpstr>投影片 134</vt:lpstr>
      <vt:lpstr>投影片 135</vt:lpstr>
      <vt:lpstr>投影片 136</vt:lpstr>
      <vt:lpstr>投影片 137</vt:lpstr>
      <vt:lpstr>投影片 138</vt:lpstr>
      <vt:lpstr>投影片 139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2020-09-24T17:37:52Z</dcterms:modified>
</cp:coreProperties>
</file>