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5"/>
  </p:notesMasterIdLst>
  <p:handoutMasterIdLst>
    <p:handoutMasterId r:id="rId156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991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9" r:id="rId29"/>
    <p:sldId id="976" r:id="rId30"/>
    <p:sldId id="977" r:id="rId31"/>
    <p:sldId id="860" r:id="rId32"/>
    <p:sldId id="958" r:id="rId33"/>
    <p:sldId id="862" r:id="rId34"/>
    <p:sldId id="978" r:id="rId35"/>
    <p:sldId id="873" r:id="rId36"/>
    <p:sldId id="966" r:id="rId37"/>
    <p:sldId id="964" r:id="rId38"/>
    <p:sldId id="967" r:id="rId39"/>
    <p:sldId id="874" r:id="rId40"/>
    <p:sldId id="968" r:id="rId41"/>
    <p:sldId id="875" r:id="rId42"/>
    <p:sldId id="992" r:id="rId43"/>
    <p:sldId id="993" r:id="rId44"/>
    <p:sldId id="969" r:id="rId45"/>
    <p:sldId id="876" r:id="rId46"/>
    <p:sldId id="979" r:id="rId47"/>
    <p:sldId id="965" r:id="rId48"/>
    <p:sldId id="863" r:id="rId49"/>
    <p:sldId id="864" r:id="rId50"/>
    <p:sldId id="971" r:id="rId51"/>
    <p:sldId id="980" r:id="rId52"/>
    <p:sldId id="865" r:id="rId53"/>
    <p:sldId id="879" r:id="rId54"/>
    <p:sldId id="972" r:id="rId55"/>
    <p:sldId id="981" r:id="rId56"/>
    <p:sldId id="973" r:id="rId57"/>
    <p:sldId id="878" r:id="rId58"/>
    <p:sldId id="866" r:id="rId59"/>
    <p:sldId id="982" r:id="rId60"/>
    <p:sldId id="959" r:id="rId61"/>
    <p:sldId id="867" r:id="rId62"/>
    <p:sldId id="983" r:id="rId63"/>
    <p:sldId id="868" r:id="rId64"/>
    <p:sldId id="984" r:id="rId65"/>
    <p:sldId id="985" r:id="rId66"/>
    <p:sldId id="986" r:id="rId67"/>
    <p:sldId id="987" r:id="rId68"/>
    <p:sldId id="869" r:id="rId69"/>
    <p:sldId id="871" r:id="rId70"/>
    <p:sldId id="988" r:id="rId71"/>
    <p:sldId id="989" r:id="rId72"/>
    <p:sldId id="870" r:id="rId73"/>
    <p:sldId id="990" r:id="rId74"/>
    <p:sldId id="960" r:id="rId75"/>
    <p:sldId id="947" r:id="rId76"/>
    <p:sldId id="948" r:id="rId77"/>
    <p:sldId id="880" r:id="rId78"/>
    <p:sldId id="884" r:id="rId79"/>
    <p:sldId id="881" r:id="rId80"/>
    <p:sldId id="882" r:id="rId81"/>
    <p:sldId id="883" r:id="rId82"/>
    <p:sldId id="886" r:id="rId83"/>
    <p:sldId id="885" r:id="rId84"/>
    <p:sldId id="887" r:id="rId85"/>
    <p:sldId id="888" r:id="rId86"/>
    <p:sldId id="889" r:id="rId87"/>
    <p:sldId id="890" r:id="rId88"/>
    <p:sldId id="891" r:id="rId89"/>
    <p:sldId id="892" r:id="rId90"/>
    <p:sldId id="893" r:id="rId91"/>
    <p:sldId id="894" r:id="rId92"/>
    <p:sldId id="896" r:id="rId93"/>
    <p:sldId id="897" r:id="rId94"/>
    <p:sldId id="898" r:id="rId95"/>
    <p:sldId id="899" r:id="rId96"/>
    <p:sldId id="900" r:id="rId97"/>
    <p:sldId id="901" r:id="rId98"/>
    <p:sldId id="902" r:id="rId99"/>
    <p:sldId id="903" r:id="rId100"/>
    <p:sldId id="904" r:id="rId101"/>
    <p:sldId id="905" r:id="rId102"/>
    <p:sldId id="906" r:id="rId103"/>
    <p:sldId id="907" r:id="rId104"/>
    <p:sldId id="908" r:id="rId105"/>
    <p:sldId id="909" r:id="rId106"/>
    <p:sldId id="961" r:id="rId107"/>
    <p:sldId id="974" r:id="rId108"/>
    <p:sldId id="910" r:id="rId109"/>
    <p:sldId id="911" r:id="rId110"/>
    <p:sldId id="912" r:id="rId111"/>
    <p:sldId id="913" r:id="rId112"/>
    <p:sldId id="914" r:id="rId113"/>
    <p:sldId id="915" r:id="rId114"/>
    <p:sldId id="916" r:id="rId115"/>
    <p:sldId id="917" r:id="rId116"/>
    <p:sldId id="918" r:id="rId117"/>
    <p:sldId id="919" r:id="rId118"/>
    <p:sldId id="920" r:id="rId119"/>
    <p:sldId id="921" r:id="rId120"/>
    <p:sldId id="922" r:id="rId121"/>
    <p:sldId id="923" r:id="rId122"/>
    <p:sldId id="924" r:id="rId123"/>
    <p:sldId id="925" r:id="rId124"/>
    <p:sldId id="926" r:id="rId125"/>
    <p:sldId id="927" r:id="rId126"/>
    <p:sldId id="928" r:id="rId127"/>
    <p:sldId id="929" r:id="rId128"/>
    <p:sldId id="995" r:id="rId129"/>
    <p:sldId id="930" r:id="rId130"/>
    <p:sldId id="931" r:id="rId131"/>
    <p:sldId id="932" r:id="rId132"/>
    <p:sldId id="933" r:id="rId133"/>
    <p:sldId id="934" r:id="rId134"/>
    <p:sldId id="936" r:id="rId135"/>
    <p:sldId id="937" r:id="rId136"/>
    <p:sldId id="938" r:id="rId137"/>
    <p:sldId id="940" r:id="rId138"/>
    <p:sldId id="941" r:id="rId139"/>
    <p:sldId id="942" r:id="rId140"/>
    <p:sldId id="994" r:id="rId141"/>
    <p:sldId id="975" r:id="rId142"/>
    <p:sldId id="943" r:id="rId143"/>
    <p:sldId id="944" r:id="rId144"/>
    <p:sldId id="945" r:id="rId145"/>
    <p:sldId id="946" r:id="rId146"/>
    <p:sldId id="949" r:id="rId147"/>
    <p:sldId id="950" r:id="rId148"/>
    <p:sldId id="951" r:id="rId149"/>
    <p:sldId id="952" r:id="rId150"/>
    <p:sldId id="953" r:id="rId151"/>
    <p:sldId id="954" r:id="rId152"/>
    <p:sldId id="955" r:id="rId153"/>
    <p:sldId id="956" r:id="rId15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565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4/25/2021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4/25/2021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0%9A%E9%81%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</a:t>
            </a:r>
            <a:r>
              <a:rPr lang="zh-TW" altLang="zh-TW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空間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資訊和</a:t>
            </a:r>
            <a:r>
              <a:rPr lang="zh-TW" altLang="zh-TW" sz="3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色彩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有時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希望使用特定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確定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Mathematical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Morphology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，主要針影像的骨骼、外型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操作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什麼是梯度？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4690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找出顏色值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green = np.uint8([[[0,255,0 ]]])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 = cv2.cvtColor(green,cv2.COLOR_BGR2HSV)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pt-BR" altLang="zh-TW" sz="3200" dirty="0" smtClean="0"/>
              <a:t>[H-10, 50,50] and [H+10, 255, 255]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一共四個參數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再設定一個最大值或最小值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傳回兩個值，一個為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return value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，一個為產生的影像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cv2.THRESH_BINARY_INV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cv2.THRESH_TRUNC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cv2.THRESH_TOZERO_INV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數字來描述顏色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每個像素點的光照環境不一樣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針對每個像素點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或區域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，來進行門檻設定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圖型不同的區域會有不同的門檻值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cv2.ADAPTIVE_THRESH_MEAN_C : </a:t>
            </a:r>
            <a:r>
              <a:rPr lang="zh-TW" altLang="en-US" sz="3200" dirty="0" smtClean="0"/>
              <a:t>門檻平是附近區域的平均值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cv2.ADAPTIVE_THRESH_GAUSSIAN_C : </a:t>
            </a:r>
          </a:p>
          <a:p>
            <a:r>
              <a:rPr lang="zh-TW" altLang="en-US" sz="3200" dirty="0" smtClean="0"/>
              <a:t>門檻值是鄰近值的加權總和，加權值為高斯視窗</a:t>
            </a:r>
            <a:endParaRPr lang="en-US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Block Size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是域大小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為平均值為加權值減去的常數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影像，就是在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中，有兩個高峰值的影像，兩個高峰值表示這個影像有兩種顏色最為顯著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黑和白區間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以一個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影像來說，將門檻值取這兩個高峰值中間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Otsu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二值化就是讓影像自己找到區間之中最佳的門檻值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影像的二值化並不準確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19402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平移：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Translate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cv2.warpAffine(2x3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cv2.warpPerspective(3x3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可進行任何轉換，但還是有方便使用的對應函數</a:t>
            </a: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INTER_NEAREST</a:t>
            </a:r>
            <a:r>
              <a:rPr lang="en-US" altLang="zh-TW" sz="2400" dirty="0" smtClean="0"/>
              <a:t> – a nearest-neighbor interpolation</a:t>
            </a:r>
          </a:p>
          <a:p>
            <a:r>
              <a:rPr lang="en-US" altLang="zh-TW" sz="2400" b="1" dirty="0" smtClean="0"/>
              <a:t>INTER_LINEAR</a:t>
            </a:r>
            <a:r>
              <a:rPr lang="en-US" altLang="zh-TW" sz="2400" dirty="0" smtClean="0"/>
              <a:t> – a bilinear interpolation (used by default)</a:t>
            </a:r>
          </a:p>
          <a:p>
            <a:r>
              <a:rPr lang="en-US" altLang="zh-TW" sz="2400" b="1" dirty="0" smtClean="0"/>
              <a:t>INTER_AREA</a:t>
            </a:r>
            <a:r>
              <a:rPr lang="en-US" altLang="zh-TW" sz="2400" dirty="0" smtClean="0"/>
              <a:t> – </a:t>
            </a:r>
            <a:r>
              <a:rPr lang="en-US" altLang="zh-TW" sz="2400" dirty="0" err="1" smtClean="0"/>
              <a:t>resampling</a:t>
            </a:r>
            <a:r>
              <a:rPr lang="en-US" altLang="zh-TW" sz="2400" dirty="0" smtClean="0"/>
              <a:t> using pixel area relation. It may be a preferred method for image decimation, as it gives </a:t>
            </a:r>
            <a:r>
              <a:rPr lang="en-US" altLang="zh-TW" sz="2400" dirty="0" err="1" smtClean="0"/>
              <a:t>moire</a:t>
            </a:r>
            <a:r>
              <a:rPr lang="en-US" altLang="zh-TW" sz="2400" dirty="0" smtClean="0"/>
              <a:t>’-free results. But when the image is zoomed, it is similar to </a:t>
            </a:r>
            <a:r>
              <a:rPr lang="en-US" altLang="zh-TW" sz="2400" dirty="0" err="1" smtClean="0"/>
              <a:t>theINTER_NEAREST</a:t>
            </a:r>
            <a:r>
              <a:rPr lang="en-US" altLang="zh-TW" sz="2400" dirty="0" smtClean="0"/>
              <a:t> method.</a:t>
            </a:r>
          </a:p>
          <a:p>
            <a:r>
              <a:rPr lang="en-US" altLang="zh-TW" sz="2400" b="1" dirty="0" smtClean="0"/>
              <a:t>INTER_CUBIC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bicubic</a:t>
            </a:r>
            <a:r>
              <a:rPr lang="en-US" altLang="zh-TW" sz="2400" dirty="0" smtClean="0"/>
              <a:t> interpolation over 4×4 pixel neighborhood</a:t>
            </a:r>
          </a:p>
          <a:p>
            <a:r>
              <a:rPr lang="en-US" altLang="zh-TW" sz="2400" b="1" dirty="0" smtClean="0"/>
              <a:t>INTER_LANCZOS4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Lanczos</a:t>
            </a:r>
            <a:r>
              <a:rPr lang="en-US" altLang="zh-TW" sz="2400" dirty="0" smtClean="0"/>
              <a:t> interpolation over 8×8 pixel neighborhood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endParaRPr lang="zh-TW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057400"/>
            <a:ext cx="179228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981201"/>
            <a:ext cx="18721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21732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267200"/>
            <a:ext cx="2047875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191000"/>
            <a:ext cx="2143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143000"/>
            <a:ext cx="2809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143000"/>
            <a:ext cx="28841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963100"/>
            <a:ext cx="2762250" cy="289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4114800"/>
            <a:ext cx="2787650" cy="29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114800"/>
            <a:ext cx="2819400" cy="29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平移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Transformation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來進行平移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如果移動的方向是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，則可寫成下面的矩陣，使用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cv2.warpAffine()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88826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使用一個轉換矩陣就可以進行旋轉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可以不從中心旋轉，而從任何一點旋轉，並且縮放大小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先找到轉換矩陣，使用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getRotationMatrix2D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3657600" cy="12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962400"/>
            <a:ext cx="46968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再丟給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warpAffine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進行轉換處理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57200" y="1219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原來的圖移動，但形狀及對應角度不變，可視為平移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旋轉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縮放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個點，原來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個點及仿射後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getAffineTransform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取得這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733800" y="228600"/>
            <a:ext cx="160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:p14="http://schemas.microsoft.com/office/powerpoint/2010/main" xmlns="" val="390776427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371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就是一個矩陣和原圖像之間的「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convolution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」所產生的新圖像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的過程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CMYK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用於印刷業，四種顏色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利用色料的三原色混色原理，加上黑色油墨，共計四種顏色混合疊加，形成所謂「全彩印刷」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Cyan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青色，：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Magenta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洋紅色，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：黃色，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：黑色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4400</Words>
  <Application>Microsoft Office PowerPoint</Application>
  <PresentationFormat>如螢幕大小 (4:3)</PresentationFormat>
  <Paragraphs>696</Paragraphs>
  <Slides>153</Slides>
  <Notes>152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153</vt:i4>
      </vt:variant>
    </vt:vector>
  </HeadingPairs>
  <TitlesOfParts>
    <vt:vector size="154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  <vt:lpstr>投影片 140</vt:lpstr>
      <vt:lpstr>投影片 141</vt:lpstr>
      <vt:lpstr>投影片 142</vt:lpstr>
      <vt:lpstr>投影片 143</vt:lpstr>
      <vt:lpstr>投影片 144</vt:lpstr>
      <vt:lpstr>投影片 145</vt:lpstr>
      <vt:lpstr>投影片 146</vt:lpstr>
      <vt:lpstr>投影片 147</vt:lpstr>
      <vt:lpstr>投影片 148</vt:lpstr>
      <vt:lpstr>投影片 149</vt:lpstr>
      <vt:lpstr>投影片 150</vt:lpstr>
      <vt:lpstr>投影片 151</vt:lpstr>
      <vt:lpstr>投影片 152</vt:lpstr>
      <vt:lpstr>投影片 153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2021-04-25T16:27:49Z</dcterms:modified>
</cp:coreProperties>
</file>