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00" r:id="rId2"/>
    <p:sldId id="628" r:id="rId3"/>
    <p:sldId id="975" r:id="rId4"/>
    <p:sldId id="909" r:id="rId5"/>
    <p:sldId id="1057" r:id="rId6"/>
    <p:sldId id="1056" r:id="rId7"/>
    <p:sldId id="1058" r:id="rId8"/>
    <p:sldId id="1059" r:id="rId9"/>
    <p:sldId id="1060" r:id="rId10"/>
    <p:sldId id="1061" r:id="rId11"/>
    <p:sldId id="1062" r:id="rId12"/>
    <p:sldId id="1063" r:id="rId13"/>
    <p:sldId id="1064" r:id="rId14"/>
    <p:sldId id="1065" r:id="rId15"/>
    <p:sldId id="1071" r:id="rId16"/>
    <p:sldId id="1066" r:id="rId17"/>
    <p:sldId id="1068" r:id="rId18"/>
    <p:sldId id="1067" r:id="rId19"/>
    <p:sldId id="1069" r:id="rId20"/>
    <p:sldId id="1070" r:id="rId21"/>
    <p:sldId id="1072" r:id="rId22"/>
    <p:sldId id="1073" r:id="rId23"/>
    <p:sldId id="1074" r:id="rId24"/>
    <p:sldId id="1075" r:id="rId25"/>
    <p:sldId id="1076" r:id="rId26"/>
    <p:sldId id="1077" r:id="rId27"/>
    <p:sldId id="1078" r:id="rId28"/>
    <p:sldId id="1079" r:id="rId29"/>
    <p:sldId id="1080" r:id="rId30"/>
    <p:sldId id="1081" r:id="rId31"/>
    <p:sldId id="1084" r:id="rId32"/>
    <p:sldId id="1083" r:id="rId33"/>
    <p:sldId id="1085" r:id="rId34"/>
    <p:sldId id="1086" r:id="rId35"/>
    <p:sldId id="1087" r:id="rId36"/>
    <p:sldId id="1088" r:id="rId37"/>
    <p:sldId id="1089" r:id="rId38"/>
    <p:sldId id="1090" r:id="rId39"/>
    <p:sldId id="1091" r:id="rId40"/>
    <p:sldId id="1092" r:id="rId41"/>
    <p:sldId id="1093" r:id="rId42"/>
    <p:sldId id="1094" r:id="rId43"/>
    <p:sldId id="1095" r:id="rId44"/>
    <p:sldId id="1096" r:id="rId45"/>
    <p:sldId id="1097" r:id="rId46"/>
    <p:sldId id="1098" r:id="rId47"/>
    <p:sldId id="1099" r:id="rId48"/>
    <p:sldId id="1100" r:id="rId49"/>
    <p:sldId id="1101" r:id="rId50"/>
    <p:sldId id="1102" r:id="rId51"/>
    <p:sldId id="1103" r:id="rId52"/>
    <p:sldId id="1104" r:id="rId53"/>
    <p:sldId id="1105" r:id="rId5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5455" autoAdjust="0"/>
  </p:normalViewPr>
  <p:slideViewPr>
    <p:cSldViewPr>
      <p:cViewPr varScale="1">
        <p:scale>
          <a:sx n="114" d="100"/>
          <a:sy n="114" d="100"/>
        </p:scale>
        <p:origin x="110" y="6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8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7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4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8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3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6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2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07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51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16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8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2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23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5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23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39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1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99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1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74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64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2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3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64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7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8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24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69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27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4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6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89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1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905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3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9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0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8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6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C1FCB94-84C0-46F1-8944-2DB3194D8676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12B2DF6-2634-42EE-A6D4-167F3C3D91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63B614-D28F-4B9C-A22D-457EE0299EE8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555E890-C0F9-4751-9E09-47CEC271FA83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B7001F9-4D89-4B03-BDCF-9C81E318953B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6ED2750B-AF03-4023-AE4E-E098009E038B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F2844C3-346A-4A42-9A2C-4DD8D0DD5AAF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3203F31D-63DE-4FCC-9083-2400A7BAA42A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4C7C5C8-C457-4484-84A0-DB71673BC201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6AEC55-2206-4E80-9FFC-52E4CA353C23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75EEDB7-66BA-470C-85A7-6413B284748E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F7458C-0EB2-4CDC-9F01-13E1EA8F0683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B8D2F65-7C4B-4D6D-AFD4-7FC0F0FB7D6C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BDA6-E047-4318-94BB-F4D08EB7A25B}" type="datetime1">
              <a:rPr kumimoji="0" lang="en-US" altLang="zh-TW" smtClean="0"/>
              <a:t>5/22/2023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ED95C5C-08E9-450D-8E82-919EF68E5A6B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4863066-697C-4B9E-B1D1-3C22310417B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75B9F0-EC9B-485B-B5D2-D938BB5ED2FC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68260A9-273A-4E5E-BA14-7E8DD0C16A11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7B6446-7894-4ECC-88DA-0444B371F95B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C17B188-0437-4B51-9F5B-8194BA2385C5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675CCDB-7E50-4FEA-9E44-AFEC97EB287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127.0.0.1:786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3276600"/>
            <a:ext cx="5410200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明新科大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GPT(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人類所有知識，不管來源於文字、影片、視訊、聲音等，在這個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中都可以「對應」到一個向量空間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因此我們說這個向量空間，就是將資料「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」到向量空間中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因此這個向量空間稱之為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是人類知識和數學向量「對應」的關係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感覺像是把人類知識「嵌入」另一個空間的概念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也就是一個嵌入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7730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目前人類知識的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，大部分來自文字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隨著數位時代的演進，目前大部分的資料來源是文字、影像，視訊、聲音等可完全數位化的資料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但是用高維稠密空間的表達方式，才是最方便且通用的方式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8503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這種預訓練模型，就是將所搜集到的人類知識，轉換到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其中每一個「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」之間的關係可以透過數學的方式來處理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」並不一定是「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」，但文字模型中大部分用「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」或「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」來對應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8275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33700"/>
            <a:ext cx="6172200" cy="990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480181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這種預訓練模型，就是將所搜集到的人類知識，轉換到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空間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其中每一個「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」之間的關係可以透過數學的方式來處理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」並不一定是「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」，但文字模型中大部分用「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」或「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」來對應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也可能是「句」、「段」、「節」、「章」、「冊」、「圖」、「影」、「音」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1923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9A475D7-3578-7204-B269-0C7121AA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305800" cy="37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7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嵌入對於處理自然語言和程式碼很有用，因為可以很容易地被其他機器學習模型和算法（如聚類或搜索）使用和比較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Record_2023_05_14_16_14_11_54">
            <a:hlinkClick r:id="" action="ppaction://media"/>
            <a:extLst>
              <a:ext uri="{FF2B5EF4-FFF2-40B4-BE49-F238E27FC236}">
                <a16:creationId xmlns:a16="http://schemas.microsoft.com/office/drawing/2014/main" id="{111FD414-569A-9311-A3B2-D7826FB125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1385" y="3733800"/>
            <a:ext cx="7254875" cy="15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高維空間的每一個維度，都會捕捉文字的「某部分特質」，例如「大小」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Record_2023_05_14_16_14_11_54">
            <a:hlinkClick r:id="" action="ppaction://media"/>
            <a:extLst>
              <a:ext uri="{FF2B5EF4-FFF2-40B4-BE49-F238E27FC236}">
                <a16:creationId xmlns:a16="http://schemas.microsoft.com/office/drawing/2014/main" id="{111FD414-569A-9311-A3B2-D7826FB125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1385" y="3733800"/>
            <a:ext cx="7254875" cy="15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0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數值相似的嵌入在語義上也相似。例如，“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canine companies say”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的嵌入向量與“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woof”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的嵌入向量比“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meow”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的嵌入向量更相似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2A9AD2F-1D51-FA77-9412-738D98CF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345409"/>
            <a:ext cx="4991100" cy="31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19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FF67B5C-9010-E910-C5D4-89F2E473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514475"/>
            <a:ext cx="74199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06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505805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實作</a:t>
            </a:r>
            <a:endParaRPr kumimoji="1"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文字相似度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文字相似性模型提供捕獲文字片段語義相似性的嵌入。這些模型可用於許多任務，包括 聚類、資料可視化和 分類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Record_2023_05_14_16_23_33_375">
            <a:hlinkClick r:id="" action="ppaction://media"/>
            <a:extLst>
              <a:ext uri="{FF2B5EF4-FFF2-40B4-BE49-F238E27FC236}">
                <a16:creationId xmlns:a16="http://schemas.microsoft.com/office/drawing/2014/main" id="{E3FC3613-B6AA-8EA9-2757-DE0736F860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33600" y="2907308"/>
            <a:ext cx="4800600" cy="38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2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87029"/>
            <a:ext cx="297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搜尋任務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從前的文字搜尋就是單純的搜尋，或加上正規表示法的搜尋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但無法找到同義字，例如搜尋「王子」，但會找到「王子麵」完全無相關意義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搜尋「王子」，應該也要找到「皇子」、「太子」等相似字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123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124200" y="87029"/>
            <a:ext cx="2971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搜尋任務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將文字轉成嵌入，再用數學上的相似度來尋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cosine similarity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找到的字，雖然字面上不一樣，但意義相近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的網頁排序早就用類似詞嵌入的方式來排序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使用嵌入進行搜尋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有時可取代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8796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580EFB8-67E0-1109-72C4-2ECAD71B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7275"/>
            <a:ext cx="7315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61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C47CD8-D467-C388-4CB4-32C91BBEF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819150"/>
            <a:ext cx="91249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53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85900" y="2933700"/>
            <a:ext cx="6172200" cy="990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654410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人工智慧的論文很多，每個機構開發出來的模型，如何使用？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有的用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，有的又用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，更甚者用其他的框架？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的出現，就是試圖解決這類的問題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把不同架構的模型，包成規格統一的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，讓工程師可以更容易使用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489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是一家美國公司，開發使用機器學習構建應用程式的工具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最著名的是其為自然語言處理應用程序構建的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讓使用者共享機器學習模型和資料集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法國企業家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Clément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Delangue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Julien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Chaumond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Thomas Wolf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2016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年創立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最開發針對青少年的聊天機器人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之後轉而專注於成為機器學習的平台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46835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輪融資中籌集了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4000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萬美元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28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日，該公司與其他幾個研究小組合作發起了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BigScience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Research Workshop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的前身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是一種具有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1760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億個參數的多語言大型語言模型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台達電有繁體中文版本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172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2022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日，公司宣布完成由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Coatue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和紅杉領投的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輪融資，市值約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年與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AWS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合作，使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的產品可供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AWS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用作自定義應用程式的構建區塊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下一代 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將在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Trainium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上運行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Trainium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AWS 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的專有機器學習晶片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025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00200" y="2933700"/>
            <a:ext cx="6172200" cy="990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84170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87029"/>
            <a:ext cx="6648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人工智慧模型怎麼用？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是目前業界自然語言處理應用的最主流工具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主要的支援三種深度學習框架，分別是 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為主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有完整的生態系和社群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，就做完大部份最困難的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的部份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是開源的，其授權是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Apache-2.0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3670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資源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09600" y="1231612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存放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model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的地方！在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Hub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，你可以找到上萬個人家訓練好的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還可以下載資料集，有三萬多種，還有中文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5778DC-09B0-758B-9002-58019987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983874"/>
            <a:ext cx="7077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48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8D3344B-AAD5-C565-1EE3-6012E74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926"/>
            <a:ext cx="9144000" cy="32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531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 Library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</a:p>
          <a:p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是三大神器之首，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就是靠這個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更容易被大家使用和進一步開發應用程式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3851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 Library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Tokenizers</a:t>
            </a:r>
          </a:p>
          <a:p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一般翻譯為斷詞，就是把一個句子裡面的每個字都拆出來。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Tokenizers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還提供了很多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tokenization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的策略、還有前處理及後處理等功能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57197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87029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 Face Library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模型，最大的困難點往往在於資料的收集。而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 Face Datasets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Hub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取得資料集的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，還可以和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做交互使用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11443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133600" y="2933700"/>
            <a:ext cx="6172200" cy="990600"/>
          </a:xfrm>
        </p:spPr>
        <p:txBody>
          <a:bodyPr/>
          <a:lstStyle/>
          <a:p>
            <a:r>
              <a:rPr kumimoji="1"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90450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24000" y="228600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的限制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366897"/>
            <a:ext cx="7924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無法聯網</a:t>
            </a:r>
            <a:endParaRPr lang="en-US" altLang="zh-TW" sz="32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想要使用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的功能將知識蒸餾出來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轉成下游的應用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使用自己的功能現聯網搜尋並給出答案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總結 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DOC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，或針對 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視頻進行問題回答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文字超過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的長度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不想用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的語言模型，使用開源的語言模型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Vicuna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BLOOM)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將上述的功能串接成自己的應用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65915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38350" y="228600"/>
            <a:ext cx="70294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的功能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解除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的限制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開發語言模型驅動的應用程式的框架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模型與外部資料來源進行連接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允許與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模型進行交流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允許語言模型與其環境互動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239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228600"/>
            <a:ext cx="7639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-LLM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呼叫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支持多種模型介面，例如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AzureOpenAI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，用於測試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儲存的支援，比如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in-mem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（記憶體）、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Redis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用量記錄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支援串流模型（就是一個字一個字的傳回，類似打字效果）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9038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世間萬物本身遵守著數學及物理定律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在人類出現前，就已經存在，大部分和人類無關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和人類的活動的知識的則有關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但人類的活動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物理及心理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也是遵守物理及數學定理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有些定理可能人類還沒發現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這些定理所組成的現象，本來就可以用各種方式表示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或表徵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990353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639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嵌入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提示語管理，支持各種自定義模板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擁有大量的文件載入器，例如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Markdown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DOC……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對索引的支持，如文件分割器，向量化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儲存及搜尋，比如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Chroma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Pinecone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Qdrand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09094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6390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基礎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-Chain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41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各種工具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LangChainHub</a:t>
            </a:r>
            <a:endParaRPr lang="en-US" altLang="zh-TW" sz="32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82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152400"/>
            <a:ext cx="381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文件載入器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從指定來源進行載入資料：</a:t>
            </a:r>
            <a:endParaRPr lang="en-US" altLang="zh-TW" sz="32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DirectoryLoader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儲存：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AzureBlobStorageContainerLoader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文件：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CSVLoader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印象筆記：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EverNoteLoader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網盤： 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GoogleDriveLoader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任意的網頁：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UnstructuredHTMLLoader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PyPDFLoader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S3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S3DirectoryLoader/ S3FileLoader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YoutubeLoader</a:t>
            </a:r>
            <a:r>
              <a:rPr lang="zh-TW" altLang="en-US" sz="28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0770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00200" y="152400"/>
            <a:ext cx="6172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轉成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Document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loader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載入器讀取到資料來源後，資料來源需要轉換成</a:t>
            </a:r>
            <a:r>
              <a:rPr lang="en-US" altLang="zh-TW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320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物件後，後續才能繼續使用</a:t>
            </a:r>
            <a:endParaRPr lang="en-US" altLang="zh-TW" sz="280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9214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14600" y="152400"/>
            <a:ext cx="6172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Text Splitters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文字分割就是用來分割文字的。為什麼需要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發給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、用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功能都是有字元限制的。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頁的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發給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，讓他進行總結，會有最大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錯錯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需要使用文字分割器去分割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loader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進來的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8930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152400"/>
            <a:ext cx="7620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Vectorstores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向量資料庫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資料相關性搜尋其實是向量運算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embedding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功能還是直接透過向量資料庫直接查詢，需要將載入進來的資料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進行向量化，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只要把資料儲存到對應的向量資料庫中即可完成向量的轉換。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6344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810000" y="152400"/>
            <a:ext cx="2362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Chain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就是任務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就是一個任務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可以像鏈條一樣，一個個的執行多個鏈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6516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152400"/>
            <a:ext cx="4800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Agent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代理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動態的選擇和呼叫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chain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或者已有的工具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image-20230406213322739">
            <a:extLst>
              <a:ext uri="{FF2B5EF4-FFF2-40B4-BE49-F238E27FC236}">
                <a16:creationId xmlns:a16="http://schemas.microsoft.com/office/drawing/2014/main" id="{7F22A42F-3DCC-7741-230B-77C26828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1" y="2743200"/>
            <a:ext cx="8159578" cy="36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5680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152400"/>
            <a:ext cx="388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用於衡量文字的相關性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建構自己知識庫的關鍵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相比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最大的優勢就是，不用進行訓練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可以即時增加新的內容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不用加一次新的內容就訓練一次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各方面成本要比 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低很多。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2139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52600" y="2933700"/>
            <a:ext cx="6172200" cy="990600"/>
          </a:xfrm>
        </p:spPr>
        <p:txBody>
          <a:bodyPr/>
          <a:lstStyle/>
          <a:p>
            <a:r>
              <a:rPr kumimoji="1"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LangChain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使用流程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79303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「恒星」這個東西，早就出現在時光中了，早在人類出現就有了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「恒星」這個「東西」，就有很多不同表達方式，如中文的「恒星」，英文的「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Star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」、法文的「</a:t>
            </a:r>
            <a:r>
              <a:rPr lang="en-US" altLang="zh-TW" sz="3200" b="0" i="0" dirty="0">
                <a:effectLst/>
                <a:latin typeface="Linux Libertine"/>
              </a:rPr>
              <a:t>Étoile</a:t>
            </a:r>
            <a:r>
              <a:rPr lang="zh-TW" altLang="en-US" sz="3200" b="0" i="0" dirty="0">
                <a:effectLst/>
                <a:latin typeface="Linux Libertine"/>
              </a:rPr>
              <a:t>」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韓文的「</a:t>
            </a:r>
            <a:r>
              <a:rPr lang="ko-KR" altLang="en-US" sz="3200" b="0" i="0" dirty="0">
                <a:effectLst/>
                <a:latin typeface="Arial" panose="020B0604020202020204" pitchFamily="34" charset="0"/>
              </a:rPr>
              <a:t>항성</a:t>
            </a:r>
            <a:r>
              <a:rPr lang="zh-TW" altLang="en-US" sz="3200" b="0" i="0" dirty="0">
                <a:effectLst/>
                <a:latin typeface="Arial" panose="020B0604020202020204" pitchFamily="34" charset="0"/>
              </a:rPr>
              <a:t>」</a:t>
            </a:r>
            <a:r>
              <a:rPr lang="en-US" altLang="zh-TW" sz="3200" dirty="0">
                <a:latin typeface="Arial" panose="020B0604020202020204" pitchFamily="34" charset="0"/>
              </a:rPr>
              <a:t>……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但指的是同一個東西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也可用「光子」排列組合的「凍結」來表示這個東西，如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657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850D00D-5229-C08F-9DB3-0D0456CA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084"/>
            <a:ext cx="9144000" cy="60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689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895600" y="3200400"/>
            <a:ext cx="6172200" cy="990600"/>
          </a:xfrm>
        </p:spPr>
        <p:txBody>
          <a:bodyPr/>
          <a:lstStyle/>
          <a:p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開源</a:t>
            </a:r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r>
              <a:rPr kumimoji="1"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Vicuna</a:t>
            </a:r>
            <a:r>
              <a:rPr kumimoji="1"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5/22/2023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09282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206783"/>
            <a:ext cx="63436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架設自己的</a:t>
            </a:r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很多東西都不開放，沒辦法個人部署、研究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開源大型語言模型的出現，</a:t>
            </a:r>
            <a:r>
              <a:rPr lang="en-US" altLang="zh-TW" sz="3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Meta</a:t>
            </a:r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kern="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LLaMA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LLaMA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再進行微調的其它語言模型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最著名的是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Alpaca.cpp</a:t>
            </a: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真正開源的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Dolly 2.0</a:t>
            </a: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可商用的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Bloom(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台達電，華碩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小巧好用的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Vicuna</a:t>
            </a:r>
            <a:endParaRPr lang="zh-TW" altLang="en-US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485514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95600" y="206783"/>
            <a:ext cx="388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Vicuna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95325" y="1560255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FastChat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出品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LLaMA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做了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FineTune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官方稱能達到</a:t>
            </a:r>
            <a:r>
              <a:rPr lang="en-US" altLang="zh-TW" sz="3200" b="0" i="0" u="none" strike="noStrike" kern="100" baseline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(3.5)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能力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https://chat.lmsys.org/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上自架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Vicuna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oobabooga_windows.zip</a:t>
            </a: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r>
              <a:rPr lang="en-US" altLang="zh-TW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http://127.0.0.1:7860/</a:t>
            </a:r>
            <a:endParaRPr lang="en-US" altLang="zh-TW" sz="3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marR="0" indent="-457200" algn="l" rtl="0">
              <a:buFont typeface="Arial" panose="020B0604020202020204" pitchFamily="34" charset="0"/>
              <a:buChar char="•"/>
            </a:pPr>
            <a:endParaRPr lang="zh-TW" altLang="en-US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224499C-54E3-B61C-3C2E-AF193CF7D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466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B9522-A707-70BB-03C2-5C179A8A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07072"/>
            <a:ext cx="5712281" cy="54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905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AFDDDF-1D4B-3FF1-5782-92B97F32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60" y="2247900"/>
            <a:ext cx="50285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146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表達某件事物的方式，千百萬種，但如果說到宇宙間最通用的表達方式，就是「數學」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如果有一種數學的表達方式，能表示出全世界的各種東西，並且能用較「緊密」的方式來對應萬物之間的關係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試著用</a:t>
            </a:r>
            <a:r>
              <a:rPr lang="zh-TW" altLang="en-US" sz="3200" b="0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高維的稠密向量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來表達，這個表達空間估且稱為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</a:p>
        </p:txBody>
      </p:sp>
    </p:spTree>
    <p:extLst>
      <p:ext uri="{BB962C8B-B14F-4D97-AF65-F5344CB8AC3E}">
        <p14:creationId xmlns:p14="http://schemas.microsoft.com/office/powerpoint/2010/main" val="19908259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5/22/2023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人類的知識有限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如果將人類有限的知識，也表達成一個高維度的稠密向量空間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這個向量空間一定是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的子集合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人類的知識存在於文字中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利用人類有史以來所有產生的知識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Human Knowledge Vector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是人類所有知識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有限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269992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2222</Words>
  <Application>Microsoft Office PowerPoint</Application>
  <PresentationFormat>如螢幕大小 (4:3)</PresentationFormat>
  <Paragraphs>350</Paragraphs>
  <Slides>53</Slides>
  <Notes>47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Linux Libertine</vt:lpstr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2023-05-21T18:33:58Z</dcterms:modified>
</cp:coreProperties>
</file>