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600" r:id="rId2"/>
    <p:sldId id="628" r:id="rId3"/>
    <p:sldId id="975" r:id="rId4"/>
    <p:sldId id="909" r:id="rId5"/>
    <p:sldId id="1057" r:id="rId6"/>
    <p:sldId id="1056" r:id="rId7"/>
    <p:sldId id="1058" r:id="rId8"/>
    <p:sldId id="1059" r:id="rId9"/>
    <p:sldId id="1060" r:id="rId10"/>
    <p:sldId id="1061" r:id="rId11"/>
    <p:sldId id="1062" r:id="rId12"/>
    <p:sldId id="1063" r:id="rId13"/>
    <p:sldId id="1064" r:id="rId14"/>
    <p:sldId id="1065" r:id="rId15"/>
    <p:sldId id="1071" r:id="rId16"/>
    <p:sldId id="1066" r:id="rId17"/>
    <p:sldId id="1068" r:id="rId18"/>
    <p:sldId id="1067" r:id="rId19"/>
    <p:sldId id="1069" r:id="rId20"/>
    <p:sldId id="1070" r:id="rId21"/>
    <p:sldId id="1072" r:id="rId22"/>
    <p:sldId id="1073" r:id="rId23"/>
    <p:sldId id="1074" r:id="rId24"/>
    <p:sldId id="1075" r:id="rId25"/>
    <p:sldId id="1076" r:id="rId26"/>
    <p:sldId id="1077" r:id="rId27"/>
    <p:sldId id="1078" r:id="rId28"/>
    <p:sldId id="1079" r:id="rId29"/>
    <p:sldId id="1080" r:id="rId30"/>
    <p:sldId id="1081" r:id="rId31"/>
    <p:sldId id="1084" r:id="rId32"/>
    <p:sldId id="1083" r:id="rId33"/>
    <p:sldId id="1085" r:id="rId34"/>
    <p:sldId id="1086" r:id="rId35"/>
    <p:sldId id="1087" r:id="rId36"/>
    <p:sldId id="1088" r:id="rId37"/>
    <p:sldId id="1089" r:id="rId38"/>
    <p:sldId id="1090" r:id="rId39"/>
    <p:sldId id="1091" r:id="rId40"/>
    <p:sldId id="1092" r:id="rId41"/>
    <p:sldId id="1093" r:id="rId42"/>
    <p:sldId id="1094" r:id="rId43"/>
    <p:sldId id="1095" r:id="rId44"/>
    <p:sldId id="1096" r:id="rId45"/>
    <p:sldId id="1097" r:id="rId46"/>
    <p:sldId id="1098" r:id="rId47"/>
    <p:sldId id="1099" r:id="rId48"/>
    <p:sldId id="1100" r:id="rId49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3BE05"/>
    <a:srgbClr val="FF99FF"/>
    <a:srgbClr val="008000"/>
    <a:srgbClr val="CC00FF"/>
    <a:srgbClr val="FF3300"/>
    <a:srgbClr val="726E89"/>
    <a:srgbClr val="A00028"/>
    <a:srgbClr val="2A2A2E"/>
    <a:srgbClr val="000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0" autoAdjust="0"/>
    <p:restoredTop sz="95455" autoAdjust="0"/>
  </p:normalViewPr>
  <p:slideViewPr>
    <p:cSldViewPr>
      <p:cViewPr varScale="1">
        <p:scale>
          <a:sx n="93" d="100"/>
          <a:sy n="93" d="100"/>
        </p:scale>
        <p:origin x="787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2" d="100"/>
          <a:sy n="62" d="100"/>
        </p:scale>
        <p:origin x="-2410" y="-7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65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48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71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49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https://www.techbang.com/posts/44430-three-laws-of-robotics-is-too-simple-google-ceo-made-ai-ten-principles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382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36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69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87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23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607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1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5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51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https://www.techbang.com/posts/44430-three-laws-of-robotics-is-too-simple-google-ceo-made-ai-ten-principles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169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9087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9687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626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236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256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2233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393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22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https://www.techbang.com/posts/44430-three-laws-of-robotics-is-too-simple-google-ceo-made-ai-ten-principles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0419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998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https://www.techbang.com/posts/44430-three-laws-of-robotics-is-too-simple-google-ceo-made-ai-ten-principles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11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4742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3644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722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138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8645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775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88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63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0245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696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270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4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6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391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303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84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963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363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C1FCB94-84C0-46F1-8944-2DB3194D8676}" type="datetime1">
              <a:rPr kumimoji="0" lang="en-US" altLang="zh-TW" sz="1200" smtClean="0">
                <a:solidFill>
                  <a:schemeClr val="tx2"/>
                </a:solidFill>
              </a:rPr>
              <a:t>5/14/2023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12B2DF6-2634-42EE-A6D4-167F3C3D91CD}" type="datetime1">
              <a:rPr kumimoji="0" lang="en-US" altLang="zh-TW" sz="1200" smtClean="0">
                <a:solidFill>
                  <a:schemeClr val="tx2"/>
                </a:solidFill>
              </a:rPr>
              <a:t>5/14/2023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163B614-D28F-4B9C-A22D-457EE0299EE8}" type="datetime1">
              <a:rPr kumimoji="0" lang="en-US" altLang="zh-TW" sz="1200" smtClean="0">
                <a:solidFill>
                  <a:schemeClr val="tx2"/>
                </a:solidFill>
              </a:rPr>
              <a:t>5/14/2023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C555E890-C0F9-4751-9E09-47CEC271FA83}" type="datetime1">
              <a:rPr kumimoji="0" lang="en-US" altLang="zh-TW" sz="1200" smtClean="0">
                <a:solidFill>
                  <a:schemeClr val="tx2"/>
                </a:solidFill>
              </a:rPr>
              <a:t>5/14/2023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AB7001F9-4D89-4B03-BDCF-9C81E318953B}" type="datetime1">
              <a:rPr kumimoji="0" lang="en-US" altLang="zh-TW" sz="1200" smtClean="0">
                <a:solidFill>
                  <a:schemeClr val="tx2"/>
                </a:solidFill>
              </a:rPr>
              <a:t>5/14/2023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6ED2750B-AF03-4023-AE4E-E098009E038B}" type="datetime1">
              <a:rPr kumimoji="0" lang="en-US" altLang="zh-TW" sz="1200" smtClean="0">
                <a:solidFill>
                  <a:schemeClr val="tx2"/>
                </a:solidFill>
              </a:rPr>
              <a:t>5/14/2023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BF2844C3-346A-4A42-9A2C-4DD8D0DD5AAF}" type="datetime1">
              <a:rPr kumimoji="0" lang="en-US" altLang="zh-TW" sz="1200" smtClean="0">
                <a:solidFill>
                  <a:schemeClr val="tx2"/>
                </a:solidFill>
              </a:rPr>
              <a:t>5/14/2023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3203F31D-63DE-4FCC-9083-2400A7BAA42A}" type="datetime1">
              <a:rPr kumimoji="0" lang="en-US" altLang="zh-TW" sz="1200" smtClean="0">
                <a:solidFill>
                  <a:schemeClr val="tx2"/>
                </a:solidFill>
              </a:rPr>
              <a:t>5/14/2023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54C7C5C8-C457-4484-84A0-DB71673BC201}" type="datetime1">
              <a:rPr kumimoji="0" lang="en-US" altLang="zh-TW" sz="1200" smtClean="0">
                <a:solidFill>
                  <a:schemeClr val="tx2"/>
                </a:solidFill>
              </a:rPr>
              <a:t>5/14/2023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96AEC55-2206-4E80-9FFC-52E4CA353C23}" type="datetime1">
              <a:rPr kumimoji="0" lang="en-US" altLang="zh-TW" sz="1200" smtClean="0">
                <a:solidFill>
                  <a:schemeClr val="tx2"/>
                </a:solidFill>
              </a:rPr>
              <a:t>5/14/2023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75EEDB7-66BA-470C-85A7-6413B284748E}" type="datetime1">
              <a:rPr kumimoji="0" lang="en-US" altLang="zh-TW" sz="1200" smtClean="0">
                <a:solidFill>
                  <a:schemeClr val="tx2"/>
                </a:solidFill>
              </a:rPr>
              <a:t>5/14/2023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CF7458C-0EB2-4CDC-9F01-13E1EA8F0683}" type="datetime1">
              <a:rPr kumimoji="0" lang="en-US" altLang="zh-TW" sz="1200" smtClean="0">
                <a:solidFill>
                  <a:schemeClr val="tx2"/>
                </a:solidFill>
              </a:rPr>
              <a:t>5/14/2023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9B8D2F65-7C4B-4D6D-AFD4-7FC0F0FB7D6C}" type="datetime1">
              <a:rPr kumimoji="0" lang="en-US" altLang="zh-TW" sz="1200" smtClean="0">
                <a:solidFill>
                  <a:schemeClr val="tx2"/>
                </a:solidFill>
              </a:rPr>
              <a:t>5/14/2023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BDA6-E047-4318-94BB-F4D08EB7A25B}" type="datetime1">
              <a:rPr kumimoji="0" lang="en-US" altLang="zh-TW" smtClean="0"/>
              <a:t>5/14/2023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ED95C5C-08E9-450D-8E82-919EF68E5A6B}" type="datetime1">
              <a:rPr kumimoji="0" lang="en-US" altLang="zh-TW" sz="1200" smtClean="0">
                <a:solidFill>
                  <a:schemeClr val="tx2"/>
                </a:solidFill>
              </a:rPr>
              <a:t>5/14/2023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4863066-697C-4B9E-B1D1-3C22310417BD}" type="datetime1">
              <a:rPr kumimoji="0" lang="en-US" altLang="zh-TW" sz="1200" smtClean="0">
                <a:solidFill>
                  <a:schemeClr val="tx2"/>
                </a:solidFill>
              </a:rPr>
              <a:t>5/14/2023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E75B9F0-EC9B-485B-B5D2-D938BB5ED2FC}" type="datetime1">
              <a:rPr kumimoji="0" lang="en-US" altLang="zh-TW" sz="1200" smtClean="0">
                <a:solidFill>
                  <a:schemeClr val="tx2"/>
                </a:solidFill>
              </a:rPr>
              <a:t>5/14/2023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68260A9-273A-4E5E-BA14-7E8DD0C16A11}" type="datetime1">
              <a:rPr kumimoji="0" lang="en-US" altLang="zh-TW" sz="1200" smtClean="0">
                <a:solidFill>
                  <a:schemeClr val="tx2"/>
                </a:solidFill>
              </a:rPr>
              <a:t>5/14/2023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47B6446-7894-4ECC-88DA-0444B371F95B}" type="datetime1">
              <a:rPr kumimoji="0" lang="en-US" altLang="zh-TW" sz="1200" smtClean="0">
                <a:solidFill>
                  <a:schemeClr val="tx2"/>
                </a:solidFill>
              </a:rPr>
              <a:t>5/14/2023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C17B188-0437-4B51-9F5B-8194BA2385C5}" type="datetime1">
              <a:rPr kumimoji="0" lang="en-US" altLang="zh-TW" sz="1200" smtClean="0">
                <a:solidFill>
                  <a:schemeClr val="tx2"/>
                </a:solidFill>
              </a:rPr>
              <a:t>5/14/2023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675CCDB-7E50-4FEA-9E44-AFEC97EB287D}" type="datetime1">
              <a:rPr kumimoji="0" lang="en-US" altLang="zh-TW" sz="1200" smtClean="0">
                <a:solidFill>
                  <a:schemeClr val="tx2"/>
                </a:solidFill>
              </a:rPr>
              <a:t>5/14/2023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hf hdr="0" ftr="0"/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057400" y="3276600"/>
            <a:ext cx="5410200" cy="990600"/>
          </a:xfrm>
        </p:spPr>
        <p:txBody>
          <a:bodyPr/>
          <a:lstStyle/>
          <a:p>
            <a:pPr algn="just"/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明新科大</a:t>
            </a:r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2023</a:t>
            </a:r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上學期</a:t>
            </a:r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GPT(</a:t>
            </a:r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四</a:t>
            </a:r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kumimoji="0" lang="en-US" altLang="zh-TW" sz="1200" smtClean="0">
                <a:solidFill>
                  <a:schemeClr val="tx2"/>
                </a:solidFill>
              </a:rPr>
              <a:t>5/14/2023</a:t>
            </a:fld>
            <a:endParaRPr kumimoji="0"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0776427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87029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Embedding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10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6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人類所有知識，不管來源於文字、影片、視訊、聲音等，在這個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HKVS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中都可以「對應」到一個向量空間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因此我們說這個向量空間，就是將資料「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embed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」到向量空間中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因此這個向量空間稱之為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是人類知識和數學向量「對應」的關係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感覺像是把人類知識「嵌入」另一個空間的概念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所以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Truth Vector Space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也就是一個嵌入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677308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87029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Embedding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11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6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目前人類知識的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，大部分來自文字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隨著數位時代的演進，目前大部分的資料來源是文字、影像，視訊、聲音等可完全數位化的資料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但是用高維稠密空間的表達方式，才是最方便且通用的方式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685033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87029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Embedding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12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6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GPT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這種預訓練模型，就是將所搜集到的人類知識，轉換到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空間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其中每一個「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entity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」之間的關係可以透過數學的方式來處理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這個「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Entity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」並不一定是「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Word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」，但文字模型中大部分用「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word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」或「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token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」來對應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82753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600200" y="2933700"/>
            <a:ext cx="6172200" cy="9906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TW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</a:t>
            </a:r>
            <a:endParaRPr kumimoji="1" lang="en-US" altLang="zh-TW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Embeddings</a:t>
            </a:r>
            <a:r>
              <a:rPr kumimoji="1"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kumimoji="0" lang="en-US" altLang="zh-TW" sz="1200" smtClean="0">
                <a:solidFill>
                  <a:schemeClr val="tx2"/>
                </a:solidFill>
              </a:rPr>
              <a:t>5/14/2023</a:t>
            </a:fld>
            <a:endParaRPr kumimoji="0"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4801814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05000" y="87029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Embedding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14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6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GPT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這種預訓練模型，就是將所搜集到的人類知識，轉換到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空間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其中每一個「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entity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」之間的關係可以透過數學的方式來處理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這個「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Entity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」並不一定是「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Word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」，但文字模型中大部分用「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word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」或「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token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」來對應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也可能是「句」、「段」、「節」、「章」、「冊」、「圖」、「影」、「音」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619236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9A475D7-3578-7204-B269-0C7121AAD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8305800" cy="371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274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05000" y="87029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Embedding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16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6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嵌入對於處理自然語言和程式碼很有用，因為可以很容易地被其他機器學習模型和算法（如聚類或搜索）使用和比較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9" name="Record_2023_05_14_16_14_11_54">
            <a:hlinkClick r:id="" action="ppaction://media"/>
            <a:extLst>
              <a:ext uri="{FF2B5EF4-FFF2-40B4-BE49-F238E27FC236}">
                <a16:creationId xmlns:a16="http://schemas.microsoft.com/office/drawing/2014/main" id="{111FD414-569A-9311-A3B2-D7826FB1254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21385" y="3733800"/>
            <a:ext cx="7254875" cy="155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14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98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05000" y="87029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Embedding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17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6"/>
            <a:ext cx="792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高維空間的每一個維度，都會捕捉文字的「某部分特質」，例如「大小」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9" name="Record_2023_05_14_16_14_11_54">
            <a:hlinkClick r:id="" action="ppaction://media"/>
            <a:extLst>
              <a:ext uri="{FF2B5EF4-FFF2-40B4-BE49-F238E27FC236}">
                <a16:creationId xmlns:a16="http://schemas.microsoft.com/office/drawing/2014/main" id="{111FD414-569A-9311-A3B2-D7826FB1254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21385" y="3733800"/>
            <a:ext cx="7254875" cy="155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100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98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05000" y="87029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Embedding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18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6"/>
            <a:ext cx="7924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數值相似的嵌入在語義上也相似。例如，“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canine companies say”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的嵌入向量與“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woof”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的嵌入向量比“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meow”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的嵌入向量更相似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2A9AD2F-1D51-FA77-9412-738D98CFA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345409"/>
            <a:ext cx="4991100" cy="314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192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BFF67B5C-9010-E910-C5D4-89F2E473F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1514475"/>
            <a:ext cx="74199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9061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505805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Embeddings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Hugging Face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LangChain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實作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048000" y="3048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課程大綱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240579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124200" y="87029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文字相似度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20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6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文字相似性模型提供捕獲文字片段語義相似性的嵌入。這些模型可用於許多任務，包括 聚類、資料可視化和 分類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6" name="Record_2023_05_14_16_23_33_375">
            <a:hlinkClick r:id="" action="ppaction://media"/>
            <a:extLst>
              <a:ext uri="{FF2B5EF4-FFF2-40B4-BE49-F238E27FC236}">
                <a16:creationId xmlns:a16="http://schemas.microsoft.com/office/drawing/2014/main" id="{E3FC3613-B6AA-8EA9-2757-DE0736F8602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33600" y="2907308"/>
            <a:ext cx="4800600" cy="380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325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799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124200" y="87029"/>
            <a:ext cx="2971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搜尋任務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21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6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從前的文字搜尋就是單純的搜尋，或加上正規表示法的搜尋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但無法找到同義字，例如搜尋「王子」，但會找到「王子麵」完全無相關意義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搜尋「王子」，應該也要找到「皇子」、「太子」等相似字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81239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124200" y="87029"/>
            <a:ext cx="2971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搜尋任務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22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6"/>
            <a:ext cx="7924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將文字轉成嵌入，再用數學上的相似度來尋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cosine similarity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找到的字，雖然字面上不一樣，但意義相近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的網頁排序早就用類似詞嵌入的方式來排序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OpenAI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使用嵌入進行搜尋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有時可取代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fine tune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的任務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08796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580EFB8-67E0-1109-72C4-2ECAD71B9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57275"/>
            <a:ext cx="73152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9615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FC47CD8-D467-C388-4CB4-32C91BBEF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819150"/>
            <a:ext cx="91249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8532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485900" y="2933700"/>
            <a:ext cx="6172200" cy="9906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Hugging Face</a:t>
            </a:r>
            <a:r>
              <a:rPr kumimoji="1"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kumimoji="0" lang="en-US" altLang="zh-TW" sz="1200" smtClean="0">
                <a:solidFill>
                  <a:schemeClr val="tx2"/>
                </a:solidFill>
              </a:rPr>
              <a:t>5/14/2023</a:t>
            </a:fld>
            <a:endParaRPr kumimoji="0"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25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5654410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524000" y="87029"/>
            <a:ext cx="66484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人工智慧模型怎麼用？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26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6"/>
            <a:ext cx="7924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人工智慧的論文很多，每個機構開發出來的模型，如何使用？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有的用 </a:t>
            </a:r>
            <a:r>
              <a:rPr lang="en-US" altLang="zh-TW" sz="3200" b="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，有的又用 </a:t>
            </a:r>
            <a:r>
              <a:rPr lang="en-US" altLang="zh-TW" sz="3200" b="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，更甚者用其他的框架？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 Face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的出現，就是試圖解決這類的問題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把不同架構的模型，包成規格統一的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，讓工程師可以更容易使用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2489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524000" y="87029"/>
            <a:ext cx="66484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人工智慧模型怎麼用？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27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6"/>
            <a:ext cx="7924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 Face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是一家美國公司，開發使用機器學習構建應用程式的工具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最著名的是其為自然語言處理應用程序構建的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函式庫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讓使用者共享機器學習模型和資料集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法國企業家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Clément </a:t>
            </a:r>
            <a:r>
              <a:rPr lang="en-US" altLang="zh-TW" sz="3200" b="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Delangue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Julien </a:t>
            </a:r>
            <a:r>
              <a:rPr lang="en-US" altLang="zh-TW" sz="3200" b="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Chaumond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Thomas Wolf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於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2016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年創立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最開發針對青少年的聊天機器人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之後轉而專注於成為機器學習的平台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46835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524000" y="87029"/>
            <a:ext cx="66484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人工智慧模型怎麼用？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28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6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2021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年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月，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 Face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輪融資中籌集了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4000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萬美元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2021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年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月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28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日，該公司與其他幾個研究小組合作發起了 </a:t>
            </a:r>
            <a:r>
              <a:rPr lang="en-US" altLang="zh-TW" sz="3200" b="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BigScience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Research Workshop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，就是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BLOOM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的前身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BLOOM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是一種具有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1760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億個參數的多語言大型語言模型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台達電有繁體中文版本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81722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524000" y="87029"/>
            <a:ext cx="66484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人工智慧模型怎麼用？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29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6"/>
            <a:ext cx="7924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2022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年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月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日，公司宣布完成由</a:t>
            </a:r>
            <a:r>
              <a:rPr lang="en-US" altLang="zh-TW" sz="3200" b="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Coatue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和紅杉領投的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輪融資，市值約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億美元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2023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年與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AWS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合作，使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 Face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的產品可供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AWS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客戶使用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用作自定義應用程式的構建區塊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下一代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BLOOM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將在 </a:t>
            </a:r>
            <a:r>
              <a:rPr lang="en-US" altLang="zh-TW" sz="3200" b="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Trainium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上運行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Trainium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AWS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的專有機器學習晶片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7025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600200" y="2933700"/>
            <a:ext cx="6172200" cy="9906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Embeddings</a:t>
            </a:r>
            <a:r>
              <a:rPr kumimoji="1"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kumimoji="0" lang="en-US" altLang="zh-TW" sz="1200" smtClean="0">
                <a:solidFill>
                  <a:schemeClr val="tx2"/>
                </a:solidFill>
              </a:rPr>
              <a:t>5/14/2023</a:t>
            </a:fld>
            <a:endParaRPr kumimoji="0"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7841701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524000" y="87029"/>
            <a:ext cx="66484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人工智慧模型怎麼用？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30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400" y="1219200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 Face 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是目前業界自然語言處理應用的最主流工具</a:t>
            </a: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主要的支援三種深度學習框架，分別是 </a:t>
            </a:r>
            <a:r>
              <a:rPr lang="en-US" altLang="zh-TW" sz="320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 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JAX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320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為主</a:t>
            </a: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 Face 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有完整的生態系和社群</a:t>
            </a: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只使用 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 Face 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，就做完大部份最困難的 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 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的部份</a:t>
            </a: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是開源的，其授權是 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Apache-2.0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83670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87029"/>
            <a:ext cx="70294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Hugging Face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資源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31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609600" y="1231612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 Face Hub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存放 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 Face 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AI model 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的地方！在 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 Face Hub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，你可以找到上萬個人家訓練好的 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AI 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還可以下載資料集，有三萬多種，還有中文</a:t>
            </a: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F5778DC-09B0-758B-9002-58019987A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4983874"/>
            <a:ext cx="70770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28482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8D3344B-AAD5-C565-1EE3-6012E741F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1926"/>
            <a:ext cx="9144000" cy="329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6531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87029"/>
            <a:ext cx="70294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Hugging Face Library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33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695325" y="1366897"/>
            <a:ext cx="792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</a:t>
            </a:r>
          </a:p>
          <a:p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 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是三大神器之首，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 Face 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就是靠這個 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Library 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讓 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 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更容易被大家使用和進一步開發應用程式</a:t>
            </a:r>
            <a:r>
              <a:rPr lang="zh-TW" altLang="en-US" sz="32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238512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87029"/>
            <a:ext cx="70294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Hugging Face Library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34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695325" y="1366897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Tokenizers</a:t>
            </a:r>
          </a:p>
          <a:p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Tokenize 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一般翻譯為斷詞，就是把一個句子裡面的每個字都拆出來。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Tokenizers 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還提供了很多 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tokenization 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的策略、還有前處理及後處理等功能</a:t>
            </a: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571970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87029"/>
            <a:ext cx="70294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Hugging Face Library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35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695325" y="1366897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1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訓練 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AI 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模型，最大的困難點往往在於資料的收集。而 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 Face Datasets 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提供了和 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Hub 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取得資料集的 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，還可以和 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Pandas 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做交互使用</a:t>
            </a: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114439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133600" y="2933700"/>
            <a:ext cx="6172200" cy="990600"/>
          </a:xfrm>
        </p:spPr>
        <p:txBody>
          <a:bodyPr/>
          <a:lstStyle/>
          <a:p>
            <a:r>
              <a:rPr kumimoji="1" lang="en-US" altLang="zh-TW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LangChain</a:t>
            </a:r>
            <a:r>
              <a:rPr kumimoji="1"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kumimoji="0" lang="en-US" altLang="zh-TW" sz="1200" smtClean="0">
                <a:solidFill>
                  <a:schemeClr val="tx2"/>
                </a:solidFill>
              </a:rPr>
              <a:t>5/14/2023</a:t>
            </a:fld>
            <a:endParaRPr kumimoji="0"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7904507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524000" y="228600"/>
            <a:ext cx="70294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GPT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的限制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37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695325" y="1366897"/>
            <a:ext cx="7924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1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OpenAI</a:t>
            </a:r>
            <a:r>
              <a:rPr lang="en-US" altLang="zh-TW" sz="32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32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lang="zh-TW" altLang="en-US" sz="32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無法聯網</a:t>
            </a:r>
            <a:endParaRPr lang="en-US" altLang="zh-TW" sz="3200" b="1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想要使用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GPT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的功能將知識蒸餾出來</a:t>
            </a: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GPT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RLHF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轉成下游的應用</a:t>
            </a: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使用自己的功能現聯網搜尋並給出答案</a:t>
            </a: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總結 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PDF 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TXT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DOC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，或針對 </a:t>
            </a:r>
            <a:r>
              <a:rPr lang="en-US" altLang="zh-TW" sz="320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視頻進行問題回答</a:t>
            </a: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文字超過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GPT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的長度</a:t>
            </a: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不想用</a:t>
            </a:r>
            <a:r>
              <a:rPr lang="en-US" altLang="zh-TW" sz="320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OpenAI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的語言模型，使用開源的語言模型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如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Vicuna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BLOOM)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將上述的功能串接成自己的應用</a:t>
            </a: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3659152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038350" y="228600"/>
            <a:ext cx="70294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LangChain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的功能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38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695325" y="1560255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解除</a:t>
            </a:r>
            <a:r>
              <a:rPr lang="en-US" altLang="zh-TW" sz="320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OpenAI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的限制</a:t>
            </a: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開發語言模型驅動的應用程式的框架</a:t>
            </a: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模型與外部資料來源進行連接</a:t>
            </a: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允許與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模型進行交流</a:t>
            </a: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允許語言模型與其環境互動</a:t>
            </a: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323962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228600"/>
            <a:ext cx="76390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LangChain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基礎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-LLM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呼叫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39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695325" y="1560255"/>
            <a:ext cx="7924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支持多種模型介面，例如</a:t>
            </a:r>
            <a:r>
              <a:rPr lang="en-US" altLang="zh-TW" sz="320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OpenAI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HuggingFace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AzureOpenAI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虛擬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，用於測試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儲存的支援，比如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in-mem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（記憶體）、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SQLite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用量記錄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支援串流模型（就是一個字一個字的傳回，類似打字效果）</a:t>
            </a: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90386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87029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Embedding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4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6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世間萬物本身遵守著數學及物理定律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在人類出現前，就已經存在，大部分和人類無關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和人類的活動的知識的則有關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但人類的活動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物理及心理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也是遵守物理及數學定理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有些定理可能人類還沒發現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這些定理所組成的現象，本來就可以用各種方式表示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或表徵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9903539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6390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LangChain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基礎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-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嵌入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40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695325" y="1560255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提示語管理，支持各種自定義模板</a:t>
            </a: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擁有大量的文件載入器，例如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Email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Markdown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TXT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DOC……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對索引的支持，如文件分割器，向量化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儲存及搜尋，比如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Chroma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Pinecone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Qdrand</a:t>
            </a: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090940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6390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LangChain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基礎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-Chain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41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695325" y="1560255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鏈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各種工具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Chain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LangChainHub</a:t>
            </a: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7282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895600" y="152400"/>
            <a:ext cx="3810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文件載入器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42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695325" y="1560255"/>
            <a:ext cx="7924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從指定來源進行載入資料：</a:t>
            </a:r>
            <a:endParaRPr lang="en-US" altLang="zh-TW" sz="3200" b="1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文件夾： </a:t>
            </a:r>
            <a:r>
              <a:rPr lang="en-US" altLang="zh-TW" sz="280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DirectoryLoader</a:t>
            </a:r>
            <a:endParaRPr lang="en-US" altLang="zh-TW" sz="28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Azure</a:t>
            </a:r>
            <a:r>
              <a:rPr lang="zh-TW" altLang="en-US" sz="28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存：儲</a:t>
            </a:r>
            <a:r>
              <a:rPr lang="en-US" altLang="zh-TW" sz="280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AzureBlobStorageContainerLoader</a:t>
            </a:r>
            <a:endParaRPr lang="en-US" altLang="zh-TW" sz="28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r>
              <a:rPr lang="zh-TW" altLang="en-US" sz="28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文件： </a:t>
            </a:r>
            <a:r>
              <a:rPr lang="en-US" altLang="zh-TW" sz="280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CSVLoader</a:t>
            </a:r>
            <a:endParaRPr lang="en-US" altLang="zh-TW" sz="28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印象筆記： </a:t>
            </a:r>
            <a:r>
              <a:rPr lang="en-US" altLang="zh-TW" sz="280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EverNoteLoader</a:t>
            </a:r>
            <a:endParaRPr lang="en-US" altLang="zh-TW" sz="28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28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網盤： </a:t>
            </a:r>
            <a:r>
              <a:rPr lang="en-US" altLang="zh-TW" sz="280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GoogleDriveLoader</a:t>
            </a:r>
            <a:endParaRPr lang="en-US" altLang="zh-TW" sz="28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任意的網頁：</a:t>
            </a:r>
            <a:r>
              <a:rPr lang="en-US" altLang="zh-TW" sz="280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UnstructuredHTMLLoader</a:t>
            </a:r>
            <a:endParaRPr lang="en-US" altLang="zh-TW" sz="28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  <a:r>
              <a:rPr lang="zh-TW" altLang="en-US" sz="28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80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PyPDFLoader</a:t>
            </a:r>
            <a:endParaRPr lang="en-US" altLang="zh-TW" sz="28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S3</a:t>
            </a:r>
            <a:r>
              <a:rPr lang="zh-TW" altLang="en-US" sz="28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8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S3DirectoryLoader/ S3FileLoader</a:t>
            </a:r>
            <a:r>
              <a:rPr lang="zh-TW" altLang="en-US" sz="28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zh-TW" altLang="en-US" sz="28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80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YoutubeLoader</a:t>
            </a:r>
            <a:r>
              <a:rPr lang="zh-TW" altLang="en-US" sz="28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endParaRPr lang="en-US" altLang="zh-TW" sz="28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507704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600200" y="152400"/>
            <a:ext cx="6172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轉成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Document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格式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43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695325" y="1560255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當使用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loader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載入器讀取到資料來源後，資料來源需要轉換成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Document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物件後，後續才能繼續使用</a:t>
            </a:r>
            <a:endParaRPr lang="en-US" altLang="zh-TW" sz="28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692149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152400"/>
            <a:ext cx="6172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Text Splitters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44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695325" y="1560255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 algn="l" rtl="0">
              <a:buFont typeface="Arial" panose="020B0604020202020204" pitchFamily="34" charset="0"/>
              <a:buChar char="•"/>
            </a:pP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文字分割就是用來分割文字的。為什麼需要</a:t>
            </a:r>
            <a:r>
              <a:rPr lang="en-US" altLang="zh-TW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prompt 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發給 </a:t>
            </a:r>
            <a:r>
              <a:rPr lang="en-US" altLang="zh-TW" sz="3200" b="0" i="0" u="none" strike="noStrike" kern="100" baseline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openai</a:t>
            </a:r>
            <a:r>
              <a:rPr lang="en-US" altLang="zh-TW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0" i="0" u="none" strike="noStrike" kern="100" baseline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、用</a:t>
            </a:r>
            <a:r>
              <a:rPr lang="en-US" altLang="zh-TW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 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功能都是有字元限制的。</a:t>
            </a:r>
            <a:endParaRPr lang="en-US" altLang="zh-TW" sz="3200" b="0" i="0" u="none" strike="noStrike" kern="100" baseline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indent="-457200" algn="l" rtl="0">
              <a:buFont typeface="Arial" panose="020B0604020202020204" pitchFamily="34" charset="0"/>
              <a:buChar char="•"/>
            </a:pPr>
            <a:r>
              <a:rPr lang="en-US" altLang="zh-TW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300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頁的 </a:t>
            </a:r>
            <a:r>
              <a:rPr lang="en-US" altLang="zh-TW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 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發給 </a:t>
            </a:r>
            <a:r>
              <a:rPr lang="en-US" altLang="zh-TW" sz="3200" b="0" i="0" u="none" strike="noStrike" kern="100" baseline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openai</a:t>
            </a:r>
            <a:r>
              <a:rPr lang="en-US" altLang="zh-TW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0" i="0" u="none" strike="noStrike" kern="100" baseline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，讓他進行總結，會有最大 </a:t>
            </a:r>
            <a:r>
              <a:rPr lang="en-US" altLang="zh-TW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 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錯錯</a:t>
            </a:r>
            <a:endParaRPr lang="en-US" altLang="zh-TW" sz="3200" b="0" i="0" u="none" strike="noStrike" kern="100" baseline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indent="-457200" algn="l" rtl="0">
              <a:buFont typeface="Arial" panose="020B0604020202020204" pitchFamily="34" charset="0"/>
              <a:buChar char="•"/>
            </a:pP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需要使用文字分割器去分割 </a:t>
            </a:r>
            <a:r>
              <a:rPr lang="en-US" altLang="zh-TW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loader 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進來的 </a:t>
            </a:r>
            <a:r>
              <a:rPr lang="en-US" altLang="zh-TW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Document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989301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152400"/>
            <a:ext cx="7620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Vectorstores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向量資料庫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45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695325" y="1560255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 algn="l" rtl="0">
              <a:buFont typeface="Arial" panose="020B0604020202020204" pitchFamily="34" charset="0"/>
              <a:buChar char="•"/>
            </a:pP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資料相關性搜尋其實是向量運算</a:t>
            </a:r>
            <a:endParaRPr lang="en-US" altLang="zh-TW" sz="3200" b="0" i="0" u="none" strike="noStrike" kern="100" baseline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indent="-457200" algn="l" rtl="0">
              <a:buFont typeface="Arial" panose="020B0604020202020204" pitchFamily="34" charset="0"/>
              <a:buChar char="•"/>
            </a:pP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3200" b="0" i="0" u="none" strike="noStrike" kern="100" baseline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openai</a:t>
            </a:r>
            <a:r>
              <a:rPr lang="en-US" altLang="zh-TW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0" i="0" u="none" strike="noStrike" kern="100" baseline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en-US" altLang="zh-TW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embedding 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功能還是直接透過向量資料庫直接查詢，需要將載入進來的資料 </a:t>
            </a:r>
            <a:r>
              <a:rPr lang="en-US" altLang="zh-TW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Document 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進行向量化，</a:t>
            </a:r>
            <a:endParaRPr lang="en-US" altLang="zh-TW" sz="3200" b="0" i="0" u="none" strike="noStrike" kern="100" baseline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indent="-457200" algn="l" rtl="0">
              <a:buFont typeface="Arial" panose="020B0604020202020204" pitchFamily="34" charset="0"/>
              <a:buChar char="•"/>
            </a:pP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只要把資料儲存到對應的向量資料庫中即可完成向量的轉換。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863447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0" y="152400"/>
            <a:ext cx="2362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Chain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46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695325" y="1560255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 algn="l" rtl="0">
              <a:buFont typeface="Arial" panose="020B0604020202020204" pitchFamily="34" charset="0"/>
              <a:buChar char="•"/>
            </a:pPr>
            <a:r>
              <a:rPr lang="en-US" altLang="zh-TW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Chain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就是任務</a:t>
            </a:r>
            <a:endParaRPr lang="en-US" altLang="zh-TW" sz="3200" b="0" i="0" u="none" strike="noStrike" kern="100" baseline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indent="-457200" algn="l" rtl="0">
              <a:buFont typeface="Arial" panose="020B0604020202020204" pitchFamily="34" charset="0"/>
              <a:buChar char="•"/>
            </a:pP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 </a:t>
            </a:r>
            <a:r>
              <a:rPr lang="en-US" altLang="zh-TW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Chain 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就是一個任務</a:t>
            </a:r>
            <a:endParaRPr lang="en-US" altLang="zh-TW" sz="3200" b="0" i="0" u="none" strike="noStrike" kern="100" baseline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indent="-457200" algn="l" rtl="0">
              <a:buFont typeface="Arial" panose="020B0604020202020204" pitchFamily="34" charset="0"/>
              <a:buChar char="•"/>
            </a:pP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可以像鏈條一樣，一個個的執行多個鏈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465166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819400" y="152400"/>
            <a:ext cx="4800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Agent 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代理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47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695325" y="1560255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 algn="l" rtl="0">
              <a:buFont typeface="Arial" panose="020B0604020202020204" pitchFamily="34" charset="0"/>
              <a:buChar char="•"/>
            </a:pP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動態的選擇和呼叫</a:t>
            </a:r>
            <a:r>
              <a:rPr lang="en-US" altLang="zh-TW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chain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或者已有的工具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28" name="Picture 4" descr="image-20230406213322739">
            <a:extLst>
              <a:ext uri="{FF2B5EF4-FFF2-40B4-BE49-F238E27FC236}">
                <a16:creationId xmlns:a16="http://schemas.microsoft.com/office/drawing/2014/main" id="{7F22A42F-3DCC-7741-230B-77C268289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11" y="2743200"/>
            <a:ext cx="8159578" cy="364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656800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048000" y="152400"/>
            <a:ext cx="3886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Embedding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48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695325" y="1560255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 algn="l" rtl="0">
              <a:buFont typeface="Arial" panose="020B0604020202020204" pitchFamily="34" charset="0"/>
              <a:buChar char="•"/>
            </a:pP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用於衡量文字的相關性</a:t>
            </a:r>
            <a:endParaRPr lang="en-US" altLang="zh-TW" sz="3200" b="0" i="0" u="none" strike="noStrike" kern="100" baseline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indent="-457200" algn="l" rtl="0">
              <a:buFont typeface="Arial" panose="020B0604020202020204" pitchFamily="34" charset="0"/>
              <a:buChar char="•"/>
            </a:pPr>
            <a:r>
              <a:rPr lang="en-US" altLang="zh-TW" sz="3200" b="0" i="0" u="none" strike="noStrike" kern="100" baseline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OpenAI</a:t>
            </a:r>
            <a:r>
              <a:rPr lang="en-US" altLang="zh-TW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API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建構自己知識庫的關鍵</a:t>
            </a:r>
            <a:endParaRPr lang="en-US" altLang="zh-TW" sz="3200" b="0" i="0" u="none" strike="noStrike" kern="100" baseline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indent="-457200" algn="l" rtl="0">
              <a:buFont typeface="Arial" panose="020B0604020202020204" pitchFamily="34" charset="0"/>
              <a:buChar char="•"/>
            </a:pP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相比 </a:t>
            </a:r>
            <a:r>
              <a:rPr lang="en-US" altLang="zh-TW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fine-tuning 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最大的優勢就是，不用進行訓練</a:t>
            </a:r>
            <a:endParaRPr lang="en-US" altLang="zh-TW" sz="3200" b="0" i="0" u="none" strike="noStrike" kern="100" baseline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indent="-457200" algn="l" rtl="0">
              <a:buFont typeface="Arial" panose="020B0604020202020204" pitchFamily="34" charset="0"/>
              <a:buChar char="•"/>
            </a:pP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可以即時增加新的內容</a:t>
            </a:r>
            <a:endParaRPr lang="en-US" altLang="zh-TW" sz="3200" b="0" i="0" u="none" strike="noStrike" kern="100" baseline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indent="-457200" algn="l" rtl="0">
              <a:buFont typeface="Arial" panose="020B0604020202020204" pitchFamily="34" charset="0"/>
              <a:buChar char="•"/>
            </a:pP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不用加一次新的內容就訓練一次</a:t>
            </a:r>
            <a:endParaRPr lang="en-US" altLang="zh-TW" sz="3200" b="0" i="0" u="none" strike="noStrike" kern="100" baseline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indent="-457200" algn="l" rtl="0">
              <a:buFont typeface="Arial" panose="020B0604020202020204" pitchFamily="34" charset="0"/>
              <a:buChar char="•"/>
            </a:pP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各方面成本要比 </a:t>
            </a:r>
            <a:r>
              <a:rPr lang="en-US" altLang="zh-TW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fine-tuning 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低很多。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52139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87029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Embedding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5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6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「恒星」這個東西，早就出現在時光中了，早在人類出現就有了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「恒星」這個「東西」，就有很多不同表達方式，如中文的「恒星」，英文的「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Star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」、法文的「</a:t>
            </a:r>
            <a:r>
              <a:rPr lang="en-US" altLang="zh-TW" sz="3200" b="0" i="0" dirty="0">
                <a:effectLst/>
                <a:latin typeface="Linux Libertine"/>
              </a:rPr>
              <a:t>Étoile</a:t>
            </a:r>
            <a:r>
              <a:rPr lang="zh-TW" altLang="en-US" sz="3200" b="0" i="0" dirty="0">
                <a:effectLst/>
                <a:latin typeface="Linux Libertine"/>
              </a:rPr>
              <a:t>」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韓文的「</a:t>
            </a:r>
            <a:r>
              <a:rPr lang="ko-KR" altLang="en-US" sz="3200" b="0" i="0" dirty="0">
                <a:effectLst/>
                <a:latin typeface="Arial" panose="020B0604020202020204" pitchFamily="34" charset="0"/>
              </a:rPr>
              <a:t>항성</a:t>
            </a:r>
            <a:r>
              <a:rPr lang="zh-TW" altLang="en-US" sz="3200" b="0" i="0" dirty="0">
                <a:effectLst/>
                <a:latin typeface="Arial" panose="020B0604020202020204" pitchFamily="34" charset="0"/>
              </a:rPr>
              <a:t>」</a:t>
            </a:r>
            <a:r>
              <a:rPr lang="en-US" altLang="zh-TW" sz="3200" dirty="0">
                <a:latin typeface="Arial" panose="020B0604020202020204" pitchFamily="34" charset="0"/>
              </a:rPr>
              <a:t>……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但指的是同一個東西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也可用「光子」排列組合的「凍結」來表示這個東西，如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3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6657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87029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Embedding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6</a:t>
            </a:fld>
            <a:endParaRPr kumimoji="0"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DB9522-A707-70BB-03C2-5C179A8AA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07072"/>
            <a:ext cx="5712281" cy="545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59059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87029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Embedding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7</a:t>
            </a:fld>
            <a:endParaRPr kumimoji="0"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AFDDDF-1D4B-3FF1-5782-92B97F325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860" y="2247900"/>
            <a:ext cx="502852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1465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87029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Embedding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8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6"/>
            <a:ext cx="7924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表達某件事物的方式，千百萬種，但如果說到宇宙間最通用的表達方式，就是「數學」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如果有一種數學的表達方式，能表示出全世界的各種東西，並且能用較「緊密」的方式來對應萬物之間的關係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試著用</a:t>
            </a:r>
            <a:r>
              <a:rPr lang="zh-TW" altLang="en-US" sz="32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高維的稠密向量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來表達，這個表達空間估且稱為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Truth Vector Space</a:t>
            </a:r>
          </a:p>
        </p:txBody>
      </p:sp>
    </p:spTree>
    <p:extLst>
      <p:ext uri="{BB962C8B-B14F-4D97-AF65-F5344CB8AC3E}">
        <p14:creationId xmlns:p14="http://schemas.microsoft.com/office/powerpoint/2010/main" val="199082599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87029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Embedding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9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6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人類的知識有限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如果將人類有限的知識，也表達成一個高維度的稠密向量空間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這個向量空間一定是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Truth Vector Space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的子集合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人類的知識存在於文字中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利用人類有史以來所有產生的知識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文字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，建立成一個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Human Knowledge Vector 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這個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HKVS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是人類所有知識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有限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2699921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2074</Words>
  <Application>Microsoft Office PowerPoint</Application>
  <PresentationFormat>如螢幕大小 (4:3)</PresentationFormat>
  <Paragraphs>317</Paragraphs>
  <Slides>48</Slides>
  <Notes>43</Notes>
  <HiddenSlides>0</HiddenSlides>
  <MMClips>3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5" baseType="lpstr">
      <vt:lpstr>Linux Libertine</vt:lpstr>
      <vt:lpstr>微軟正黑體</vt:lpstr>
      <vt:lpstr>新細明體</vt:lpstr>
      <vt:lpstr>Arial</vt:lpstr>
      <vt:lpstr>Calibri</vt:lpstr>
      <vt:lpstr>Century Schoolbook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2023-05-14T17:16:20Z</dcterms:modified>
</cp:coreProperties>
</file>