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81" r:id="rId2"/>
    <p:sldId id="1182" r:id="rId3"/>
    <p:sldId id="1183" r:id="rId4"/>
    <p:sldId id="600" r:id="rId5"/>
    <p:sldId id="1184" r:id="rId6"/>
    <p:sldId id="685" r:id="rId7"/>
    <p:sldId id="1185" r:id="rId8"/>
    <p:sldId id="1186" r:id="rId9"/>
    <p:sldId id="1187" r:id="rId10"/>
    <p:sldId id="1188" r:id="rId11"/>
    <p:sldId id="1190" r:id="rId12"/>
    <p:sldId id="1191" r:id="rId13"/>
    <p:sldId id="1192" r:id="rId14"/>
    <p:sldId id="1193" r:id="rId15"/>
    <p:sldId id="786" r:id="rId16"/>
    <p:sldId id="1194" r:id="rId17"/>
    <p:sldId id="1195" r:id="rId18"/>
    <p:sldId id="1196" r:id="rId19"/>
    <p:sldId id="1197" r:id="rId20"/>
    <p:sldId id="1198" r:id="rId21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3BE05"/>
    <a:srgbClr val="FF99FF"/>
    <a:srgbClr val="008000"/>
    <a:srgbClr val="CC00FF"/>
    <a:srgbClr val="FF3300"/>
    <a:srgbClr val="726E89"/>
    <a:srgbClr val="A00028"/>
    <a:srgbClr val="2A2A2E"/>
    <a:srgbClr val="000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75837" autoAdjust="0"/>
  </p:normalViewPr>
  <p:slideViewPr>
    <p:cSldViewPr>
      <p:cViewPr varScale="1">
        <p:scale>
          <a:sx n="155" d="100"/>
          <a:sy n="155" d="100"/>
        </p:scale>
        <p:origin x="14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68"/>
    </p:cViewPr>
  </p:sorterViewPr>
  <p:notesViewPr>
    <p:cSldViewPr>
      <p:cViewPr varScale="1">
        <p:scale>
          <a:sx n="62" d="100"/>
          <a:sy n="62" d="100"/>
        </p:scale>
        <p:origin x="-2410" y="-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68F88C59-319B-4332-9A1D-2A62CFCB00D8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B16A41B8-7DC3-4DB6-84E4-E105629EAA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23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968B300D-05F0-4B43-940D-46DED5A791AD}" type="datetimeFigureOut">
              <a:rPr lang="en-US" smtClean="0"/>
              <a:pPr/>
              <a:t>11/13/2024</a:t>
            </a:fld>
            <a:endParaRPr lang="en-US" dirty="0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 dirty="0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9B26CD33-4337-4529-948A-94F6960B237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8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47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020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64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5147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38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82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45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36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64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82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5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77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565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601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555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792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2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1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1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2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1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0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6" y="1524000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8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8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8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0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8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3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3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0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11/13/2024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5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7" y="609600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6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0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11/13/2024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0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課程大綱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以恒星為例子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用一個通用方式表達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使用數學來表達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向量空間的對應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向量空間介紹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將文字對應到向量空間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6. Embedding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32375226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Embedding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的概念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文字對應到向量空間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語言模型的第一層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循環神經網路的問題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457200"/>
            <a:ext cx="7239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7.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循環神經網路語言模型</a:t>
            </a:r>
          </a:p>
        </p:txBody>
      </p:sp>
    </p:spTree>
    <p:extLst>
      <p:ext uri="{BB962C8B-B14F-4D97-AF65-F5344CB8AC3E}">
        <p14:creationId xmlns:p14="http://schemas.microsoft.com/office/powerpoint/2010/main" val="72032156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Transformer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網路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457200"/>
            <a:ext cx="7239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8. Transformer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的出現</a:t>
            </a:r>
          </a:p>
        </p:txBody>
      </p:sp>
    </p:spTree>
    <p:extLst>
      <p:ext uri="{BB962C8B-B14F-4D97-AF65-F5344CB8AC3E}">
        <p14:creationId xmlns:p14="http://schemas.microsoft.com/office/powerpoint/2010/main" val="415824585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自監督學習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從語料庫中學習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預訓練語言模型的範式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預訓練語言模型的訓練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295400" y="457200"/>
            <a:ext cx="6400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9.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預訓練語言模型</a:t>
            </a:r>
          </a:p>
        </p:txBody>
      </p:sp>
    </p:spTree>
    <p:extLst>
      <p:ext uri="{BB962C8B-B14F-4D97-AF65-F5344CB8AC3E}">
        <p14:creationId xmlns:p14="http://schemas.microsoft.com/office/powerpoint/2010/main" val="50553589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51374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表現非常好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但需要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Label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的資料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371600" y="304800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預訓練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+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微調的範式</a:t>
            </a:r>
          </a:p>
        </p:txBody>
      </p:sp>
    </p:spTree>
    <p:extLst>
      <p:ext uri="{BB962C8B-B14F-4D97-AF65-F5344CB8AC3E}">
        <p14:creationId xmlns:p14="http://schemas.microsoft.com/office/powerpoint/2010/main" val="6954749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41242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預訓練語言模型範式的問題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762000" y="304800"/>
            <a:ext cx="7543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11.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預訓練語言模型的問題</a:t>
            </a:r>
          </a:p>
        </p:txBody>
      </p:sp>
    </p:spTree>
    <p:extLst>
      <p:ext uri="{BB962C8B-B14F-4D97-AF65-F5344CB8AC3E}">
        <p14:creationId xmlns:p14="http://schemas.microsoft.com/office/powerpoint/2010/main" val="230260850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「大型」的語言模型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相信模型夠聰明了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著名大型語言模型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Chinchilla Scaling Law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Emergent abilities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095500" y="304800"/>
            <a:ext cx="5257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12.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大型語言模型</a:t>
            </a:r>
          </a:p>
        </p:txBody>
      </p:sp>
    </p:spTree>
    <p:extLst>
      <p:ext uri="{BB962C8B-B14F-4D97-AF65-F5344CB8AC3E}">
        <p14:creationId xmlns:p14="http://schemas.microsoft.com/office/powerpoint/2010/main" val="38821043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大型語言模型的進化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生成式模型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的預訓練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+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微調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從生成進化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In-Context Learning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NLP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任務均為文字生成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T5/BART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模型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304800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13.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大型語言模型的進化</a:t>
            </a:r>
          </a:p>
        </p:txBody>
      </p:sp>
    </p:spTree>
    <p:extLst>
      <p:ext uri="{BB962C8B-B14F-4D97-AF65-F5344CB8AC3E}">
        <p14:creationId xmlns:p14="http://schemas.microsoft.com/office/powerpoint/2010/main" val="252506724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Learning In-context Learning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讓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看懂指令並回答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Instruction tuning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產生下個字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vs.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看懂指令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Chain of thoughts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思維鍊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066800" y="304800"/>
            <a:ext cx="7162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14. Instruction Tuning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48661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只是聽指令而已嗎？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經過之後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SFT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的模型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指令 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vs. 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人類價值觀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SFT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什麼是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？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的作法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的其它細節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大型語言模的進化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從結果找指令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638300" y="304800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15.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進入</a:t>
            </a: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RLHF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階段</a:t>
            </a:r>
          </a:p>
        </p:txBody>
      </p:sp>
    </p:spTree>
    <p:extLst>
      <p:ext uri="{BB962C8B-B14F-4D97-AF65-F5344CB8AC3E}">
        <p14:creationId xmlns:p14="http://schemas.microsoft.com/office/powerpoint/2010/main" val="166137450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41242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(NLP)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的基本單位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語言模型概論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統計語言模型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嵌入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(Embedding)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Word2Vec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循環神經網路語言模型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393391006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RLHF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的問題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DPO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介紹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638300" y="659264"/>
            <a:ext cx="58674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16.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回到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Supervised Learning</a:t>
            </a:r>
            <a:endParaRPr kumimoji="0" lang="zh-TW" altLang="en-US" sz="4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14105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676400"/>
            <a:ext cx="8077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625475">
              <a:buFont typeface="+mj-lt"/>
              <a:buAutoNum type="arabicPeriod" startAt="9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Transformer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的出現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預訓練模型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微調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預訓練語言模型的問題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大型語言模型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大型語言模型的進化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Instruction Tuning</a:t>
            </a:r>
          </a:p>
          <a:p>
            <a:pPr marL="625475" indent="-625475">
              <a:buFont typeface="+mj-lt"/>
              <a:buAutoNum type="arabicPeriod" startAt="9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RLHF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階段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5475" indent="-625475">
              <a:buFont typeface="+mj-lt"/>
              <a:buAutoNum type="arabicPeriod" startAt="9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回到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Supervised Learning</a:t>
            </a: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3276600" y="304800"/>
            <a:ext cx="30480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課程大綱</a:t>
            </a:r>
          </a:p>
        </p:txBody>
      </p:sp>
    </p:spTree>
    <p:extLst>
      <p:ext uri="{BB962C8B-B14F-4D97-AF65-F5344CB8AC3E}">
        <p14:creationId xmlns:p14="http://schemas.microsoft.com/office/powerpoint/2010/main" val="26010770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066800" y="304800"/>
            <a:ext cx="73152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(NLP)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概論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527E477-F47A-998D-58DF-2135420D2E61}"/>
              </a:ext>
            </a:extLst>
          </p:cNvPr>
          <p:cNvSpPr txBox="1"/>
          <p:nvPr/>
        </p:nvSpPr>
        <p:spPr>
          <a:xfrm>
            <a:off x="762000" y="16764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自然語言處理是什麼？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自然語言處理常見任務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自然語言處理常見解法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77642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1066800" y="304800"/>
            <a:ext cx="7315200" cy="990600"/>
          </a:xfrm>
        </p:spPr>
        <p:txBody>
          <a:bodyPr/>
          <a:lstStyle/>
          <a:p>
            <a:pPr algn="just"/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</a:t>
            </a:r>
            <a:r>
              <a:rPr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(NLP)</a:t>
            </a:r>
            <a:r>
              <a:rPr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概論</a:t>
            </a:r>
            <a:endParaRPr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527E477-F47A-998D-58DF-2135420D2E61}"/>
              </a:ext>
            </a:extLst>
          </p:cNvPr>
          <p:cNvSpPr txBox="1"/>
          <p:nvPr/>
        </p:nvSpPr>
        <p:spPr>
          <a:xfrm>
            <a:off x="762000" y="1676400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自然語言處理是什麼？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自然語言處理常見任務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自然語言處理常見解法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42770853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語料庫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WordNet(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英文及中文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Label Encoding</a:t>
            </a: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向量表示法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字頻、鄰近、高維、低維向量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NLP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的基本單位</a:t>
            </a:r>
          </a:p>
        </p:txBody>
      </p:sp>
    </p:spTree>
    <p:extLst>
      <p:ext uri="{BB962C8B-B14F-4D97-AF65-F5344CB8AC3E}">
        <p14:creationId xmlns:p14="http://schemas.microsoft.com/office/powerpoint/2010/main" val="34215488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語言模型概論</a:t>
            </a:r>
          </a:p>
        </p:txBody>
      </p:sp>
    </p:spTree>
    <p:extLst>
      <p:ext uri="{BB962C8B-B14F-4D97-AF65-F5344CB8AC3E}">
        <p14:creationId xmlns:p14="http://schemas.microsoft.com/office/powerpoint/2010/main" val="319944506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以機率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頻率</a:t>
            </a: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為基礎的語言模型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元語言模型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統計語言模型的問題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4.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統計語言模型</a:t>
            </a:r>
          </a:p>
        </p:txBody>
      </p:sp>
    </p:spTree>
    <p:extLst>
      <p:ext uri="{BB962C8B-B14F-4D97-AF65-F5344CB8AC3E}">
        <p14:creationId xmlns:p14="http://schemas.microsoft.com/office/powerpoint/2010/main" val="26152899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分散表示及連續表示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隱變數及隱空間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Word Embedding</a:t>
            </a: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概念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神經網路語言模型優點</a:t>
            </a: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zh-TW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361950" indent="-361950">
              <a:buFont typeface="Arial" panose="020B0604020202020204" pitchFamily="34" charset="0"/>
              <a:buChar char="•"/>
            </a:pPr>
            <a:endParaRPr kumimoji="1" lang="en-US" altLang="zh-TW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752600" y="304800"/>
            <a:ext cx="60198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5.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神經網路語言模型</a:t>
            </a:r>
          </a:p>
        </p:txBody>
      </p:sp>
    </p:spTree>
    <p:extLst>
      <p:ext uri="{BB962C8B-B14F-4D97-AF65-F5344CB8AC3E}">
        <p14:creationId xmlns:p14="http://schemas.microsoft.com/office/powerpoint/2010/main" val="22290683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古典相簿.potx</Template>
  <TotalTime>0</TotalTime>
  <Words>486</Words>
  <Application>Microsoft Office PowerPoint</Application>
  <PresentationFormat>如螢幕大小 (4:3)</PresentationFormat>
  <Paragraphs>130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新細明體</vt:lpstr>
      <vt:lpstr>Arial</vt:lpstr>
      <vt:lpstr>Calibri</vt:lpstr>
      <vt:lpstr>Century Schoolbook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2024-11-12T16:58:04Z</dcterms:modified>
</cp:coreProperties>
</file>