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1158" r:id="rId2"/>
    <p:sldId id="1204" r:id="rId3"/>
    <p:sldId id="1159" r:id="rId4"/>
    <p:sldId id="1156" r:id="rId5"/>
    <p:sldId id="1160" r:id="rId6"/>
    <p:sldId id="1212" r:id="rId7"/>
    <p:sldId id="1225" r:id="rId8"/>
    <p:sldId id="1226" r:id="rId9"/>
    <p:sldId id="1213" r:id="rId10"/>
    <p:sldId id="1214" r:id="rId11"/>
    <p:sldId id="1215" r:id="rId12"/>
    <p:sldId id="1217" r:id="rId13"/>
    <p:sldId id="1218" r:id="rId14"/>
    <p:sldId id="1219" r:id="rId15"/>
    <p:sldId id="1221" r:id="rId16"/>
    <p:sldId id="1222" r:id="rId17"/>
    <p:sldId id="1223" r:id="rId18"/>
    <p:sldId id="1224" r:id="rId19"/>
    <p:sldId id="1227" r:id="rId20"/>
    <p:sldId id="1228" r:id="rId21"/>
    <p:sldId id="1229" r:id="rId22"/>
    <p:sldId id="1230" r:id="rId23"/>
    <p:sldId id="1231" r:id="rId24"/>
    <p:sldId id="1233" r:id="rId25"/>
    <p:sldId id="1161" r:id="rId26"/>
    <p:sldId id="1157" r:id="rId27"/>
    <p:sldId id="1209" r:id="rId28"/>
    <p:sldId id="1210" r:id="rId29"/>
    <p:sldId id="1211" r:id="rId30"/>
    <p:sldId id="1162" r:id="rId31"/>
    <p:sldId id="1165" r:id="rId32"/>
    <p:sldId id="1175" r:id="rId33"/>
    <p:sldId id="1164" r:id="rId34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3BE05"/>
    <a:srgbClr val="FF99FF"/>
    <a:srgbClr val="008000"/>
    <a:srgbClr val="CC00FF"/>
    <a:srgbClr val="FF3300"/>
    <a:srgbClr val="726E89"/>
    <a:srgbClr val="A00028"/>
    <a:srgbClr val="2A2A2E"/>
    <a:srgbClr val="000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75837" autoAdjust="0"/>
  </p:normalViewPr>
  <p:slideViewPr>
    <p:cSldViewPr>
      <p:cViewPr varScale="1">
        <p:scale>
          <a:sx n="134" d="100"/>
          <a:sy n="134" d="100"/>
        </p:scale>
        <p:origin x="1096" y="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2" d="100"/>
          <a:sy n="62" d="100"/>
        </p:scale>
        <p:origin x="-2410" y="-7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12/3/2024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https://www.techbang.com/posts/44430-three-laws-of-robotics-is-too-simple-google-ceo-made-ai-ten-principles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961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46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85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56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37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70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6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592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42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58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774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65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546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132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7906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696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91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010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0965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3265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1017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45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384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0992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29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41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78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06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69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93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3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12/3/2024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12/3/2024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03.02155.pdf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2438400" y="3048000"/>
            <a:ext cx="4572000" cy="990600"/>
          </a:xfrm>
        </p:spPr>
        <p:txBody>
          <a:bodyPr/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進入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階段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1078AA6-C1A5-45A0-9956-BB8DA3AA2FCD}" type="datetime1">
              <a:rPr kumimoji="0" lang="en-US" altLang="zh-TW" sz="1200" smtClean="0">
                <a:solidFill>
                  <a:schemeClr val="tx2"/>
                </a:solidFill>
              </a:rPr>
              <a:t>12/3/2024</a:t>
            </a:fld>
            <a:endParaRPr kumimoji="0"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1669805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12/3/2024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10</a:t>
            </a:fld>
            <a:endParaRPr kumimoji="0"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EA7C8E1-B5C4-7925-7572-D3CA36C95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51" y="1981200"/>
            <a:ext cx="827564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1561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12/3/2024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11</a:t>
            </a:fld>
            <a:endParaRPr kumimoji="0"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448DA0-61C1-02F3-1C29-D65784B2D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62" y="2590800"/>
            <a:ext cx="5095875" cy="214312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準備一個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，如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llama 2</a:t>
            </a:r>
          </a:p>
        </p:txBody>
      </p:sp>
    </p:spTree>
    <p:extLst>
      <p:ext uri="{BB962C8B-B14F-4D97-AF65-F5344CB8AC3E}">
        <p14:creationId xmlns:p14="http://schemas.microsoft.com/office/powerpoint/2010/main" val="162989205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12/3/2024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12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將一個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prompt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給這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base LLM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0BA111F-C8FB-34FE-4260-CE317B6DF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2433637"/>
            <a:ext cx="68294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0304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12/3/2024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13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產生多個不同的結果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0197D7-B87B-3B81-A313-628C35A15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95" y="2510340"/>
            <a:ext cx="8534400" cy="201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2980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12/3/2024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14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讓人類來挑出覺得比較好的結果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0197D7-B87B-3B81-A313-628C35A15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95" y="2510340"/>
            <a:ext cx="8534400" cy="2014330"/>
          </a:xfrm>
          <a:prstGeom prst="rect">
            <a:avLst/>
          </a:prstGeom>
        </p:spPr>
      </p:pic>
      <p:sp>
        <p:nvSpPr>
          <p:cNvPr id="2" name="矩形: 圓角 1">
            <a:extLst>
              <a:ext uri="{FF2B5EF4-FFF2-40B4-BE49-F238E27FC236}">
                <a16:creationId xmlns:a16="http://schemas.microsoft.com/office/drawing/2014/main" id="{2A749137-B4A6-E507-764E-E81E09BEC704}"/>
              </a:ext>
            </a:extLst>
          </p:cNvPr>
          <p:cNvSpPr/>
          <p:nvPr/>
        </p:nvSpPr>
        <p:spPr>
          <a:xfrm>
            <a:off x="6705600" y="3429000"/>
            <a:ext cx="15240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81167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12/3/2024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15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組成一個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preference dataset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9B907AC-76C1-3ABA-12C6-5DDC92B4F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343081"/>
            <a:ext cx="7467600" cy="329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5925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12/3/2024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16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再找</a:t>
            </a:r>
            <a:r>
              <a:rPr lang="zh-TW" altLang="en-US" sz="3200" b="0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另一個</a:t>
            </a:r>
            <a:r>
              <a:rPr lang="en-US" altLang="zh-TW" sz="32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，稱為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reward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使用剛才的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preference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資料集來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SFT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15F1687-1247-608D-0860-67B55158C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704538"/>
            <a:ext cx="6796087" cy="340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0853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12/3/2024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17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訓練完之後，我們希望這個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在推論時能做到輸入一個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prompt/completion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對子，輸出一個分數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622FE4F-79B7-FF75-88A0-20B46DA8A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048000"/>
            <a:ext cx="8129316" cy="347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5619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12/3/2024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18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訓練階段，輸入如下的三元句，分別將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的句子和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句子的分數算出來，將差做最大化，這就是損失函數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742A1D9-A133-F925-190E-7137A781F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2892422"/>
            <a:ext cx="7991475" cy="363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1909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12/3/2024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19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RL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Agent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就是我們要訓練的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base </a:t>
            </a:r>
            <a:r>
              <a:rPr lang="en-US" altLang="zh-TW" sz="3200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DABC554-811E-37FC-9044-80E168565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057400"/>
            <a:ext cx="6896100" cy="441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7972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62150" y="425393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只是聽指令而已嗎？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7625" y="6918325"/>
            <a:ext cx="2438400" cy="244475"/>
          </a:xfrm>
        </p:spPr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12/3/2024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53400" y="6918325"/>
            <a:ext cx="914400" cy="244475"/>
          </a:xfrm>
        </p:spPr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609600" y="16536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SFT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已經包含了「聽人類的指示」的抽象意義，因此進入「人類指導」的範圍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人類指導的背後意義，就是聽人類的話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此時的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開始加入人類的意識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因此通常說的</a:t>
            </a:r>
            <a:r>
              <a:rPr lang="en-US" altLang="zh-TW" sz="3200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sft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已經不光是之前範式所表示的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finetuning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，而進入強化學習範圍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3200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huggingface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的函式庫中，把</a:t>
            </a:r>
            <a:r>
              <a:rPr lang="en-US" altLang="zh-TW" sz="3200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sft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放入強化學習的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 RL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這就是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Alignment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的一個步驟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326453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12/3/2024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20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狀態就是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產生的內容，如提示加產生的文字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E1AF9E9-CD43-ADC1-5D0D-A5636816D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269570"/>
            <a:ext cx="6705600" cy="422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5494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12/3/2024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21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就是產生的下一系列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token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72E2FB-D123-3323-6085-2E1C59A3E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117990"/>
            <a:ext cx="8305800" cy="416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9170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12/3/2024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22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將文字對送入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reward model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後就會得到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分數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93ABA3F-C58C-6FED-F02E-83162DEB5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30" y="2362200"/>
            <a:ext cx="7696200" cy="387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6229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12/3/2024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23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將文字對送入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reward model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後就會得到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分數，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RL Policy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會一直修正以獲得最高的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reward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93ABA3F-C58C-6FED-F02E-83162DEB5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92" y="2711614"/>
            <a:ext cx="7696200" cy="387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7822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12/3/2024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24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完整的作法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8" name="Picture 4" descr="無圖片說明">
            <a:extLst>
              <a:ext uri="{FF2B5EF4-FFF2-40B4-BE49-F238E27FC236}">
                <a16:creationId xmlns:a16="http://schemas.microsoft.com/office/drawing/2014/main" id="{F9D98310-9DC7-152E-04CB-043C1D1CE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8028878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11227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076450" y="12388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的其它細節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12/3/2024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25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609600" y="1219200"/>
            <a:ext cx="7924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如何產生這麼多不同的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Prompt(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找指令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RL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中，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 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的大腦怎麼決定更好產生下一個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，有一個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policy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這個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policy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RL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中的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PPO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A3144AE-39A5-86D5-3D70-E3B824B5C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93675"/>
            <a:ext cx="7591524" cy="277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8767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62150" y="425393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大型語言模的進化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7625" y="6918325"/>
            <a:ext cx="2438400" cy="244475"/>
          </a:xfrm>
        </p:spPr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12/3/2024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53400" y="6918325"/>
            <a:ext cx="914400" cy="244475"/>
          </a:xfrm>
        </p:spPr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26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609600" y="15240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只有產生下一個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token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能力的</a:t>
            </a:r>
            <a:r>
              <a:rPr lang="en-US" altLang="zh-TW" sz="3200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(base)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，如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GPT2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GPT3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經過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sft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(instruction tuned)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，如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T0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llama2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然後找出所有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任務的類型，如分類、摘要、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QA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CHAT.......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將這些所有資料集拿來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0363" lvl="1" indent="-360363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最後經過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RLHF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，成為多功能，符合價值觀的產品如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InstructGPT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llama2-chat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977952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90800" y="126742"/>
            <a:ext cx="45529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從結果找指令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12/3/2024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27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609600" y="12192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給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結果，問他指令怎麼生成的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1E0F75E-788C-A8D1-F3DC-225484227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33600"/>
            <a:ext cx="7391400" cy="415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4371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90800" y="126742"/>
            <a:ext cx="45529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從結果找指令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12/3/2024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28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609600" y="1219200"/>
            <a:ext cx="792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給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結果，問他指令怎麼生成的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生出多個指令，進行評分，變形再找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E2E838C-B8F3-3D91-AFC5-57162D82B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5164"/>
            <a:ext cx="7543800" cy="424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4830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590800" y="126742"/>
            <a:ext cx="455295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從結果找指令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12/3/2024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29</a:t>
            </a:fld>
            <a:endParaRPr kumimoji="0"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3A8E597-18A5-5FD8-DC5A-51FB7D8C3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8382000" cy="471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0372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71330" y="40346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經過之後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SFT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的模型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12/3/2024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609600" y="1219200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看得懂人類的指令，做出回答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答案是否正確？有用？有害？有偏見？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答案不但要正確，還要符合人類期待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此時必須加入人類的判斷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獎勵模型的使用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調整成符合人類價值觀的期待，稱對齊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(Alignment)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5317791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076450" y="12388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例子：</a:t>
            </a:r>
            <a:r>
              <a:rPr kumimoji="1" lang="en-US" altLang="zh-TW" sz="4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InstructGPT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12/3/2024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30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609600" y="1219200"/>
            <a:ext cx="7924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GPT3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為基礎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經過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SFT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微調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RM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RM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，透過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PPO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強化學習更新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GPT3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以上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1-4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的過程稱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RLHF(Reinforcement Learning from Human Feedback)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稱</a:t>
            </a:r>
            <a:r>
              <a:rPr lang="en-US" altLang="zh-TW" sz="3200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InstructGPT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，是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的前身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Anthropi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Claude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也是使用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RLHF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hlinkClick r:id="rId3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https://arxiv.org/pdf/2203.02155.pdf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98367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438400" y="76154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Alignment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12/3/2024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31</a:t>
            </a:fld>
            <a:endParaRPr kumimoji="0"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8D858C4-5A44-0960-3825-E34E606AA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1224481"/>
            <a:ext cx="8763000" cy="525046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06DCBF8-B631-B2A3-1DB9-A810A99F0933}"/>
              </a:ext>
            </a:extLst>
          </p:cNvPr>
          <p:cNvSpPr/>
          <p:nvPr/>
        </p:nvSpPr>
        <p:spPr>
          <a:xfrm>
            <a:off x="304800" y="1372451"/>
            <a:ext cx="2590800" cy="495452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EE4C019-EE58-4B27-2F83-73C2AD8600A3}"/>
              </a:ext>
            </a:extLst>
          </p:cNvPr>
          <p:cNvSpPr/>
          <p:nvPr/>
        </p:nvSpPr>
        <p:spPr>
          <a:xfrm>
            <a:off x="3124200" y="1372451"/>
            <a:ext cx="2590800" cy="495452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307547-0D1A-AA19-1076-B6643CA6EE89}"/>
              </a:ext>
            </a:extLst>
          </p:cNvPr>
          <p:cNvSpPr/>
          <p:nvPr/>
        </p:nvSpPr>
        <p:spPr>
          <a:xfrm>
            <a:off x="5943600" y="1372449"/>
            <a:ext cx="2819400" cy="495452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19367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B6484B91-5A5A-3F33-4892-9DA1093F0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4247"/>
            <a:ext cx="9144000" cy="456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589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15C0951-BE32-D9B9-AB18-F3E8FEE5C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66800"/>
            <a:ext cx="836805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4237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62150" y="425393"/>
            <a:ext cx="59436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指令 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vs. 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人類價值觀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7625" y="6918325"/>
            <a:ext cx="2438400" cy="244475"/>
          </a:xfrm>
        </p:spPr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12/3/2024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53400" y="6918325"/>
            <a:ext cx="914400" cy="244475"/>
          </a:xfrm>
        </p:spPr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4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609600" y="1653600"/>
            <a:ext cx="7924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更高層：答案是否具備局部性正確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不同區域、時間、種族、性別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....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分類正確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更高層：是否符合人類價值觀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此時需要對模型進一步再訓練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進入強化學習階段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需要人工，稱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RLHF(Reinforcement learning with human feedback)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Huggingface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對應的函數庫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trl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79633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SFT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12/3/2024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5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533400" y="1219200"/>
            <a:ext cx="822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輸入文字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正確的輸出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來訓練模型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必須收集很多這樣子的文字對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使用在有正確目標的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任務，如分類、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NER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假如要進行摘要任務，可以這麼做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CAA6029-D134-58D3-8EB4-A899DBE7B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19600"/>
            <a:ext cx="70961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1107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SFT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12/3/2024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6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533400" y="12192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但問題是，摘要文字沒有一定標準的答案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不同人進行的摘要一定不同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2B6BF2C-EF31-2CEA-491D-3EFD0265C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124200"/>
            <a:ext cx="8077200" cy="276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0488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819400" y="76200"/>
            <a:ext cx="411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什麼是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？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12/3/2024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7</a:t>
            </a:fld>
            <a:endParaRPr kumimoji="0"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CF54A5-B916-9CEC-490F-53F9FFACC280}"/>
              </a:ext>
            </a:extLst>
          </p:cNvPr>
          <p:cNvSpPr txBox="1"/>
          <p:nvPr/>
        </p:nvSpPr>
        <p:spPr>
          <a:xfrm>
            <a:off x="533400" y="1219200"/>
            <a:ext cx="8229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有一個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Agent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待在一個環境中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環境改變狀態，狀態可能是因為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agent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的行為改變，可能是自己就會變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agent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接受到一個新的狀態時，會自行判斷並產生一個行為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環境會提供獎勵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或處罰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給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agent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將環境改變的好，就會獲得獎勵，不好就會獲得處罰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agent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不斷透過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自省機制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，透過狀態來做出行為，對環境造成好的改變的循環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586438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819400" y="76200"/>
            <a:ext cx="4114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什麼是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？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12/3/2024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8</a:t>
            </a:fld>
            <a:endParaRPr kumimoji="0"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71AB1C-1254-8825-FDC9-CD98141F3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50" y="2057400"/>
            <a:ext cx="85529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3086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54165"/>
            <a:ext cx="6553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B520B05-2240-4566-BE2A-9338980FE8EB}" type="datetime1">
              <a:rPr kumimoji="0" lang="en-US" altLang="zh-TW" sz="12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12/3/2024</a:t>
            </a:fld>
            <a:endParaRPr kumimoji="0"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9</a:t>
            </a:fld>
            <a:endParaRPr kumimoji="0"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7C39F0-9527-522B-E55B-DAC3D2425E05}"/>
              </a:ext>
            </a:extLst>
          </p:cNvPr>
          <p:cNvSpPr txBox="1"/>
          <p:nvPr/>
        </p:nvSpPr>
        <p:spPr>
          <a:xfrm>
            <a:off x="533400" y="1219200"/>
            <a:ext cx="8229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以摘要為例，先用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RL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的某一個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LLM(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如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LLM1)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寫出多個摘要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然後請人類對不同的摘要進行排名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這些排名後的資料集稱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preference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comparison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利用此資料集，使用</a:t>
            </a:r>
            <a:r>
              <a:rPr lang="en-US" altLang="zh-TW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SFT</a:t>
            </a:r>
            <a:r>
              <a:rPr lang="zh-TW" altLang="en-US" sz="32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來訓練一個獎勵模型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較小的另一個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lm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，通常用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GPT2)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最後使用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RL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來訓練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LLM1(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llama2, alpaca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或其它模型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1605567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1035</Words>
  <Application>Microsoft Office PowerPoint</Application>
  <PresentationFormat>如螢幕大小 (4:3)</PresentationFormat>
  <Paragraphs>194</Paragraphs>
  <Slides>33</Slides>
  <Notes>31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9" baseType="lpstr">
      <vt:lpstr>微軟正黑體</vt:lpstr>
      <vt:lpstr>新細明體</vt:lpstr>
      <vt:lpstr>Arial</vt:lpstr>
      <vt:lpstr>Calibri</vt:lpstr>
      <vt:lpstr>Century Schoolbook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2024-12-03T16:03:26Z</dcterms:modified>
</cp:coreProperties>
</file>