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1166" r:id="rId2"/>
    <p:sldId id="1105" r:id="rId3"/>
    <p:sldId id="1183" r:id="rId4"/>
    <p:sldId id="1184" r:id="rId5"/>
    <p:sldId id="266" r:id="rId6"/>
    <p:sldId id="1179" r:id="rId7"/>
    <p:sldId id="1182" r:id="rId8"/>
    <p:sldId id="1178" r:id="rId9"/>
    <p:sldId id="267" r:id="rId10"/>
    <p:sldId id="268" r:id="rId11"/>
    <p:sldId id="269" r:id="rId12"/>
    <p:sldId id="270" r:id="rId13"/>
    <p:sldId id="271" r:id="rId14"/>
    <p:sldId id="1180" r:id="rId15"/>
    <p:sldId id="118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9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00B21-9968-43C6-BED8-452C9F4ABD3A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F4055-2715-4B24-9FD0-121DB0E9F5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56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https://www.techbang.com/posts/44430-three-laws-of-robotics-is-too-simple-google-ceo-made-ai-ten-principles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64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67c4de1ca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2b67c4de1ca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772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1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36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67c4de1c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b67c4de1c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92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9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67c4de1ca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b67c4de1ca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67c4de1ca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2b67c4de1ca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67c4de1ca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2b67c4de1ca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67c4de1ca_1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2b67c4de1ca_1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8756019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75667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076593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011604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20801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9857106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660286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800348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872077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6452267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456708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9842939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2132188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79381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131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030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627688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42920854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33530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0367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041079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639336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85074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41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789318" y="3043262"/>
            <a:ext cx="6248400" cy="990600"/>
          </a:xfrm>
        </p:spPr>
        <p:txBody>
          <a:bodyPr/>
          <a:lstStyle/>
          <a:p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17. 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回到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Supervised Learning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ACAA0C-883C-C966-1259-350A7E7B3B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078AA6-C1A5-45A0-9956-BB8DA3AA2FCD}" type="datetime1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新細明體" panose="02020500000000000000" pitchFamily="18" charset="-120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9AC5A1-68ED-EBAF-3E35-202A7D82E3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5114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67c4de1ca_1_181"/>
          <p:cNvSpPr txBox="1">
            <a:spLocks noGrp="1"/>
          </p:cNvSpPr>
          <p:nvPr>
            <p:ph type="title"/>
          </p:nvPr>
        </p:nvSpPr>
        <p:spPr>
          <a:xfrm>
            <a:off x="311700" y="103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Direct Preference Optimization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" name="Google Shape;206;g2b67c4de1ca_1_181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208" name="Google Shape;208;g2b67c4de1ca_1_181"/>
          <p:cNvPicPr preferRelativeResize="0"/>
          <p:nvPr/>
        </p:nvPicPr>
        <p:blipFill rotWithShape="1">
          <a:blip r:embed="rId3">
            <a:alphaModFix/>
          </a:blip>
          <a:srcRect r="73519"/>
          <a:stretch/>
        </p:blipFill>
        <p:spPr>
          <a:xfrm>
            <a:off x="1098647" y="2180675"/>
            <a:ext cx="1839600" cy="102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09" name="Google Shape;209;g2b67c4de1ca_1_181"/>
          <p:cNvSpPr txBox="1"/>
          <p:nvPr/>
        </p:nvSpPr>
        <p:spPr>
          <a:xfrm>
            <a:off x="836700" y="3504400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good </a:t>
            </a:r>
            <a:endParaRPr sz="1200">
              <a:solidFill>
                <a:srgbClr val="FFD21E"/>
              </a:solidFill>
            </a:endParaRPr>
          </a:p>
          <a:p>
            <a:pPr algn="ctr"/>
            <a:r>
              <a:rPr lang="en" sz="1200">
                <a:solidFill>
                  <a:srgbClr val="FFD21E"/>
                </a:solidFill>
              </a:rPr>
              <a:t>response</a:t>
            </a:r>
            <a:endParaRPr sz="1200">
              <a:solidFill>
                <a:srgbClr val="FFD21E"/>
              </a:solidFill>
            </a:endParaRPr>
          </a:p>
        </p:txBody>
      </p:sp>
      <p:sp>
        <p:nvSpPr>
          <p:cNvPr id="210" name="Google Shape;210;g2b67c4de1ca_1_181"/>
          <p:cNvSpPr txBox="1"/>
          <p:nvPr/>
        </p:nvSpPr>
        <p:spPr>
          <a:xfrm>
            <a:off x="1842475" y="3504400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bad </a:t>
            </a:r>
            <a:endParaRPr sz="1200">
              <a:solidFill>
                <a:srgbClr val="FFD21E"/>
              </a:solidFill>
            </a:endParaRPr>
          </a:p>
          <a:p>
            <a:pPr algn="ctr"/>
            <a:r>
              <a:rPr lang="en" sz="1200">
                <a:solidFill>
                  <a:srgbClr val="FFD21E"/>
                </a:solidFill>
              </a:rPr>
              <a:t>response</a:t>
            </a:r>
            <a:endParaRPr sz="1200">
              <a:solidFill>
                <a:srgbClr val="FFD21E"/>
              </a:solidFill>
            </a:endParaRPr>
          </a:p>
        </p:txBody>
      </p:sp>
      <p:cxnSp>
        <p:nvCxnSpPr>
          <p:cNvPr id="211" name="Google Shape;211;g2b67c4de1ca_1_181"/>
          <p:cNvCxnSpPr/>
          <p:nvPr/>
        </p:nvCxnSpPr>
        <p:spPr>
          <a:xfrm flipH="1">
            <a:off x="1783125" y="3076250"/>
            <a:ext cx="272700" cy="441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g2b67c4de1ca_1_181"/>
          <p:cNvCxnSpPr>
            <a:endCxn id="210" idx="0"/>
          </p:cNvCxnSpPr>
          <p:nvPr/>
        </p:nvCxnSpPr>
        <p:spPr>
          <a:xfrm>
            <a:off x="2386675" y="3052900"/>
            <a:ext cx="288900" cy="4515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" name="Google Shape;213;g2b67c4de1ca_1_181"/>
          <p:cNvSpPr txBox="1"/>
          <p:nvPr/>
        </p:nvSpPr>
        <p:spPr>
          <a:xfrm>
            <a:off x="5822700" y="5216026"/>
            <a:ext cx="2920800" cy="79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200">
                <a:solidFill>
                  <a:schemeClr val="dk2"/>
                </a:solidFill>
              </a:rPr>
              <a:t>Rafailov et al (2023)</a:t>
            </a:r>
            <a:endParaRPr sz="1200">
              <a:solidFill>
                <a:schemeClr val="dk2"/>
              </a:solidFill>
            </a:endParaRPr>
          </a:p>
          <a:p>
            <a:pPr algn="r">
              <a:lnSpc>
                <a:spcPct val="115000"/>
              </a:lnSpc>
            </a:pPr>
            <a:r>
              <a:rPr lang="en" sz="1200">
                <a:solidFill>
                  <a:schemeClr val="dk2"/>
                </a:solidFill>
              </a:rPr>
              <a:t>AIF + DPO: Distilling Zephyr and friends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14" name="Google Shape;214;g2b67c4de1ca_1_181"/>
          <p:cNvSpPr txBox="1"/>
          <p:nvPr/>
        </p:nvSpPr>
        <p:spPr>
          <a:xfrm>
            <a:off x="431825" y="4196700"/>
            <a:ext cx="342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(Is pineapple on pizza a crime?, No, Yes)</a:t>
            </a:r>
            <a:endParaRPr sz="1200">
              <a:solidFill>
                <a:srgbClr val="FFD21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67c4de1ca_1_200"/>
          <p:cNvSpPr txBox="1">
            <a:spLocks noGrp="1"/>
          </p:cNvSpPr>
          <p:nvPr>
            <p:ph type="title"/>
          </p:nvPr>
        </p:nvSpPr>
        <p:spPr>
          <a:xfrm>
            <a:off x="311700" y="103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Direct Preference Optimization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g2b67c4de1ca_1_200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pic>
        <p:nvPicPr>
          <p:cNvPr id="222" name="Google Shape;222;g2b67c4de1ca_1_200"/>
          <p:cNvPicPr preferRelativeResize="0"/>
          <p:nvPr/>
        </p:nvPicPr>
        <p:blipFill rotWithShape="1">
          <a:blip r:embed="rId3">
            <a:alphaModFix/>
          </a:blip>
          <a:srcRect l="41024" r="34989"/>
          <a:stretch/>
        </p:blipFill>
        <p:spPr>
          <a:xfrm>
            <a:off x="3948326" y="2180675"/>
            <a:ext cx="1666200" cy="102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23" name="Google Shape;223;g2b67c4de1ca_1_200"/>
          <p:cNvSpPr txBox="1"/>
          <p:nvPr/>
        </p:nvSpPr>
        <p:spPr>
          <a:xfrm>
            <a:off x="5660900" y="2186800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model we’re optimising</a:t>
            </a:r>
            <a:endParaRPr sz="1200">
              <a:solidFill>
                <a:srgbClr val="FFD21E"/>
              </a:solidFill>
            </a:endParaRPr>
          </a:p>
        </p:txBody>
      </p:sp>
      <p:sp>
        <p:nvSpPr>
          <p:cNvPr id="224" name="Google Shape;224;g2b67c4de1ca_1_200"/>
          <p:cNvSpPr txBox="1"/>
          <p:nvPr/>
        </p:nvSpPr>
        <p:spPr>
          <a:xfrm>
            <a:off x="3270600" y="3516825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reference </a:t>
            </a:r>
            <a:endParaRPr sz="1200">
              <a:solidFill>
                <a:srgbClr val="FFD21E"/>
              </a:solidFill>
            </a:endParaRPr>
          </a:p>
          <a:p>
            <a:pPr algn="ctr"/>
            <a:r>
              <a:rPr lang="en" sz="1200">
                <a:solidFill>
                  <a:srgbClr val="FFD21E"/>
                </a:solidFill>
              </a:rPr>
              <a:t>model (SFT)</a:t>
            </a:r>
            <a:endParaRPr sz="1200">
              <a:solidFill>
                <a:srgbClr val="FFD21E"/>
              </a:solidFill>
            </a:endParaRPr>
          </a:p>
        </p:txBody>
      </p:sp>
      <p:sp>
        <p:nvSpPr>
          <p:cNvPr id="225" name="Google Shape;225;g2b67c4de1ca_1_200"/>
          <p:cNvSpPr txBox="1"/>
          <p:nvPr/>
        </p:nvSpPr>
        <p:spPr>
          <a:xfrm>
            <a:off x="5822700" y="5216026"/>
            <a:ext cx="2920800" cy="79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200">
                <a:solidFill>
                  <a:schemeClr val="dk2"/>
                </a:solidFill>
              </a:rPr>
              <a:t>Rafailov et al (2023)</a:t>
            </a:r>
            <a:endParaRPr sz="1200">
              <a:solidFill>
                <a:schemeClr val="dk2"/>
              </a:solidFill>
            </a:endParaRPr>
          </a:p>
          <a:p>
            <a:pPr algn="r">
              <a:lnSpc>
                <a:spcPct val="115000"/>
              </a:lnSpc>
            </a:pPr>
            <a:r>
              <a:rPr lang="en" sz="1200">
                <a:solidFill>
                  <a:schemeClr val="dk2"/>
                </a:solidFill>
              </a:rPr>
              <a:t>AIF + DPO: Distilling Zephyr and friends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26" name="Google Shape;226;g2b67c4de1ca_1_200"/>
          <p:cNvCxnSpPr/>
          <p:nvPr/>
        </p:nvCxnSpPr>
        <p:spPr>
          <a:xfrm rot="10800000" flipH="1">
            <a:off x="5529025" y="2461000"/>
            <a:ext cx="435300" cy="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g2b67c4de1ca_1_200"/>
          <p:cNvCxnSpPr/>
          <p:nvPr/>
        </p:nvCxnSpPr>
        <p:spPr>
          <a:xfrm flipH="1">
            <a:off x="4341700" y="3079850"/>
            <a:ext cx="232200" cy="3942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g2b67c4de1ca_1_200"/>
          <p:cNvCxnSpPr/>
          <p:nvPr/>
        </p:nvCxnSpPr>
        <p:spPr>
          <a:xfrm>
            <a:off x="5163075" y="3071150"/>
            <a:ext cx="236700" cy="411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g2b67c4de1ca_1_200"/>
          <p:cNvSpPr txBox="1"/>
          <p:nvPr/>
        </p:nvSpPr>
        <p:spPr>
          <a:xfrm>
            <a:off x="4572000" y="3564313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good </a:t>
            </a:r>
            <a:endParaRPr sz="1200">
              <a:solidFill>
                <a:srgbClr val="FFD21E"/>
              </a:solidFill>
            </a:endParaRPr>
          </a:p>
          <a:p>
            <a:pPr algn="ctr"/>
            <a:r>
              <a:rPr lang="en" sz="1200">
                <a:solidFill>
                  <a:srgbClr val="FFD21E"/>
                </a:solidFill>
              </a:rPr>
              <a:t>response</a:t>
            </a:r>
            <a:endParaRPr sz="1200">
              <a:solidFill>
                <a:srgbClr val="FFD21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67c4de1ca_1_215"/>
          <p:cNvSpPr txBox="1">
            <a:spLocks noGrp="1"/>
          </p:cNvSpPr>
          <p:nvPr>
            <p:ph type="title"/>
          </p:nvPr>
        </p:nvSpPr>
        <p:spPr>
          <a:xfrm>
            <a:off x="311700" y="103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Direct Preference Optimization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5" name="Google Shape;235;g2b67c4de1ca_1_215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pic>
        <p:nvPicPr>
          <p:cNvPr id="237" name="Google Shape;237;g2b67c4de1ca_1_215"/>
          <p:cNvPicPr preferRelativeResize="0"/>
          <p:nvPr/>
        </p:nvPicPr>
        <p:blipFill rotWithShape="1">
          <a:blip r:embed="rId3">
            <a:alphaModFix/>
          </a:blip>
          <a:srcRect l="71863" r="5320"/>
          <a:stretch/>
        </p:blipFill>
        <p:spPr>
          <a:xfrm>
            <a:off x="6090525" y="2180675"/>
            <a:ext cx="1584900" cy="102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38" name="Google Shape;238;g2b67c4de1ca_1_215"/>
          <p:cNvSpPr txBox="1"/>
          <p:nvPr/>
        </p:nvSpPr>
        <p:spPr>
          <a:xfrm>
            <a:off x="7779850" y="2186800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model we’re optimising</a:t>
            </a:r>
            <a:endParaRPr sz="1200">
              <a:solidFill>
                <a:srgbClr val="FFD21E"/>
              </a:solidFill>
            </a:endParaRPr>
          </a:p>
        </p:txBody>
      </p:sp>
      <p:sp>
        <p:nvSpPr>
          <p:cNvPr id="239" name="Google Shape;239;g2b67c4de1ca_1_215"/>
          <p:cNvSpPr txBox="1"/>
          <p:nvPr/>
        </p:nvSpPr>
        <p:spPr>
          <a:xfrm>
            <a:off x="5441775" y="3574900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reference </a:t>
            </a:r>
            <a:endParaRPr sz="1200">
              <a:solidFill>
                <a:srgbClr val="FFD21E"/>
              </a:solidFill>
            </a:endParaRPr>
          </a:p>
          <a:p>
            <a:pPr algn="ctr"/>
            <a:r>
              <a:rPr lang="en" sz="1200">
                <a:solidFill>
                  <a:srgbClr val="FFD21E"/>
                </a:solidFill>
              </a:rPr>
              <a:t>model (SFT)</a:t>
            </a:r>
            <a:endParaRPr sz="1200">
              <a:solidFill>
                <a:srgbClr val="FFD21E"/>
              </a:solidFill>
            </a:endParaRPr>
          </a:p>
        </p:txBody>
      </p:sp>
      <p:sp>
        <p:nvSpPr>
          <p:cNvPr id="240" name="Google Shape;240;g2b67c4de1ca_1_215"/>
          <p:cNvSpPr txBox="1"/>
          <p:nvPr/>
        </p:nvSpPr>
        <p:spPr>
          <a:xfrm>
            <a:off x="5822700" y="5216026"/>
            <a:ext cx="2920800" cy="79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200">
                <a:solidFill>
                  <a:schemeClr val="dk2"/>
                </a:solidFill>
              </a:rPr>
              <a:t>Rafailov et al (2023)</a:t>
            </a:r>
            <a:endParaRPr sz="1200">
              <a:solidFill>
                <a:schemeClr val="dk2"/>
              </a:solidFill>
            </a:endParaRPr>
          </a:p>
          <a:p>
            <a:pPr algn="r">
              <a:lnSpc>
                <a:spcPct val="115000"/>
              </a:lnSpc>
            </a:pPr>
            <a:r>
              <a:rPr lang="en" sz="1200">
                <a:solidFill>
                  <a:schemeClr val="dk2"/>
                </a:solidFill>
              </a:rPr>
              <a:t>AIF + DPO: Distilling Zephyr and friends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241" name="Google Shape;241;g2b67c4de1ca_1_215"/>
          <p:cNvCxnSpPr/>
          <p:nvPr/>
        </p:nvCxnSpPr>
        <p:spPr>
          <a:xfrm rot="10800000" flipH="1">
            <a:off x="7636350" y="2461000"/>
            <a:ext cx="435300" cy="5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g2b67c4de1ca_1_215"/>
          <p:cNvCxnSpPr/>
          <p:nvPr/>
        </p:nvCxnSpPr>
        <p:spPr>
          <a:xfrm flipH="1">
            <a:off x="6438825" y="3111800"/>
            <a:ext cx="299700" cy="417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g2b67c4de1ca_1_215"/>
          <p:cNvCxnSpPr/>
          <p:nvPr/>
        </p:nvCxnSpPr>
        <p:spPr>
          <a:xfrm>
            <a:off x="7280600" y="3116875"/>
            <a:ext cx="191700" cy="3774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g2b67c4de1ca_1_215"/>
          <p:cNvSpPr txBox="1"/>
          <p:nvPr/>
        </p:nvSpPr>
        <p:spPr>
          <a:xfrm>
            <a:off x="6697175" y="3599575"/>
            <a:ext cx="166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FFD21E"/>
                </a:solidFill>
              </a:rPr>
              <a:t>bad</a:t>
            </a:r>
            <a:endParaRPr sz="1200">
              <a:solidFill>
                <a:srgbClr val="FFD21E"/>
              </a:solidFill>
            </a:endParaRPr>
          </a:p>
          <a:p>
            <a:pPr algn="ctr"/>
            <a:r>
              <a:rPr lang="en" sz="1200">
                <a:solidFill>
                  <a:srgbClr val="FFD21E"/>
                </a:solidFill>
              </a:rPr>
              <a:t>response</a:t>
            </a:r>
            <a:endParaRPr sz="1200">
              <a:solidFill>
                <a:srgbClr val="FFD21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67c4de1ca_1_232"/>
          <p:cNvSpPr txBox="1">
            <a:spLocks noGrp="1"/>
          </p:cNvSpPr>
          <p:nvPr>
            <p:ph type="title"/>
          </p:nvPr>
        </p:nvSpPr>
        <p:spPr>
          <a:xfrm>
            <a:off x="311700" y="1037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Direct Preference Optimization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g2b67c4de1ca_1_232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252" name="Google Shape;252;g2b67c4de1ca_1_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646" y="2180673"/>
            <a:ext cx="6946800" cy="102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53" name="Google Shape;253;g2b67c4de1ca_1_232"/>
          <p:cNvSpPr txBox="1"/>
          <p:nvPr/>
        </p:nvSpPr>
        <p:spPr>
          <a:xfrm>
            <a:off x="5822700" y="5216026"/>
            <a:ext cx="2920800" cy="5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200">
                <a:solidFill>
                  <a:schemeClr val="dk2"/>
                </a:solidFill>
              </a:rPr>
              <a:t>Rafailov et al (2023)</a:t>
            </a:r>
            <a:endParaRPr sz="1200">
              <a:solidFill>
                <a:schemeClr val="dk2"/>
              </a:solidFill>
            </a:endParaRPr>
          </a:p>
          <a:p>
            <a:pPr algn="r">
              <a:lnSpc>
                <a:spcPct val="115000"/>
              </a:lnSpc>
            </a:pPr>
            <a:endParaRPr sz="1200">
              <a:solidFill>
                <a:schemeClr val="dk2"/>
              </a:solidFill>
            </a:endParaRPr>
          </a:p>
        </p:txBody>
      </p:sp>
      <p:pic>
        <p:nvPicPr>
          <p:cNvPr id="254" name="Google Shape;254;g2b67c4de1ca_1_232"/>
          <p:cNvPicPr preferRelativeResize="0"/>
          <p:nvPr/>
        </p:nvPicPr>
        <p:blipFill rotWithShape="1">
          <a:blip r:embed="rId4">
            <a:alphaModFix/>
          </a:blip>
          <a:srcRect l="5454" t="11810" r="6424" b="11295"/>
          <a:stretch/>
        </p:blipFill>
        <p:spPr>
          <a:xfrm>
            <a:off x="1062400" y="3505850"/>
            <a:ext cx="4493400" cy="1916100"/>
          </a:xfrm>
          <a:prstGeom prst="roundRect">
            <a:avLst>
              <a:gd name="adj" fmla="val 4398"/>
            </a:avLst>
          </a:prstGeom>
          <a:noFill/>
          <a:ln>
            <a:noFill/>
          </a:ln>
        </p:spPr>
      </p:pic>
      <p:sp>
        <p:nvSpPr>
          <p:cNvPr id="255" name="Google Shape;255;g2b67c4de1ca_1_232"/>
          <p:cNvSpPr txBox="1"/>
          <p:nvPr/>
        </p:nvSpPr>
        <p:spPr>
          <a:xfrm>
            <a:off x="5663925" y="3505850"/>
            <a:ext cx="34800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>
                <a:solidFill>
                  <a:srgbClr val="FFD21E"/>
                </a:solidFill>
              </a:rPr>
              <a:t>Algorithm</a:t>
            </a:r>
            <a:endParaRPr>
              <a:solidFill>
                <a:srgbClr val="FFD21E"/>
              </a:solidFill>
            </a:endParaRPr>
          </a:p>
          <a:p>
            <a:pPr marL="457200" indent="-342900">
              <a:buClr>
                <a:srgbClr val="FFD21E"/>
              </a:buClr>
              <a:buSzPts val="1800"/>
              <a:buChar char="-"/>
            </a:pPr>
            <a:r>
              <a:rPr lang="en">
                <a:solidFill>
                  <a:srgbClr val="FFD21E"/>
                </a:solidFill>
              </a:rPr>
              <a:t>Sample good/bad response</a:t>
            </a:r>
            <a:endParaRPr>
              <a:solidFill>
                <a:srgbClr val="FFD21E"/>
              </a:solidFill>
            </a:endParaRPr>
          </a:p>
          <a:p>
            <a:pPr marL="457200" indent="-342900">
              <a:buClr>
                <a:srgbClr val="FFD21E"/>
              </a:buClr>
              <a:buSzPts val="1800"/>
              <a:buChar char="-"/>
            </a:pPr>
            <a:r>
              <a:rPr lang="en">
                <a:solidFill>
                  <a:srgbClr val="FFD21E"/>
                </a:solidFill>
              </a:rPr>
              <a:t>Run pairs through 2 models (active and reference)</a:t>
            </a:r>
            <a:endParaRPr>
              <a:solidFill>
                <a:srgbClr val="FFD21E"/>
              </a:solidFill>
            </a:endParaRPr>
          </a:p>
          <a:p>
            <a:pPr marL="457200" indent="-342900">
              <a:buClr>
                <a:srgbClr val="FFD21E"/>
              </a:buClr>
              <a:buSzPts val="1800"/>
              <a:buChar char="-"/>
            </a:pPr>
            <a:r>
              <a:rPr lang="en">
                <a:solidFill>
                  <a:srgbClr val="FFD21E"/>
                </a:solidFill>
              </a:rPr>
              <a:t>Backprop</a:t>
            </a:r>
            <a:endParaRPr>
              <a:solidFill>
                <a:srgbClr val="FFD21E"/>
              </a:solidFill>
            </a:endParaRPr>
          </a:p>
          <a:p>
            <a:pPr marL="457200" indent="-342900">
              <a:buClr>
                <a:srgbClr val="FFD21E"/>
              </a:buClr>
              <a:buSzPts val="1800"/>
              <a:buChar char="-"/>
            </a:pPr>
            <a:r>
              <a:rPr lang="en">
                <a:solidFill>
                  <a:srgbClr val="FFD21E"/>
                </a:solidFill>
              </a:rPr>
              <a:t>Profit 💪</a:t>
            </a:r>
            <a:endParaRPr>
              <a:solidFill>
                <a:srgbClr val="FFD21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55022" y="1395351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和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一樣，對應資料集取得不易，需要人工標注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對應資料集會帶有偏見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目前的解法就是使用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ChatGPT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來標注對應資料集，但仍有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ChatGPT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預設的偏見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對數學及程式碼仍會有幻想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需要大約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5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萬筆資料做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DPO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154630" y="117630"/>
            <a:ext cx="372118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DPO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的問題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-104775" y="7397560"/>
            <a:ext cx="2438400" cy="2444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20B05-2240-4566-BE2A-9338980FE8EB}" type="datetime1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001000" y="7397560"/>
            <a:ext cx="914400" cy="2444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6603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37557" y="117630"/>
            <a:ext cx="488669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如何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Train DPO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-104775" y="7397560"/>
            <a:ext cx="2438400" cy="2444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20B05-2240-4566-BE2A-9338980FE8EB}" type="datetime1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001000" y="7397560"/>
            <a:ext cx="914400" cy="2444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323F51-4397-5638-DA90-03F10721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41" y="2360306"/>
            <a:ext cx="7386452" cy="26956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F55A105-8D7A-F6DA-68CE-A660B4D48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841" y="5511264"/>
            <a:ext cx="28098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124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55022" y="1395351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 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引入了一些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 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相關的複雜性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必須建立一個好的獎勵函數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又要訓練一個語言模型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最終生成的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不能與原始模型輸出太遠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冷凍的參考模型確保輸出偏差不會很大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繼續輸出保持的多樣性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loss function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中加一個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KL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散度懲罰項防止模型作弊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(Reward Hacking)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86495" y="123567"/>
            <a:ext cx="372118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RLHF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的問題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-104775" y="7397560"/>
            <a:ext cx="2438400" cy="2444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20B05-2240-4566-BE2A-9338980FE8EB}" type="datetime1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001000" y="7397560"/>
            <a:ext cx="914400" cy="2444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EE30697-7FA5-DFE0-67EF-C6A07F0BD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21" y="5577867"/>
            <a:ext cx="8383979" cy="9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712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4BACF6B-179C-BA29-3B6E-DF80CDAE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2" y="1521926"/>
            <a:ext cx="7809201" cy="430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459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2EA82F8-3CA7-2281-8591-F42491CB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415"/>
            <a:ext cx="9144000" cy="483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606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67c4de1ca_1_38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184" name="Google Shape;184;g2b67c4de1ca_1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5000" y="10385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b67c4de1ca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876" y="2202626"/>
            <a:ext cx="7563601" cy="7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b67c4de1ca_1_38"/>
          <p:cNvSpPr txBox="1"/>
          <p:nvPr/>
        </p:nvSpPr>
        <p:spPr>
          <a:xfrm>
            <a:off x="410875" y="3985100"/>
            <a:ext cx="6374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zh-TW" altLang="en-US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問題點</a:t>
            </a:r>
            <a:endParaRPr dirty="0">
              <a:solidFill>
                <a:srgbClr val="FFD21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342900">
              <a:buClr>
                <a:srgbClr val="FFD21E"/>
              </a:buClr>
              <a:buSzPts val="1800"/>
              <a:buChar char="-"/>
            </a:pPr>
            <a:r>
              <a:rPr lang="en-US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RL</a:t>
            </a:r>
            <a:r>
              <a:rPr lang="zh-TW" altLang="en-US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的不穩定，參數過多</a:t>
            </a:r>
            <a:endParaRPr dirty="0">
              <a:solidFill>
                <a:srgbClr val="FFD21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342900">
              <a:buClr>
                <a:srgbClr val="FFD21E"/>
              </a:buClr>
              <a:buSzPts val="1800"/>
              <a:buChar char="-"/>
            </a:pPr>
            <a:r>
              <a:rPr lang="zh-TW" altLang="en-US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en-US" altLang="zh-TW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dirty="0">
                <a:solidFill>
                  <a:srgbClr val="FFD21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endParaRPr dirty="0">
              <a:solidFill>
                <a:srgbClr val="FFD21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8" name="Google Shape;188;g2b67c4de1ca_1_38"/>
          <p:cNvSpPr/>
          <p:nvPr/>
        </p:nvSpPr>
        <p:spPr>
          <a:xfrm>
            <a:off x="2908475" y="2280925"/>
            <a:ext cx="1178400" cy="487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89" name="Google Shape;189;g2b67c4de1ca_1_38"/>
          <p:cNvSpPr/>
          <p:nvPr/>
        </p:nvSpPr>
        <p:spPr>
          <a:xfrm>
            <a:off x="4396100" y="2280925"/>
            <a:ext cx="3488100" cy="487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90" name="Google Shape;190;g2b67c4de1ca_1_38"/>
          <p:cNvSpPr txBox="1"/>
          <p:nvPr/>
        </p:nvSpPr>
        <p:spPr>
          <a:xfrm>
            <a:off x="2931725" y="2960125"/>
            <a:ext cx="1131900" cy="554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chemeClr val="dk2"/>
                </a:solidFill>
              </a:rPr>
              <a:t>maximise </a:t>
            </a:r>
            <a:endParaRPr sz="1200">
              <a:solidFill>
                <a:schemeClr val="dk2"/>
              </a:solidFill>
            </a:endParaRPr>
          </a:p>
          <a:p>
            <a:pPr algn="ctr"/>
            <a:r>
              <a:rPr lang="en" sz="1200">
                <a:solidFill>
                  <a:schemeClr val="dk2"/>
                </a:solidFill>
              </a:rPr>
              <a:t>rewards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91" name="Google Shape;191;g2b67c4de1ca_1_38"/>
          <p:cNvSpPr txBox="1"/>
          <p:nvPr/>
        </p:nvSpPr>
        <p:spPr>
          <a:xfrm>
            <a:off x="4396100" y="2960125"/>
            <a:ext cx="3488100" cy="554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chemeClr val="dk2"/>
                </a:solidFill>
              </a:rPr>
              <a:t>use KL-divergence penalty to prevent</a:t>
            </a:r>
            <a:endParaRPr sz="1200">
              <a:solidFill>
                <a:schemeClr val="dk2"/>
              </a:solidFill>
            </a:endParaRPr>
          </a:p>
          <a:p>
            <a:pPr algn="ctr"/>
            <a:r>
              <a:rPr lang="en" sz="1200" b="1">
                <a:solidFill>
                  <a:schemeClr val="dk2"/>
                </a:solidFill>
              </a:rPr>
              <a:t>reward hacking</a:t>
            </a:r>
            <a:r>
              <a:rPr lang="en" sz="1200">
                <a:solidFill>
                  <a:schemeClr val="dk2"/>
                </a:solidFill>
              </a:rPr>
              <a:t> (controlled by β)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DD47A025-0F33-6F06-EF9E-507F51140C5B}"/>
              </a:ext>
            </a:extLst>
          </p:cNvPr>
          <p:cNvSpPr txBox="1">
            <a:spLocks/>
          </p:cNvSpPr>
          <p:nvPr/>
        </p:nvSpPr>
        <p:spPr>
          <a:xfrm>
            <a:off x="2786495" y="123567"/>
            <a:ext cx="372118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RLHF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的問題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55022" y="1395351"/>
            <a:ext cx="792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Direct Preference Optimization</a:t>
            </a: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省去建立 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Reward Model 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的步驟</a:t>
            </a:r>
            <a:endParaRPr kumimoji="1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直接利用 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Preference Dataset 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訓練 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</a:p>
          <a:p>
            <a:pPr marL="358775" marR="0" lvl="0" indent="-358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Supervised Learning </a:t>
            </a:r>
            <a:r>
              <a:rPr kumimoji="1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方法而非 </a:t>
            </a:r>
            <a:r>
              <a:rPr kumimoji="1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Reinforcement Learning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786495" y="123567"/>
            <a:ext cx="372118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DPO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的出現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-104775" y="7397560"/>
            <a:ext cx="2438400" cy="2444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20B05-2240-4566-BE2A-9338980FE8EB}" type="datetime1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001000" y="7397560"/>
            <a:ext cx="914400" cy="2444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6DB0A2-D8EE-2DF2-CB89-D9312264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8" y="4561831"/>
            <a:ext cx="89439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228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01B25D0-41A2-0DF9-7D06-BE2A5CF1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381125"/>
            <a:ext cx="82962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44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113808" y="105754"/>
            <a:ext cx="551608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現有的比較資料集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536CB5-3C58-6CF1-767E-952B76F12D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-104775" y="7397560"/>
            <a:ext cx="2438400" cy="2444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520B05-2240-4566-BE2A-9338980FE8EB}" type="datetime1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16F56-AF12-D872-611F-78AE7ACCBF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001000" y="7397560"/>
            <a:ext cx="914400" cy="2444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4D2D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4D2D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</p:txBody>
      </p:sp>
      <p:pic>
        <p:nvPicPr>
          <p:cNvPr id="2" name="Google Shape;163;g2b67c4de1ca_1_166">
            <a:extLst>
              <a:ext uri="{FF2B5EF4-FFF2-40B4-BE49-F238E27FC236}">
                <a16:creationId xmlns:a16="http://schemas.microsoft.com/office/drawing/2014/main" id="{F653F9C2-1480-7A35-A847-7969DC72F0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5761"/>
          <a:stretch/>
        </p:blipFill>
        <p:spPr>
          <a:xfrm>
            <a:off x="452301" y="1941197"/>
            <a:ext cx="3996000" cy="3791100"/>
          </a:xfrm>
          <a:prstGeom prst="roundRect">
            <a:avLst>
              <a:gd name="adj" fmla="val 2658"/>
            </a:avLst>
          </a:prstGeom>
          <a:noFill/>
          <a:ln>
            <a:noFill/>
          </a:ln>
        </p:spPr>
      </p:pic>
      <p:pic>
        <p:nvPicPr>
          <p:cNvPr id="6" name="Google Shape;165;g2b67c4de1ca_1_166">
            <a:extLst>
              <a:ext uri="{FF2B5EF4-FFF2-40B4-BE49-F238E27FC236}">
                <a16:creationId xmlns:a16="http://schemas.microsoft.com/office/drawing/2014/main" id="{BC40EF44-4E36-48F5-468E-065D4EB1D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601" y="1965398"/>
            <a:ext cx="3178724" cy="6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6;g2b67c4de1ca_1_166">
            <a:extLst>
              <a:ext uri="{FF2B5EF4-FFF2-40B4-BE49-F238E27FC236}">
                <a16:creationId xmlns:a16="http://schemas.microsoft.com/office/drawing/2014/main" id="{91110925-CD3F-84C1-F028-1D56889F8B3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2326" y="2747572"/>
            <a:ext cx="3289051" cy="7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7;g2b67c4de1ca_1_166">
            <a:extLst>
              <a:ext uri="{FF2B5EF4-FFF2-40B4-BE49-F238E27FC236}">
                <a16:creationId xmlns:a16="http://schemas.microsoft.com/office/drawing/2014/main" id="{C7EFF24A-4FA2-DFEC-17F8-5C328C0079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3602" y="3649297"/>
            <a:ext cx="3101149" cy="6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8;g2b67c4de1ca_1_166">
            <a:extLst>
              <a:ext uri="{FF2B5EF4-FFF2-40B4-BE49-F238E27FC236}">
                <a16:creationId xmlns:a16="http://schemas.microsoft.com/office/drawing/2014/main" id="{AD1C946B-7B7C-D1BB-D79C-439EF32D24C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8179" y="4475376"/>
            <a:ext cx="3101148" cy="598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11169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67c4de1ca_1_126"/>
          <p:cNvSpPr txBox="1">
            <a:spLocks noGrp="1"/>
          </p:cNvSpPr>
          <p:nvPr>
            <p:ph type="title"/>
          </p:nvPr>
        </p:nvSpPr>
        <p:spPr>
          <a:xfrm>
            <a:off x="623400" y="6020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Direct Preference Optimization</a:t>
            </a:r>
            <a:endParaRPr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7" name="Google Shape;197;g2b67c4de1ca_1_126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pic>
        <p:nvPicPr>
          <p:cNvPr id="199" name="Google Shape;199;g2b67c4de1ca_1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646" y="2180673"/>
            <a:ext cx="6946800" cy="1023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00" name="Google Shape;200;g2b67c4de1ca_1_126"/>
          <p:cNvSpPr txBox="1"/>
          <p:nvPr/>
        </p:nvSpPr>
        <p:spPr>
          <a:xfrm>
            <a:off x="5822700" y="5216026"/>
            <a:ext cx="2920800" cy="5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1200">
                <a:solidFill>
                  <a:schemeClr val="dk2"/>
                </a:solidFill>
              </a:rPr>
              <a:t>Rafailov et al (2023)</a:t>
            </a:r>
            <a:endParaRPr sz="1200">
              <a:solidFill>
                <a:schemeClr val="dk2"/>
              </a:solidFill>
            </a:endParaRPr>
          </a:p>
          <a:p>
            <a:pPr algn="r">
              <a:lnSpc>
                <a:spcPct val="115000"/>
              </a:lnSpc>
            </a:pP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222</TotalTime>
  <Words>357</Words>
  <Application>Microsoft Office PowerPoint</Application>
  <PresentationFormat>如螢幕大小 (4:3)</PresentationFormat>
  <Paragraphs>94</Paragraphs>
  <Slides>15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Century Schoolbook</vt:lpstr>
      <vt:lpstr>Roboto Mono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Direct Preference Optimization</vt:lpstr>
      <vt:lpstr>Direct Preference Optimization</vt:lpstr>
      <vt:lpstr>Direct Preference Optimization</vt:lpstr>
      <vt:lpstr>Direct Preference Optimization</vt:lpstr>
      <vt:lpstr>Direct Preference Optimization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8</cp:revision>
  <dcterms:created xsi:type="dcterms:W3CDTF">2024-03-14T12:45:52Z</dcterms:created>
  <dcterms:modified xsi:type="dcterms:W3CDTF">2024-12-03T16:08:03Z</dcterms:modified>
</cp:coreProperties>
</file>