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681" r:id="rId3"/>
    <p:sldId id="1186" r:id="rId4"/>
    <p:sldId id="1204" r:id="rId5"/>
    <p:sldId id="1206" r:id="rId6"/>
    <p:sldId id="1207" r:id="rId7"/>
    <p:sldId id="1208" r:id="rId8"/>
    <p:sldId id="1209" r:id="rId9"/>
    <p:sldId id="1210" r:id="rId10"/>
    <p:sldId id="1211" r:id="rId11"/>
    <p:sldId id="1213" r:id="rId12"/>
    <p:sldId id="1212" r:id="rId13"/>
    <p:sldId id="1205" r:id="rId14"/>
    <p:sldId id="1195" r:id="rId15"/>
    <p:sldId id="1196" r:id="rId16"/>
    <p:sldId id="1214" r:id="rId17"/>
    <p:sldId id="1215" r:id="rId18"/>
    <p:sldId id="1216" r:id="rId19"/>
    <p:sldId id="1197" r:id="rId20"/>
    <p:sldId id="1200" r:id="rId21"/>
    <p:sldId id="1199" r:id="rId22"/>
    <p:sldId id="1201" r:id="rId23"/>
    <p:sldId id="1202" r:id="rId24"/>
    <p:sldId id="1203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3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0C436-07A3-46D6-A8C6-4DFF2B51DC63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077FD-0DF2-47DA-B612-6B641D9D3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2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252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947FB-4C5E-F0EA-11E2-FC8A3B4C1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72ABB648-948F-4C30-DEB4-3368906A67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1DE7D39-736B-3164-FA85-68589FDD3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7A6889-3A59-3314-7BCF-846196802F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640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A18CD-3ED1-4092-7167-E16E05EEE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72FE0A26-B3FA-C84A-5468-5E8D951C2E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A580294-7884-A45E-1434-A0FF894E8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EC2DFA-F465-88BD-2FE6-9CA98A38F4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624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313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360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393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246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083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09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901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776B7-CC7E-D5F6-5602-8B7D669AE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2A2CF9D1-3086-0911-3AF7-26E82C01D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9502F33-66D5-DE51-4583-35BF3AF0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5AC105-F45F-23D9-0AC2-A95E9FBB0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3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FC665-69C7-B96E-A128-24D860AC5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0C36E71-BF8C-466D-8F9C-F706934CE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A2C5E28-B0A4-99E9-1631-C6B4660EF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EAC8AA-208D-AB6A-6669-DD78346A0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56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B88C6-663F-50FC-39CE-1D6A5E345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F33AF182-275F-449E-EDA5-5E9CEF68A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7271CA4-2746-5B9C-ED4F-DD676B8E6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3C9E3F-6D23-8F72-6556-051C71A32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515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2B84E-769F-D02F-2112-D95EEB3B8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012DE41B-3419-D766-8FE2-7EEC89C433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3F62D15-0C9E-2CB4-F5B3-C01D1DD0E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14FC70-B1CB-A98E-04C5-280BD46487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66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C8E7B-3EED-4F80-853A-DFC694A18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49B89419-E064-F585-D89C-C9D1DBD351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3D964F8-6533-9A14-DD5B-FDC281248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D65AC1-5365-081A-A369-E585C8B16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333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9D9A1-A333-C806-C005-4C0C506C9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08601D3-042F-9863-3B25-CF01B5C396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7301CC5-F113-9F53-AC82-FC3993B56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D36F16-2803-3AAE-471E-E654B0BBAC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93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29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1DD4F-745B-E1D0-CB8F-05F3285C6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9ED603-2CCE-DA62-5C5B-4950E0EAB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BF7EF2-73D1-5F08-4E6F-254F8303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D9FF9E-8953-CC10-1B4C-D78394BF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35386-8E8C-0FC4-9EC5-92511069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8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A6C057-F98A-1493-2CB3-205ECFC0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4249A8-E6A8-7687-6F59-20F1FA5E3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51D7B2-3A91-DC8E-6890-0F4C9D75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A13987-218B-DC47-D1BC-EF2EC7E1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E0258A-D89E-1462-2F21-5BD3858A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81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48E8FE6-C535-6AAA-99B8-15501390F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8F6023-E302-CF83-9AD2-92A077C91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C8A791-3586-CAD2-3BBA-B9D729F3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FB520A-9DB3-EB94-E3F3-A171404A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281299-419F-03C4-13EB-B8AD797D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680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12/10/2024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685125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149528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12/10/2024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7516121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279892914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314807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5449081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761357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548910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97313-8BD8-90D1-CA70-6D73DDF9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2AC0E5-D7A1-4721-947F-32995DD2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17358A-52D9-0587-F63F-B6AC3FB4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469BEC-32A7-D8DC-DB46-9E079206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1C1B09-C778-40D2-A167-BC40133F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990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9825516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12/10/2024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4622466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4106244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12/10/2024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9601487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12/10/2024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5486816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12/10/2024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4732136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958334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54054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12/10/2024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1524077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9815901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C8B9E-7B1B-AF71-1D41-5B17A3E5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760ACF-7261-9FBC-BA24-E5D2DEF67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BB78C3-7D6F-16E7-71A3-9D6D775C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6C8FFB-3B5C-2F14-A682-9E9B215B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5D1211-E502-7DAE-004E-EC0DFED4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4807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12/10/2024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127558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12/10/2024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375595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12/10/2024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73939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21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16C66-149D-E270-0A43-DC83DC36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893D25-82BF-F591-83BD-266DA8BA6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BF6DC6-AA51-29B5-3315-494ED16BD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046BB3-FA8A-D183-A0D1-A94E5830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4D4EC3-C1AE-159B-36FE-1735E7BE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5E9792-12B2-A255-8BBE-2646F539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44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FDF40-EAE2-3C21-F51B-A722D159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EF5BCA-3F2D-F398-CC9C-009AE340C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10C631-8B21-2622-2044-D65496024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B5522E-77AF-A3BD-5398-9B0F9117C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52BF0A-65D8-3529-2EE6-017DCD3F0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234ED3-3466-3178-0B2B-21C9F0DF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E16327B-9083-1A54-6B01-4EC604E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FF3001D-101E-B2B3-97A0-04854D2F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8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29D038-5274-3225-E0EE-ABB762F6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4BFC81-C905-4DC9-EE72-73841A4F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28CFFD-0E9C-9753-C2AC-9BC2A2A2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0FB4B8-30ED-97B6-B5CE-4AA67CF6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07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2CFD39-C3CE-6408-6193-D47AB647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88DFFB-07EC-8A63-F4B2-BD51C81D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BBF9F8-6B59-45BE-82B0-B7369624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18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B6D1B-18C9-102F-9BFC-1FDBC15F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87D53-F106-B12B-8E53-DE8AAB72C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01F129-3545-6F62-B187-1C6A0A11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CAFF97-8002-36B2-EE9B-C658C048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622D68-2DFA-EE02-1715-4A455415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AC7F39-B68E-56E7-4614-25622165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5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B0FF9-73A0-D7AA-0E6A-F94B2650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149792-9248-B332-928A-AB4B20C02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D4EE08-5CC4-F5EA-D4E7-B7A62E8F5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D81FEE-E65B-CA8D-75EF-1A7128DE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3396-52C0-405C-BBDC-73FF63BF6BF1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B1799A-A07A-87F8-812B-5A4AF8F9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CC7811-7B1F-8ADB-2935-001CBC56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57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3146A6-77AA-2506-AAF3-8228E9FD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CDE2FE-C21E-1649-2F33-43924C901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06C202-C87E-424E-1466-00868DF9F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3396-52C0-405C-BBDC-73FF63BF6BF1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D2B3C2-20B4-105C-A8F6-2C8CDFE42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A4151C-BFDB-5EDC-76C3-5BF40521F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C5740-FFDB-4463-952A-D8FB7ED87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6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12/10/2024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75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2. transformers</a:t>
            </a:r>
          </a:p>
          <a:p>
            <a:pPr algn="ctr"/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函數庫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地點：明新科技大學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圖片版面配置區 1">
            <a:extLst>
              <a:ext uri="{FF2B5EF4-FFF2-40B4-BE49-F238E27FC236}">
                <a16:creationId xmlns:a16="http://schemas.microsoft.com/office/drawing/2014/main" id="{593DB2F1-E603-D89C-FBEC-64B492CEF4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99A362-FDE7-3999-4D89-B5F02CC8B5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7E0B2A-80B7-2CA0-ACB0-7E674895D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5" y="344147"/>
            <a:ext cx="8902840" cy="628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195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A6A22A5-F1F5-FF3A-CC38-1F50B33D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2052"/>
            <a:ext cx="9144000" cy="52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803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35D3C-32A8-45DC-9B1F-8503AEE32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2AAD20A-CC01-E544-ACB7-DB1B1EBDFCD1}"/>
              </a:ext>
            </a:extLst>
          </p:cNvPr>
          <p:cNvSpPr txBox="1"/>
          <p:nvPr/>
        </p:nvSpPr>
        <p:spPr>
          <a:xfrm>
            <a:off x="685800" y="27432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Huggingface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介紹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485646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2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模型非常大，數億至數千億個的參數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新模型不斷出來，每種模型都有自己的實現方法，實作很困難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訓練、微調和部署模型也都不同方法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就是一個模型的雲端平台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(Hub)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，搜集全球模型、資料集，並提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和函數庫來處理模型和資料集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也有空間可以佈署自己的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網路程式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公司介紹</a:t>
            </a:r>
          </a:p>
        </p:txBody>
      </p:sp>
    </p:spTree>
    <p:extLst>
      <p:ext uri="{BB962C8B-B14F-4D97-AF65-F5344CB8AC3E}">
        <p14:creationId xmlns:p14="http://schemas.microsoft.com/office/powerpoint/2010/main" val="1632428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最重要的就是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函式庫，提供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可加載、訓練和儲存開源模型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所有型號的核心都是簡單的 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nn.Module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，相容性高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程式碼量為使用單純的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1/10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最新的技術在發佈後也會馬上加入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7696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函數庫介紹</a:t>
            </a:r>
          </a:p>
        </p:txBody>
      </p:sp>
    </p:spTree>
    <p:extLst>
      <p:ext uri="{BB962C8B-B14F-4D97-AF65-F5344CB8AC3E}">
        <p14:creationId xmlns:p14="http://schemas.microsoft.com/office/powerpoint/2010/main" val="288447600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7105C-6E22-D4E8-151A-180090A73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695EB9-3088-AFA3-19CD-9F29D4D2EFB7}"/>
              </a:ext>
            </a:extLst>
          </p:cNvPr>
          <p:cNvSpPr txBox="1"/>
          <p:nvPr/>
        </p:nvSpPr>
        <p:spPr>
          <a:xfrm>
            <a:off x="685800" y="18288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次重要的就是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函式庫，提供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可加載、建立、處理和儲存開源資料集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使用標準的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Arrow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格式，也可以直接使用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可從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Hub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下載最新的資料集，也可以用來處理自己的資料集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F59EFA1F-3421-E8B3-0FA1-9027EA950D16}"/>
              </a:ext>
            </a:extLst>
          </p:cNvPr>
          <p:cNvSpPr txBox="1">
            <a:spLocks/>
          </p:cNvSpPr>
          <p:nvPr/>
        </p:nvSpPr>
        <p:spPr>
          <a:xfrm>
            <a:off x="1793212" y="294752"/>
            <a:ext cx="586237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datasets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函數庫介紹</a:t>
            </a:r>
          </a:p>
        </p:txBody>
      </p:sp>
    </p:spTree>
    <p:extLst>
      <p:ext uri="{BB962C8B-B14F-4D97-AF65-F5344CB8AC3E}">
        <p14:creationId xmlns:p14="http://schemas.microsoft.com/office/powerpoint/2010/main" val="39096460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70AFD-1B05-7C9E-BF79-E84DA3FFF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4575AC1-9735-D15B-B9AC-61BDA0E1016D}"/>
              </a:ext>
            </a:extLst>
          </p:cNvPr>
          <p:cNvSpPr txBox="1"/>
          <p:nvPr/>
        </p:nvSpPr>
        <p:spPr>
          <a:xfrm>
            <a:off x="685800" y="18288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函式庫，提供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可訓練、載入標準的分詞器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每個模型均對應到使用的分詞器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BPE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Wordpiece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也可套用最新的分詞器架構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1793BCB7-1E35-9580-B548-10B9BCF8811B}"/>
              </a:ext>
            </a:extLst>
          </p:cNvPr>
          <p:cNvSpPr txBox="1">
            <a:spLocks/>
          </p:cNvSpPr>
          <p:nvPr/>
        </p:nvSpPr>
        <p:spPr>
          <a:xfrm>
            <a:off x="1798654" y="314849"/>
            <a:ext cx="642466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tokenizer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函數庫介紹</a:t>
            </a:r>
          </a:p>
        </p:txBody>
      </p:sp>
    </p:spTree>
    <p:extLst>
      <p:ext uri="{BB962C8B-B14F-4D97-AF65-F5344CB8AC3E}">
        <p14:creationId xmlns:p14="http://schemas.microsoft.com/office/powerpoint/2010/main" val="363954469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4CE2504-2917-B90F-6336-D24589BB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1748"/>
            <a:ext cx="9144000" cy="267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9694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2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02. 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Pipeline.ipynb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7696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55261452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600202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 於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月推出。原本研究的重點是翻譯任務。隨後推出了幾個有影響力的模型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GPT,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第一個預訓練的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模型，用於各種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NLP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任務並獲得極好的結果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BERT,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另一個大型預訓練模型，該模型旨在生成更好的句子摘要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7696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架構 </a:t>
            </a:r>
          </a:p>
        </p:txBody>
      </p:sp>
    </p:spTree>
    <p:extLst>
      <p:ext uri="{BB962C8B-B14F-4D97-AF65-F5344CB8AC3E}">
        <p14:creationId xmlns:p14="http://schemas.microsoft.com/office/powerpoint/2010/main" val="1083795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2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公司介紹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函數庫介紹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Transformers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的架構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2. Transformers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函數庫</a:t>
            </a:r>
          </a:p>
        </p:txBody>
      </p:sp>
    </p:spTree>
    <p:extLst>
      <p:ext uri="{BB962C8B-B14F-4D97-AF65-F5344CB8AC3E}">
        <p14:creationId xmlns:p14="http://schemas.microsoft.com/office/powerpoint/2010/main" val="13509324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295400"/>
            <a:ext cx="807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GPT-2, GPT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的改進版本，由於道德問題沒有立即公開發布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DistilBERT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BERT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的提煉版本，速度提高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60%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，記憶體減輕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，但仍保留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 97%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的性能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BART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T5,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兩個使用與原始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模型相同架構的大型預訓練模型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GPT-3, GPT-2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的更大版本，無需微調即可在各種任務上表現良好（稱爲零樣本學習）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152400"/>
            <a:ext cx="7696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架構 </a:t>
            </a:r>
          </a:p>
        </p:txBody>
      </p:sp>
    </p:spTree>
    <p:extLst>
      <p:ext uri="{BB962C8B-B14F-4D97-AF65-F5344CB8AC3E}">
        <p14:creationId xmlns:p14="http://schemas.microsoft.com/office/powerpoint/2010/main" val="50279379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86862" y="1600202"/>
            <a:ext cx="82999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大致分爲三類：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zh-TW" altLang="en-US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GPT-like 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自迴歸模型，生成，極大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BERT-like 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自動編碼模型，理解，極小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BART/T5-like 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序列到序列模型，翻譯，大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7696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架構 </a:t>
            </a:r>
          </a:p>
        </p:txBody>
      </p:sp>
    </p:spTree>
    <p:extLst>
      <p:ext uri="{BB962C8B-B14F-4D97-AF65-F5344CB8AC3E}">
        <p14:creationId xmlns:p14="http://schemas.microsoft.com/office/powerpoint/2010/main" val="400865066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6002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 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模型（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BART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T5 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等）都被訓練爲語言模型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經以自監督學習的方式接受了大量原始文字的訓練，不需要人工來標記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對其訓練過的語言進行統計理解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對於特定的實際任務並不是很有用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經歷一個稱爲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遷移學習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的過程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04800"/>
            <a:ext cx="7696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架構 </a:t>
            </a:r>
          </a:p>
        </p:txBody>
      </p:sp>
    </p:spTree>
    <p:extLst>
      <p:ext uri="{BB962C8B-B14F-4D97-AF65-F5344CB8AC3E}">
        <p14:creationId xmlns:p14="http://schemas.microsoft.com/office/powerpoint/2010/main" val="312059129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14478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共享語言模型至關重要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經過訓練的權重，當遇見新的需求時在預訓練的權重之上進行微調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274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遷移學習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34AF0F-2F8C-F1A0-3570-B0AFCED30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374" y="3017462"/>
            <a:ext cx="6147652" cy="19053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85F3F74-40B3-29CE-1431-B195CE385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387" y="5027868"/>
            <a:ext cx="5893226" cy="183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539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13043-1138-73DE-C5A2-9743AC6F7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C87149C-8161-9D92-B854-AF0B7D6115E8}"/>
              </a:ext>
            </a:extLst>
          </p:cNvPr>
          <p:cNvSpPr txBox="1"/>
          <p:nvPr/>
        </p:nvSpPr>
        <p:spPr>
          <a:xfrm>
            <a:off x="685800" y="27432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什麼是模型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26094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41C22-5EB8-0758-B661-9D3DAE128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B338FC7-2B6E-39AC-6F1F-BE3828255F53}"/>
              </a:ext>
            </a:extLst>
          </p:cNvPr>
          <p:cNvSpPr txBox="1"/>
          <p:nvPr/>
        </p:nvSpPr>
        <p:spPr>
          <a:xfrm>
            <a:off x="533399" y="1356529"/>
            <a:ext cx="8349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Bert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Llama3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等，都稱為語言模型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(Model)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語言模型包括兩部分，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為模型的架構，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為模型的參數值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權重及偏置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訓練模型，即利用資料集通過這個架構時，利用反向傳播更新參數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當所有的參數都被調整到一個固定值時，即將這個參數儲存到一個檔案中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有了這個檔案，就可以將新的資料用完全一樣的方法通過模型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D80B6E57-5980-2DAE-6B80-B91CA4F5076E}"/>
              </a:ext>
            </a:extLst>
          </p:cNvPr>
          <p:cNvSpPr txBox="1">
            <a:spLocks/>
          </p:cNvSpPr>
          <p:nvPr/>
        </p:nvSpPr>
        <p:spPr>
          <a:xfrm>
            <a:off x="3025391" y="219389"/>
            <a:ext cx="370700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什麼是模型</a:t>
            </a:r>
          </a:p>
        </p:txBody>
      </p:sp>
    </p:spTree>
    <p:extLst>
      <p:ext uri="{BB962C8B-B14F-4D97-AF65-F5344CB8AC3E}">
        <p14:creationId xmlns:p14="http://schemas.microsoft.com/office/powerpoint/2010/main" val="22814217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9F989-4DDC-EFB8-DEDB-AF4BD9E7C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4573ABD-EA65-42AA-4DE0-A1C979C4C7CE}"/>
              </a:ext>
            </a:extLst>
          </p:cNvPr>
          <p:cNvSpPr txBox="1"/>
          <p:nvPr/>
        </p:nvSpPr>
        <p:spPr>
          <a:xfrm>
            <a:off x="533399" y="1356529"/>
            <a:ext cx="8349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通過模型時，數值被現存的參數值運算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通常是矩陣相乘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，得到輸出值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以上的動作稱為「推理」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訓練模型的目的，就是為了在推理時能得到最正確的輸出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模型的架構和模型的參數，儲存在檔案中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可以使用別人訓練好的模型來推理，必須上述的兩個檔案下載回來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參數量較大的模型，其檔案可能有幾百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GB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閉源模型無法下載，能推理無法訓練微調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8DC39938-5089-2B40-4219-B12CE2D8DEF7}"/>
              </a:ext>
            </a:extLst>
          </p:cNvPr>
          <p:cNvSpPr txBox="1">
            <a:spLocks/>
          </p:cNvSpPr>
          <p:nvPr/>
        </p:nvSpPr>
        <p:spPr>
          <a:xfrm>
            <a:off x="3025391" y="219389"/>
            <a:ext cx="370700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什麼是模型</a:t>
            </a:r>
          </a:p>
        </p:txBody>
      </p:sp>
    </p:spTree>
    <p:extLst>
      <p:ext uri="{BB962C8B-B14F-4D97-AF65-F5344CB8AC3E}">
        <p14:creationId xmlns:p14="http://schemas.microsoft.com/office/powerpoint/2010/main" val="24933433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lama architecture diagram">
            <a:extLst>
              <a:ext uri="{FF2B5EF4-FFF2-40B4-BE49-F238E27FC236}">
                <a16:creationId xmlns:a16="http://schemas.microsoft.com/office/drawing/2014/main" id="{6D066493-F09C-4604-EC37-659786A85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18" y="634104"/>
            <a:ext cx="8762163" cy="58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9116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436EDE8-6C26-CEE0-6C7E-42844879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751"/>
            <a:ext cx="9144000" cy="527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772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BDCBB-D2DF-0A02-7775-8CCB0B64B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C50E342-E3B4-FC86-72F1-0E901AAE9D78}"/>
              </a:ext>
            </a:extLst>
          </p:cNvPr>
          <p:cNvSpPr txBox="1"/>
          <p:nvPr/>
        </p:nvSpPr>
        <p:spPr>
          <a:xfrm>
            <a:off x="685800" y="27432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什麼是資料集</a:t>
            </a:r>
            <a:endParaRPr kumimoji="1" lang="en-US" altLang="zh-TW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3058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3EDB0-65EA-F52D-317F-28C7EB2D1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5EE697F-9086-8A68-BF1C-EB42198F7DF7}"/>
              </a:ext>
            </a:extLst>
          </p:cNvPr>
          <p:cNvSpPr txBox="1"/>
          <p:nvPr/>
        </p:nvSpPr>
        <p:spPr>
          <a:xfrm>
            <a:off x="533399" y="1356529"/>
            <a:ext cx="8349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用來訓練模型用的文字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使用自監督學習，來調整模型參數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通常使用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txt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err="1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大部分來自網路爬蟲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(common crawl)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，維基百科以及各組織自行獲得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下載回來後經過整理、清洗、去重等預處理才能拿來訓練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模型預處理佔了整個專案大約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以上的成本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實作會先轉換成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arrow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格式，不會純文字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1DA5B11A-D220-F2EE-E6B7-95323B2AEE39}"/>
              </a:ext>
            </a:extLst>
          </p:cNvPr>
          <p:cNvSpPr txBox="1">
            <a:spLocks/>
          </p:cNvSpPr>
          <p:nvPr/>
        </p:nvSpPr>
        <p:spPr>
          <a:xfrm>
            <a:off x="2416628" y="219389"/>
            <a:ext cx="4888523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什麼是資料集</a:t>
            </a:r>
          </a:p>
        </p:txBody>
      </p:sp>
    </p:spTree>
    <p:extLst>
      <p:ext uri="{BB962C8B-B14F-4D97-AF65-F5344CB8AC3E}">
        <p14:creationId xmlns:p14="http://schemas.microsoft.com/office/powerpoint/2010/main" val="1690799653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921</Words>
  <Application>Microsoft Office PowerPoint</Application>
  <PresentationFormat>如螢幕大小 (4:3)</PresentationFormat>
  <Paragraphs>99</Paragraphs>
  <Slides>23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20</cp:revision>
  <dcterms:created xsi:type="dcterms:W3CDTF">2024-03-28T17:18:39Z</dcterms:created>
  <dcterms:modified xsi:type="dcterms:W3CDTF">2024-12-10T16:54:36Z</dcterms:modified>
</cp:coreProperties>
</file>