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1102" r:id="rId3"/>
    <p:sldId id="1138" r:id="rId4"/>
    <p:sldId id="1131" r:id="rId5"/>
    <p:sldId id="1128" r:id="rId6"/>
    <p:sldId id="1139" r:id="rId7"/>
    <p:sldId id="926" r:id="rId8"/>
    <p:sldId id="869" r:id="rId9"/>
    <p:sldId id="911" r:id="rId10"/>
    <p:sldId id="915" r:id="rId11"/>
    <p:sldId id="865" r:id="rId12"/>
    <p:sldId id="912" r:id="rId13"/>
    <p:sldId id="914" r:id="rId14"/>
    <p:sldId id="913" r:id="rId15"/>
    <p:sldId id="1136" r:id="rId16"/>
    <p:sldId id="1137" r:id="rId17"/>
    <p:sldId id="1103" r:id="rId18"/>
    <p:sldId id="811" r:id="rId19"/>
    <p:sldId id="813" r:id="rId20"/>
    <p:sldId id="814" r:id="rId21"/>
    <p:sldId id="821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3:50:11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2263 1969 24575,'-122'-2'0,"0"-5"0,-191-37 0,220 24 0,1-5 0,1-4 0,-161-75 0,0-26 0,-291-204 0,345 188 0,175 126 0,1-1 0,0-1 0,2-1 0,0 0 0,-30-51 0,45 65 0,1 0 0,0 0 0,1-1 0,0 1 0,1-1 0,0 0 0,0 0 0,0-14 0,2-11 0,3-38 0,1 10 0,-3 33 0,2 0 0,0 1 0,2 0 0,2-1 0,0 2 0,2-1 0,13-29 0,-14 40 0,1 0 0,1 1 0,1-1 0,0 2 0,1 0 0,1 0 0,0 1 0,1 1 0,1 0 0,0 1 0,26-17 0,-8 11 0,1 1 0,1 2 0,0 1 0,55-14 0,155-24 0,-47 26 0,217-1 0,205 31 0,-536 0 0,0 4 0,-1 3 0,0 4 0,-1 4 0,125 43 0,381 191 0,-552-236 0,0 1 0,-2 2 0,0 2 0,58 46 0,-87-62 0,-1 1 0,0-1 0,0 1 0,0 0 0,0 0 0,-1 0 0,0 0 0,-1 0 0,1 1 0,-1 0 0,0-1 0,-1 1 0,0 0 0,0 0 0,0 0 0,-1-1 0,0 1 0,-1 12 0,-1 0 0,-1-1 0,-1 1 0,-1-1 0,0 0 0,-14 30 0,-3-7 0,-2-1 0,-1-1 0,-2-1 0,-62 66 0,39-53 0,-106 84 0,143-126 0,-1 0 0,0 0 0,0-2 0,0 0 0,-1 0 0,-31 8 0,1-4 0,-50 5 0,55-11 0,-81 22 0,79-13 0,-11 4 0,-71 15 0,91-26 0,0 2 0,1 1 0,0 2 0,-58 30 0,69-32 43,-1-2 0,-39 11 0,-10 3-1537,55-15-5332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3:50:13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732 1 24575,'-9'0'0,"-174"4"0,144-1 0,0 2 0,-64 16 0,75-15 0,-1-1 0,0-1 0,0-2 0,-43-1 0,-21 1 0,38 7-1365,32-4-5461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49949-4CF4-47DD-B405-86D0B4A6E41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4714C-B4D6-4421-88AD-CD0B0906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69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77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545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943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750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264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037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506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56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8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18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46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39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35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26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30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9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A1D24-7025-8038-24D5-C54A5E7FC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2E51D4-C5B7-1A20-5858-C43CA8FE6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DB0421-D03B-51FF-1430-1DA0C18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FD6851-C27B-22C6-BC28-33A1CDA0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5BF1B0-D208-4713-B777-509BF753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3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806DC-9154-92F3-876A-6AC40032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FB2237-77BE-4150-C24F-E2AC2DD4F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D569F-3F7B-3F92-9179-82C18F5C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F1A166-BAB1-FA65-4974-EAA7A381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74BE62-5552-1B28-31AA-7E2C92E2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86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1FE51D-3F1C-6398-5227-8150272C5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924B97-9B1E-F29E-E94F-9EA378115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2976F-294A-385D-42B9-7D346859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CD61D-3EFB-AC88-A98E-9B7F861D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7E643-2427-81DD-4509-3623517C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50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67249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7050720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781079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29934904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28689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45450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1198828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22216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A6F13-E536-E9CD-D521-B42787D3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975F3-3A2E-014F-A11D-1246CCF6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CE1445-329F-A484-1D19-563AF2CB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11A4D6-E848-5938-A748-63935A23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B5D97-0D91-25F2-27BE-5B0291A4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100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10412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04829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670888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211386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9258341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4139900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974342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8193962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7213564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67470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D58D1-110D-0F34-BBA7-BC7DF2E7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B44137-BADD-D5A3-CFBE-C2FBFE65C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AFA0A1-D851-CCD8-6EF7-DC06AA78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DA79FA-FAB2-3FF0-8A49-D1FD7C2C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627C14-7BF1-F024-7606-AF692DF3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441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6085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0147579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56548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90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48D20-1055-EED5-608E-2FF3A5CD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1A6ABD-86BA-D8C0-A20C-E37CB1CD5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6B1D80-BF33-82F7-F5DD-48A8D8B8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D4412E-6BFC-4741-711E-693C3213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9B1C26-EE4C-0806-E560-0DA1AE19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3CF36B-63A9-F95D-C25E-961423AB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45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1D26F-ECAF-54F8-DFC3-700C2B37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B740C3-73AC-079F-BD42-07CFA5CD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408AF-B6EC-E31D-759F-088E3ADD8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B32CFE-4FA1-0329-6CF5-A92658EB3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62163B-7218-E839-C987-F4D7EC7F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8676A6-A9FF-8C95-6C4B-23886B8D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6DB3FC-10A5-980A-D3E4-DFE53365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2A1DE0-E57B-42C6-3316-8ECAE1E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7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A7B4D-DF14-6BFA-EFBB-1D8F91C5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FAE-7F52-6294-A3FF-FB9D416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44595A-EBA3-AD06-673F-BBC1EF7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B2E391-08A8-522F-1FB2-9D7DE94A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8A273A-09A9-14FA-ED87-9B573389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3C6D59-D2E8-8574-CA1A-4A10696C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776AD8-26E9-8AA9-B105-A057390F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80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E9B07-3700-506F-9028-71CCCCA1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655A6-FD69-8E10-4D81-B8E34BBB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2242B9-4C4F-0A25-C0D5-0012CAB7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DF9F33-9156-2CFD-67AB-3926ED40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4B139E-1744-8CCB-77CE-0EF26DE3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6C4983-DFA8-0826-C8E0-E1F04DBF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5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15DBB-023D-0BC9-1F58-18270F52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2B65C3-D087-9890-7260-F299CF566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7939F5-ACFD-3BEA-E4A0-7BF5881DF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8A4EC-8D8A-BC2D-B116-BF1B9BA3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1FB309-8D26-DB94-46C0-1B414677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B66784-311D-CCFC-7FA6-5A044023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1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E2058C-2AC3-F04D-FAA6-9DBF473B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3534C9-AD0B-2942-588B-405D21C2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C689E7-AC21-47E5-2153-C41EB485B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F52B-4DFE-497B-BF2E-01F0545D6AA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770B5-2590-295C-8CA9-0748D4D7A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33777-2B55-7AF0-0A99-788316639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87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98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0.png"/><Relationship Id="rId5" Type="http://schemas.openxmlformats.org/officeDocument/2006/relationships/customXml" Target="../ink/ink2.xml"/><Relationship Id="rId4" Type="http://schemas.openxmlformats.org/officeDocument/2006/relationships/image" Target="../media/image4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667000" y="3048000"/>
            <a:ext cx="47244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88544637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Emergent abilities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10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90550" y="1730565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研究不同規模大小的模型對於各種任務的表現能力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當模型夠大時，竟出現小型專業微調模型的能力，各種任務表現皆大幅度提升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這些能力是被自己發現的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準確度並不是等距成長，而是在參數量最大的模型中準確率急劇上升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34338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66428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Emergent abilities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7F7FFE-304F-F65C-BE49-2EE2192E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8534400" cy="50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7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76200"/>
            <a:ext cx="4191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F84F4E-9FA2-D79B-5A80-9F7A85A8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760"/>
            <a:ext cx="9144000" cy="324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20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76200"/>
            <a:ext cx="4191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77E543-8F62-C971-CB8F-96AAB7A31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46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054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338D04A1-994B-C3C1-935E-F9DE36EE4C37}"/>
              </a:ext>
            </a:extLst>
          </p:cNvPr>
          <p:cNvSpPr txBox="1">
            <a:spLocks/>
          </p:cNvSpPr>
          <p:nvPr/>
        </p:nvSpPr>
        <p:spPr>
          <a:xfrm>
            <a:off x="1981200" y="31236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模型大到無法微調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AAE252-662D-9439-4058-DA92104A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1752600"/>
            <a:ext cx="785990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913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BED8A8D-796E-658E-DD13-ACCEC2258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4" y="1371602"/>
            <a:ext cx="8791575" cy="4943475"/>
          </a:xfrm>
          <a:prstGeom prst="rect">
            <a:avLst/>
          </a:prstGeom>
        </p:spPr>
      </p:pic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11155AD1-4EB0-83A0-50AE-11F7A2F815F9}"/>
              </a:ext>
            </a:extLst>
          </p:cNvPr>
          <p:cNvSpPr txBox="1">
            <a:spLocks/>
          </p:cNvSpPr>
          <p:nvPr/>
        </p:nvSpPr>
        <p:spPr>
          <a:xfrm>
            <a:off x="2057400" y="1524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模型大到無法佈署</a:t>
            </a:r>
          </a:p>
        </p:txBody>
      </p:sp>
    </p:spTree>
    <p:extLst>
      <p:ext uri="{BB962C8B-B14F-4D97-AF65-F5344CB8AC3E}">
        <p14:creationId xmlns:p14="http://schemas.microsoft.com/office/powerpoint/2010/main" val="27209560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304800"/>
            <a:ext cx="3962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GPT-3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1750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億個參數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相較於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GPT-3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的語料庫約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45TB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FF413EC-1E61-393B-E3CF-C4CAA1712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9" y="3352800"/>
            <a:ext cx="88868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234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63502" y="121892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39F4765-696B-A3CB-F5F6-467DA0D4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4" y="1752600"/>
            <a:ext cx="8981074" cy="3352800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E5481BB3-134B-7BAC-3811-BE729CC24871}"/>
              </a:ext>
            </a:extLst>
          </p:cNvPr>
          <p:cNvSpPr txBox="1">
            <a:spLocks/>
          </p:cNvSpPr>
          <p:nvPr/>
        </p:nvSpPr>
        <p:spPr>
          <a:xfrm>
            <a:off x="2438400" y="250585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</a:t>
            </a:r>
          </a:p>
        </p:txBody>
      </p:sp>
    </p:spTree>
    <p:extLst>
      <p:ext uri="{BB962C8B-B14F-4D97-AF65-F5344CB8AC3E}">
        <p14:creationId xmlns:p14="http://schemas.microsoft.com/office/powerpoint/2010/main" val="25217050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63502" y="121892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F60B0-22BA-9DB2-4251-B7DB5D46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2" y="1524000"/>
            <a:ext cx="8242953" cy="4724400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02BC5F98-B3EC-D6B0-2F3F-E909F81E1F90}"/>
              </a:ext>
            </a:extLst>
          </p:cNvPr>
          <p:cNvSpPr txBox="1">
            <a:spLocks/>
          </p:cNvSpPr>
          <p:nvPr/>
        </p:nvSpPr>
        <p:spPr>
          <a:xfrm>
            <a:off x="2438400" y="250585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的語種分布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D58633-1A99-C569-A4CA-F79CE3A59232}"/>
              </a:ext>
            </a:extLst>
          </p:cNvPr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此為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BLOOM)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60898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63502" y="121892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391F30-EE34-8B59-4A1F-81C4AC10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086600" cy="4301032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40482D72-A3C4-0D5F-8679-DB9C5B10959D}"/>
              </a:ext>
            </a:extLst>
          </p:cNvPr>
          <p:cNvSpPr txBox="1">
            <a:spLocks/>
          </p:cNvSpPr>
          <p:nvPr/>
        </p:nvSpPr>
        <p:spPr>
          <a:xfrm>
            <a:off x="2438400" y="250585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的語料量</a:t>
            </a:r>
          </a:p>
        </p:txBody>
      </p:sp>
    </p:spTree>
    <p:extLst>
      <p:ext uri="{BB962C8B-B14F-4D97-AF65-F5344CB8AC3E}">
        <p14:creationId xmlns:p14="http://schemas.microsoft.com/office/powerpoint/2010/main" val="6877772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1524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「大型」的語言模型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78346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本來也就是一個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，有不同種類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一般預訓練語言模型，參數多在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億上下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參數大量增加，模型能力變好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訓練語料庫大量增加，模型能力變好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大家開始堆參數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層數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及使用大量語料庫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Scaling Law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年發現的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Emergent 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從此就走向越來越大的趨勢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模型非常大，語料庫非常多，需要巨大計算資源的預訓練語言模型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97388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BA279A0-C5F1-278C-D6DA-EFCDDD72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2"/>
            <a:ext cx="7467600" cy="5147497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9F2E0C5A-F96F-34A2-C91D-E3E6D915EADD}"/>
              </a:ext>
            </a:extLst>
          </p:cNvPr>
          <p:cNvGrpSpPr/>
          <p:nvPr/>
        </p:nvGrpSpPr>
        <p:grpSpPr>
          <a:xfrm>
            <a:off x="7047572" y="3910238"/>
            <a:ext cx="1234800" cy="708840"/>
            <a:chOff x="7047572" y="3910238"/>
            <a:chExt cx="1234800" cy="7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91FB894C-BDD8-0A9A-EA0B-A0D44F459743}"/>
                    </a:ext>
                  </a:extLst>
                </p14:cNvPr>
                <p14:cNvContentPartPr/>
                <p14:nvPr/>
              </p14:nvContentPartPr>
              <p14:xfrm>
                <a:off x="7047572" y="3910238"/>
                <a:ext cx="1234800" cy="70884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91FB894C-BDD8-0A9A-EA0B-A0D44F4597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29932" y="3892598"/>
                  <a:ext cx="127044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AA67812A-3FFF-7A51-D65C-F767E685A0BF}"/>
                    </a:ext>
                  </a:extLst>
                </p14:cNvPr>
                <p14:cNvContentPartPr/>
                <p14:nvPr/>
              </p14:nvContentPartPr>
              <p14:xfrm>
                <a:off x="7532492" y="4477598"/>
                <a:ext cx="263880" cy="248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AA67812A-3FFF-7A51-D65C-F767E685A0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14852" y="4459958"/>
                  <a:ext cx="299520" cy="6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文字版面配置區 2">
            <a:extLst>
              <a:ext uri="{FF2B5EF4-FFF2-40B4-BE49-F238E27FC236}">
                <a16:creationId xmlns:a16="http://schemas.microsoft.com/office/drawing/2014/main" id="{B1266FF5-8FB7-5CF8-EC59-DFCE093BF65E}"/>
              </a:ext>
            </a:extLst>
          </p:cNvPr>
          <p:cNvSpPr txBox="1">
            <a:spLocks/>
          </p:cNvSpPr>
          <p:nvPr/>
        </p:nvSpPr>
        <p:spPr>
          <a:xfrm>
            <a:off x="1828800" y="229249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的語料來源</a:t>
            </a:r>
          </a:p>
        </p:txBody>
      </p:sp>
    </p:spTree>
    <p:extLst>
      <p:ext uri="{BB962C8B-B14F-4D97-AF65-F5344CB8AC3E}">
        <p14:creationId xmlns:p14="http://schemas.microsoft.com/office/powerpoint/2010/main" val="25419344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338D04A1-994B-C3C1-935E-F9DE36EE4C37}"/>
              </a:ext>
            </a:extLst>
          </p:cNvPr>
          <p:cNvSpPr txBox="1">
            <a:spLocks/>
          </p:cNvSpPr>
          <p:nvPr/>
        </p:nvSpPr>
        <p:spPr>
          <a:xfrm>
            <a:off x="2057400" y="34787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相信模型夠聰明了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C8211DF-CF8C-DE27-85EA-6AE0143683DA}"/>
              </a:ext>
            </a:extLst>
          </p:cNvPr>
          <p:cNvSpPr txBox="1"/>
          <p:nvPr/>
        </p:nvSpPr>
        <p:spPr>
          <a:xfrm>
            <a:off x="678346" y="1371602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模型非常大，已經夠聰明了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用傳統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plm+ft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的方法，需要動到模型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太大了，少數人才能動模型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有沒有辦法改變輸出的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改變輸入的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vector-&gt;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改變輸入的文字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輸入文字的改變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，讓模型輸出更加符合我們的預期，而不動到模型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In-Context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48746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6629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著名大型語言模型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24002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單向生成模型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GPT2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指令微調後的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開源的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LLAMA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Mistral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優化的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Mixtral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國產的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Taiwan LLAMA2 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林彥廷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99373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76200"/>
            <a:ext cx="4191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Scaling Law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1430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發表的論文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隨著計算量、語料庫大小，模型大小的增長，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也會呈現指數增長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Chinchila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模型為一個臨界點，資料量大，模型也大，表現會非常好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203E6E-45CD-DD71-0301-74A5D5F9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93022"/>
            <a:ext cx="7620000" cy="249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32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6073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Scaling Law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7659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7659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77816B-F7C6-7DB3-F1DF-0F9CB083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87767"/>
            <a:ext cx="7500730" cy="39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42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語言模型越大越好？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86195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86195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469837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年的一項分析發現，神經語言模型的能力（透過訓練損失衡量）在與參數數量、訓練資料量和用於訓練的計算的冪律關係中平穩增長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這些關係在很寬的值範圍內（最多七個數量級）進行了測試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在範圍的最高端（包括高達數萬億個參數的網路規模）沒有觀察到關係的衰減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2035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54165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B9C13B-92D6-292B-EB9A-E8E427E7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9144000" cy="40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786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76200"/>
            <a:ext cx="4191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3C5438-074D-48AA-26CA-A282E141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2"/>
            <a:ext cx="9144000" cy="46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03790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532</Words>
  <Application>Microsoft Office PowerPoint</Application>
  <PresentationFormat>如螢幕大小 (4:3)</PresentationFormat>
  <Paragraphs>106</Paragraphs>
  <Slides>20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5</cp:revision>
  <dcterms:created xsi:type="dcterms:W3CDTF">2024-03-14T13:08:22Z</dcterms:created>
  <dcterms:modified xsi:type="dcterms:W3CDTF">2024-03-14T13:41:56Z</dcterms:modified>
</cp:coreProperties>
</file>