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600" r:id="rId2"/>
    <p:sldId id="829" r:id="rId3"/>
    <p:sldId id="830" r:id="rId4"/>
    <p:sldId id="977" r:id="rId5"/>
    <p:sldId id="978" r:id="rId6"/>
    <p:sldId id="979" r:id="rId7"/>
    <p:sldId id="980" r:id="rId8"/>
    <p:sldId id="987" r:id="rId9"/>
    <p:sldId id="981" r:id="rId10"/>
    <p:sldId id="982" r:id="rId11"/>
    <p:sldId id="983" r:id="rId12"/>
    <p:sldId id="984" r:id="rId13"/>
    <p:sldId id="985" r:id="rId14"/>
    <p:sldId id="986" r:id="rId15"/>
    <p:sldId id="988" r:id="rId16"/>
    <p:sldId id="989" r:id="rId17"/>
    <p:sldId id="990" r:id="rId18"/>
    <p:sldId id="991" r:id="rId19"/>
    <p:sldId id="992" r:id="rId20"/>
    <p:sldId id="993" r:id="rId21"/>
    <p:sldId id="994" r:id="rId22"/>
    <p:sldId id="996" r:id="rId23"/>
    <p:sldId id="997" r:id="rId24"/>
    <p:sldId id="998" r:id="rId25"/>
    <p:sldId id="1001" r:id="rId26"/>
    <p:sldId id="999" r:id="rId27"/>
    <p:sldId id="1000" r:id="rId28"/>
    <p:sldId id="995" r:id="rId29"/>
    <p:sldId id="1002" r:id="rId30"/>
    <p:sldId id="1003" r:id="rId31"/>
    <p:sldId id="1004" r:id="rId32"/>
    <p:sldId id="1005" r:id="rId33"/>
    <p:sldId id="1006" r:id="rId34"/>
    <p:sldId id="1007" r:id="rId35"/>
    <p:sldId id="1009" r:id="rId36"/>
    <p:sldId id="1010" r:id="rId37"/>
    <p:sldId id="1011" r:id="rId38"/>
    <p:sldId id="1012" r:id="rId39"/>
    <p:sldId id="1013" r:id="rId40"/>
    <p:sldId id="1014" r:id="rId41"/>
    <p:sldId id="1008" r:id="rId42"/>
    <p:sldId id="1015" r:id="rId43"/>
    <p:sldId id="1016" r:id="rId44"/>
    <p:sldId id="1017" r:id="rId45"/>
    <p:sldId id="1018" r:id="rId46"/>
    <p:sldId id="1019" r:id="rId47"/>
    <p:sldId id="1021" r:id="rId48"/>
    <p:sldId id="1022" r:id="rId49"/>
    <p:sldId id="1023" r:id="rId50"/>
    <p:sldId id="1024" r:id="rId51"/>
    <p:sldId id="1025" r:id="rId52"/>
    <p:sldId id="1026" r:id="rId53"/>
    <p:sldId id="1027" r:id="rId54"/>
    <p:sldId id="1029" r:id="rId55"/>
    <p:sldId id="1030" r:id="rId56"/>
    <p:sldId id="1031" r:id="rId57"/>
    <p:sldId id="1032" r:id="rId58"/>
    <p:sldId id="1033" r:id="rId59"/>
    <p:sldId id="1034" r:id="rId60"/>
    <p:sldId id="1035" r:id="rId61"/>
    <p:sldId id="1036" r:id="rId62"/>
    <p:sldId id="1037" r:id="rId6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2790" autoAdjust="0"/>
  </p:normalViewPr>
  <p:slideViewPr>
    <p:cSldViewPr>
      <p:cViewPr varScale="1">
        <p:scale>
          <a:sx n="114" d="100"/>
          <a:sy n="114" d="100"/>
        </p:scale>
        <p:origin x="110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1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56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99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84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67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24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44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7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53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37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7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7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35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10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42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81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3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83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6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00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473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95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54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153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60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66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6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64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7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81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9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5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0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C1FCB94-84C0-46F1-8944-2DB3194D8676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12B2DF6-2634-42EE-A6D4-167F3C3D91CD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63B614-D28F-4B9C-A22D-457EE0299EE8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555E890-C0F9-4751-9E09-47CEC271FA83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B7001F9-4D89-4B03-BDCF-9C81E318953B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6ED2750B-AF03-4023-AE4E-E098009E038B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F2844C3-346A-4A42-9A2C-4DD8D0DD5AAF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3203F31D-63DE-4FCC-9083-2400A7BAA42A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4C7C5C8-C457-4484-84A0-DB71673BC201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AEC55-2206-4E80-9FFC-52E4CA353C23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75EEDB7-66BA-470C-85A7-6413B284748E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F7458C-0EB2-4CDC-9F01-13E1EA8F0683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B8D2F65-7C4B-4D6D-AFD4-7FC0F0FB7D6C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BDA6-E047-4318-94BB-F4D08EB7A25B}" type="datetime1">
              <a:rPr kumimoji="0" lang="en-US" altLang="zh-TW" smtClean="0"/>
              <a:t>5/18/2023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ED95C5C-08E9-450D-8E82-919EF68E5A6B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4863066-697C-4B9E-B1D1-3C22310417BD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75B9F0-EC9B-485B-B5D2-D938BB5ED2FC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68260A9-273A-4E5E-BA14-7E8DD0C16A11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7B6446-7894-4ECC-88DA-0444B371F95B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C17B188-0437-4B51-9F5B-8194BA2385C5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75CCDB-7E50-4FEA-9E44-AFEC97EB287D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lenium.dev/downloads" TargetMode="External"/><Relationship Id="rId3" Type="http://schemas.openxmlformats.org/officeDocument/2006/relationships/hyperlink" Target="https://bugs.chromium.org/p/chromedriver/issues/list" TargetMode="External"/><Relationship Id="rId7" Type="http://schemas.openxmlformats.org/officeDocument/2006/relationships/hyperlink" Target="https://github.com/MicrosoftEdge/EdgeWebDriver/issues" TargetMode="External"/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icrosoft.com/en-us/microsoft-edge/tools/webdriver/" TargetMode="External"/><Relationship Id="rId5" Type="http://schemas.openxmlformats.org/officeDocument/2006/relationships/hyperlink" Target="https://github.com/mozilla/geckodriver/issues" TargetMode="External"/><Relationship Id="rId10" Type="http://schemas.openxmlformats.org/officeDocument/2006/relationships/hyperlink" Target="https://bugreport.apple.com/logon" TargetMode="External"/><Relationship Id="rId4" Type="http://schemas.openxmlformats.org/officeDocument/2006/relationships/hyperlink" Target="https://github.com/mozilla/geckodriver/releases" TargetMode="External"/><Relationship Id="rId9" Type="http://schemas.openxmlformats.org/officeDocument/2006/relationships/hyperlink" Target="https://github.com/SeleniumHQ/selenium/labels/D-IE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057400" y="3276600"/>
            <a:ext cx="54102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上學期網路爬蟲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段落文字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&lt;p&gt;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標籤是呈現網頁段落文字的標籤，文字段落大多都使用這個標籤，所以你在的網頁原始碼中，會看到許多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&lt;p&gt;&lt;/p&gt;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的標籤，以讓瀏覽器呈現出各個段落文字在網頁上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8036148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&lt;h1&gt;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到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&lt;h6&gt;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代表標題的標籤有六個，分別從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&lt;h1&gt;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&lt;h2&gt;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依序到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&lt;h6&gt;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&lt;h1&gt;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代表這個網頁中主要標題。就像是文章的題目，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&lt;h1&gt;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建議只用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&lt;h1&gt;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&lt;h2&gt;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到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&lt;h6&gt;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代表各個小標題，依照文章的層級，你可以依序列出各個小標，數字越大代表層級越低，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h6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就是最低的層級，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h1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是最大的標題，當然大標題字體就比較大，小標字體相對小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36874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&lt;h1&gt;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到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&lt;h6&gt;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&lt;h1&gt;H1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&lt;/h1&gt;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&lt;h2&gt;H2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&lt;/h2&gt;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&lt;h3&gt;H3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&lt;/h3&gt;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&lt;h4&gt;H4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&lt;/h4&gt;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&lt;h5&gt;H5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&lt;/h5&gt;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&lt;h6&gt;H6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&lt;/h6&gt;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41419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圖片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img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不需要開頭與結尾標籤，單獨一個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標籤即可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稱之為為空元素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(empty element)</a:t>
            </a:r>
            <a:endParaRPr kumimoji="1"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標籤的使用上，主要在使用標籤的屬性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(attributes)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，屬性包括圖片檔案來源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src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、圖片替代文字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alt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、高度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height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、寬度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width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8871981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圖片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img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&lt;h1&gt;google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圖片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&lt;/h1&gt;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src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="https://www.google.com.tw/images/branding/googlelogo/1x/googlelogo_color_272x92dp.png" alt="aa" 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&lt;p&gt;google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很好用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5337732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超連結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&lt;a&gt;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&lt;a&gt;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標籤是錨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anchor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的縮寫，主要使用屬性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href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來展現功能，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href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hypertext reference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的縮寫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&lt;a 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href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="https://www.must.edu.tw" target="_blank"&gt;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我是明新科大超連結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&lt;/a&gt;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&lt;a&gt;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&lt;/a&gt;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之間夾文字，也可以用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夾圖片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547143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有序清單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ol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列上有順序性的清單，使用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&gt;&lt;/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ol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ordered list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有序清單的英文字母，各取單字的第一個字母形成的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實際的清單內容，則填在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&lt;li&gt;&lt;/li&gt;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標籤中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是來自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list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清單這個英文單字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標籤中還可以再放入其他標籤，事很常見的用法，標籤可以一層一層的堆疊起來，展現出不同網頁內容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78852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有序清單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ol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&lt;li&gt;first&lt;/li&gt;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&lt;li&gt;second&lt;/li&gt;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&lt;li&gt;third&lt;/li&gt;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&lt;li&gt;fourth&lt;li&gt;</a:t>
            </a:r>
          </a:p>
          <a:p>
            <a:pPr lvl="1" indent="-457200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</a:p>
          <a:p>
            <a:pPr lvl="1"/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40020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無序清單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ul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標籤常用於選單中，你平常瀏覽的網頁有許多下拉式的選項便是使用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標籤製作出來的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&lt;li&gt;first&lt;/li&gt;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&lt;li&gt;second&lt;/li&gt;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&lt;li&gt;third&lt;/li&gt;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&lt;li&gt;fourth&lt;li&gt;</a:t>
            </a:r>
          </a:p>
          <a:p>
            <a:pPr lvl="1" indent="-457200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</a:p>
          <a:p>
            <a:pPr lvl="1"/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7589358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換行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br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br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標籤的功用是空一行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(a line break)</a:t>
            </a:r>
          </a:p>
        </p:txBody>
      </p:sp>
    </p:spTree>
    <p:extLst>
      <p:ext uri="{BB962C8B-B14F-4D97-AF65-F5344CB8AC3E}">
        <p14:creationId xmlns:p14="http://schemas.microsoft.com/office/powerpoint/2010/main" val="12490732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371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HTML/CSS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的標籤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Xpath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Selenium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套件的使用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429000" y="228600"/>
            <a:ext cx="268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0071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註釋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&lt;!-- --&gt;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&lt;!-- --&gt;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中所填入的文字，瀏覽器將不會把這些文字顯示在網頁上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&lt;!--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這是一段註釋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--&gt;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550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048000"/>
            <a:ext cx="64770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區域範圍的標籤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60864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區域範圍的標籤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是網頁的骨架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架構出來後，再用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來對網頁進行美化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美化網站時，希望某個段落的一兩個字可以變為某個樣式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又或者某幾個段落文字要有其它的樣式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需要選出一個「區域範圍」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區塊選擇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：會換行的垂直內容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行內選擇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&lt;span&gt;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：不換行的水平內容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9990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&lt;div&gt;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希望為整段文字加上橘紅色背景，你可以在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標籤外部包覆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標籤，讓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所包覆的內容形成一個區塊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就像是在他包起來的範圍畫了一個框框。接著在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開頭標籤內，填入樣式的屬性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主要的功能就是在形成一個個的區塊，方便網頁排版美化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7059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&lt;div&gt;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 style="background-color:#F9D9CA;"&gt;</a:t>
            </a:r>
          </a:p>
          <a:p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   &lt;p&gt;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下雨吧，別再缺水了，一起來祈雨吧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!&lt;/p&gt;</a:t>
            </a:r>
          </a:p>
          <a:p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   &lt;p&gt;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下雨吧，別再缺水了，一起來祈雨吧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!&lt;/p&gt;</a:t>
            </a:r>
          </a:p>
          <a:p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&lt;/div&gt;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8134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&lt;div&gt;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通常我們不會把樣式直接寫在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中，會把樣式寫在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檔案中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時會引入這個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檔案，在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中指定載入的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來源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載入後，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檔案中會有各種各樣的樣式，每個樣式有自己的名稱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這個名稱可以指定在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之中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可以套用多個樣式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2771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&lt;span&gt;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只想在「別再缺水了」這幾個字加上橘紅底色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(#F9D9CA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是色碼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會發生什麼事呢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被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包覆的那幾個字換行了，因為它是一個區塊，會自己有換行顯示的功能，並且在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div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的區塊內顯示的指定的底色。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下雨吧，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 style='background-color:#F9D9CA'&gt;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別再缺水了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，一起來祈雨吧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!&lt;/p&gt;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8558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&lt;span&gt;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在行內劃分出一個小區域，並且不換行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&lt;span&gt;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是行內元素，不會換行，可以保持段落文字格式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下雨吧，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&lt;span style="background-color:#F9D9CA;"&gt;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別再缺水了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&lt;/span&gt;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，一起來祈雨吧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!&lt;/p&gt;</a:t>
            </a:r>
          </a:p>
          <a:p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下雨吧，別再缺水了，一起來祈雨吧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!&lt;/p&gt;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41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048000"/>
            <a:ext cx="64770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語意標籤定義頁面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646157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整個頁面的語意標籤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語意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(Semantic)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5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新增的標籤，用於讓網頁結構更清楚，搜尋引擎可以更容易了解你的網頁。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語意標籤的用途與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&lt;span&gt;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類似，目的都在將內容劃分區域，只是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&lt;span&gt;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是沒有語意的。</a:t>
            </a:r>
            <a:endParaRPr kumimoji="1"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351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05000" y="3048000"/>
            <a:ext cx="64770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的標籤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9429419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F585AED-D587-63CD-BFD5-F95C392F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5344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4742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整個頁面的語意標籤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753612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&lt;header&gt;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頁首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&lt;nav&gt;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導覽列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&lt;main&gt;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主要內容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&lt;section&gt;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區塊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&lt;aside&gt;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側邊欄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&lt;footer&gt;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頁尾</a:t>
            </a:r>
            <a:endParaRPr kumimoji="1"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6670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667000" y="3048000"/>
            <a:ext cx="64770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標籤的屬性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27882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標籤的屬性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524002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(Attributes)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標籤可以添加的額外資訊，讓標籤可以依照網頁開發者的需求，增加某些功能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大部分的爬蟲使用元素的屬性來定位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在前面介紹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&lt;a&gt;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標籤時有提到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src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href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alt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有些屬性只適用於特定標籤，如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src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就適用於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標籤，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href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&lt;a&gt;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標籤。有屬性是任何一種標籤都可以附加的，例如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style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屬性，用來添加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9493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標籤的屬性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524002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屬性必須於開頭標籤輸入，如果是只有單一標籤，就將屬性填入該標籤即可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最常見屬性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name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屬性是元素命名的，整個頁面中的元素名稱不能有重複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屬性則可將元素歸為某特定類別，通常也會有很多元素屬於同一種類別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意即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屬性值相同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name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屬性通常是爬蟲用來找元素的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482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HTML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id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屬性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762000" y="12192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元素都可以使用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屬性。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作用是在頁面的所有元素中，將某個元素獨立辨識出來。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值必須以字母或底線開頭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不能使用數字或任何字元）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同一個頁面上的兩個元素不能有相同的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屬性值（否則該值就不是唯一）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透過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屬性可以讓程式碼與該特定元素互動。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6.id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屬性是全域屬性（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global attribute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），因為他可以用在任何元素上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9167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HTML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class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屬性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762000" y="12192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元素都可以使用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屬性。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有時候你想做的並非獨立識別文件中的單一元素，而是將幾個元素從其他元素中獨立出來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在任何元素上的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屬性都可以共用相同的值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7527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兩者的差別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762000" y="12192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選擇器在一個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文件中只能被使用一次，而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選擇器在一個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文件中可以被使用多次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選擇器可以被 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中的 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GetElementByID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函數所運用，而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選擇器無法被 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運用到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盡量用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，最靈活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同一個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文件可以利用這類的選擇器多次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0546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819400" y="3048000"/>
            <a:ext cx="6477000" cy="990600"/>
          </a:xfrm>
        </p:spPr>
        <p:txBody>
          <a:bodyPr/>
          <a:lstStyle/>
          <a:p>
            <a:pPr algn="just"/>
            <a:r>
              <a:rPr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Xpath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2892279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xpath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762000" y="12192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XPath (XML Path Language)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是一種用來尋找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文件中某個節點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(node)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位置的查詢語言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用類似路徑的語法來尋找節點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是一個使用標籤的階層化文件，因此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xpath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的主要功能就是找出節點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中，通常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的節點就是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的元素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634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371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網站內容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視覺、外觀、樣式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動態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前端三大元件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5679464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XML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的節點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762000" y="12192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XPath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一共有七種節點：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Attribute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Namespace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processing-instruction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Comment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Arial" panose="020B0604020202020204" pitchFamily="34" charset="0"/>
              </a:rPr>
              <a:t>Document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7480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71DCEE64-36BB-3A11-6381-3E8C85A4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6" y="533400"/>
            <a:ext cx="5181600" cy="30956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781FAB-6ABE-4008-6184-28683608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10000"/>
            <a:ext cx="74009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3835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C6943-3C0C-A290-676B-DC98BD5D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7761"/>
            <a:ext cx="9144000" cy="32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9919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4292CB0-7649-C442-EA53-EA1DDDB9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725"/>
            <a:ext cx="9144000" cy="340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5038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3430528-4DA6-432A-C371-C3135A0ED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596"/>
            <a:ext cx="914400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339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DB072782-2E9E-1784-53C9-E632F5A2829D}"/>
              </a:ext>
            </a:extLst>
          </p:cNvPr>
          <p:cNvSpPr txBox="1"/>
          <p:nvPr/>
        </p:nvSpPr>
        <p:spPr>
          <a:xfrm>
            <a:off x="990600" y="609600"/>
            <a:ext cx="6934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&lt;?xml version="1.0" encoding="UTF-8"?&gt;</a:t>
            </a:r>
          </a:p>
          <a:p>
            <a:endParaRPr lang="en-US" altLang="zh-TW" dirty="0"/>
          </a:p>
          <a:p>
            <a:r>
              <a:rPr lang="en-US" altLang="zh-TW" dirty="0"/>
              <a:t>&lt;bookstore&gt;</a:t>
            </a:r>
          </a:p>
          <a:p>
            <a:r>
              <a:rPr lang="en-US" altLang="zh-TW" dirty="0"/>
              <a:t>  &lt;book&gt;</a:t>
            </a:r>
          </a:p>
          <a:p>
            <a:r>
              <a:rPr lang="en-US" altLang="zh-TW" dirty="0"/>
              <a:t>    &lt;title lang="</a:t>
            </a:r>
            <a:r>
              <a:rPr lang="en-US" altLang="zh-TW" dirty="0" err="1"/>
              <a:t>en</a:t>
            </a:r>
            <a:r>
              <a:rPr lang="en-US" altLang="zh-TW" dirty="0"/>
              <a:t>"&gt;Harry Potter&lt;/title&gt;</a:t>
            </a:r>
          </a:p>
          <a:p>
            <a:r>
              <a:rPr lang="en-US" altLang="zh-TW" dirty="0"/>
              <a:t>    &lt;author&gt;JK Rowling&lt;/author&gt;</a:t>
            </a:r>
          </a:p>
          <a:p>
            <a:r>
              <a:rPr lang="en-US" altLang="zh-TW" dirty="0"/>
              <a:t>    &lt;price&gt;29.99&lt;/price&gt;</a:t>
            </a:r>
          </a:p>
          <a:p>
            <a:r>
              <a:rPr lang="en-US" altLang="zh-TW" dirty="0"/>
              <a:t>  &lt;/book&gt;</a:t>
            </a:r>
          </a:p>
          <a:p>
            <a:r>
              <a:rPr lang="en-US" altLang="zh-TW" dirty="0"/>
              <a:t>  &lt;book&gt;</a:t>
            </a:r>
          </a:p>
          <a:p>
            <a:r>
              <a:rPr lang="en-US" altLang="zh-TW" dirty="0"/>
              <a:t>    &lt;title lang=“</a:t>
            </a:r>
            <a:r>
              <a:rPr lang="en-US" altLang="zh-TW" dirty="0" err="1"/>
              <a:t>fr</a:t>
            </a:r>
            <a:r>
              <a:rPr lang="en-US" altLang="zh-TW" dirty="0"/>
              <a:t>"&gt;Learning XML&lt;/title&gt;</a:t>
            </a:r>
          </a:p>
          <a:p>
            <a:r>
              <a:rPr lang="en-US" altLang="zh-TW" dirty="0"/>
              <a:t>    &lt;author&gt;Mike&lt;/author&gt;    </a:t>
            </a:r>
          </a:p>
          <a:p>
            <a:r>
              <a:rPr lang="en-US" altLang="zh-TW" dirty="0"/>
              <a:t>    &lt;price&gt;39.95&lt;/price&gt;</a:t>
            </a:r>
          </a:p>
          <a:p>
            <a:r>
              <a:rPr lang="en-US" altLang="zh-TW" dirty="0"/>
              <a:t>  &lt;/book&gt;</a:t>
            </a:r>
          </a:p>
          <a:p>
            <a:r>
              <a:rPr lang="en-US" altLang="zh-TW" dirty="0"/>
              <a:t>&lt;/bookstore&gt;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964A57-5C22-19E3-8828-E1292831283B}"/>
              </a:ext>
            </a:extLst>
          </p:cNvPr>
          <p:cNvSpPr txBox="1"/>
          <p:nvPr/>
        </p:nvSpPr>
        <p:spPr>
          <a:xfrm>
            <a:off x="1028700" y="5029200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https://scrapinghub.github.io/xpath-playground/</a:t>
            </a:r>
          </a:p>
        </p:txBody>
      </p:sp>
    </p:spTree>
    <p:extLst>
      <p:ext uri="{BB962C8B-B14F-4D97-AF65-F5344CB8AC3E}">
        <p14:creationId xmlns:p14="http://schemas.microsoft.com/office/powerpoint/2010/main" val="250973449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878DAEA-ABBA-7666-FBA6-15332329A134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369661"/>
          <a:ext cx="8229600" cy="29870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98954690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8866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表示式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說明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73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nodename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選擇所有的</a:t>
                      </a:r>
                      <a:r>
                        <a:rPr lang="en-US" altLang="zh-TW">
                          <a:effectLst/>
                        </a:rPr>
                        <a:t>&lt;nodename&gt;</a:t>
                      </a:r>
                      <a:r>
                        <a:rPr lang="zh-TW" altLang="en-US">
                          <a:effectLst/>
                        </a:rPr>
                        <a:t>的節點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045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/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從</a:t>
                      </a:r>
                      <a:r>
                        <a:rPr lang="en-US">
                          <a:effectLst/>
                        </a:rPr>
                        <a:t>root node</a:t>
                      </a:r>
                      <a:r>
                        <a:rPr lang="zh-TW" altLang="en-US">
                          <a:effectLst/>
                        </a:rPr>
                        <a:t>開始選取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5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//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選取目前節點下所有的節點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3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從目前的節點選取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42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..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選取目前節點的</a:t>
                      </a:r>
                      <a:r>
                        <a:rPr lang="en-US" altLang="zh-TW">
                          <a:effectLst/>
                        </a:rPr>
                        <a:t>parent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766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@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選取</a:t>
                      </a:r>
                      <a:r>
                        <a:rPr lang="en-US" dirty="0"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24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03865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DB072782-2E9E-1784-53C9-E632F5A2829D}"/>
              </a:ext>
            </a:extLst>
          </p:cNvPr>
          <p:cNvSpPr txBox="1"/>
          <p:nvPr/>
        </p:nvSpPr>
        <p:spPr>
          <a:xfrm>
            <a:off x="990600" y="1143000"/>
            <a:ext cx="6934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bookstore</a:t>
            </a:r>
          </a:p>
          <a:p>
            <a:r>
              <a:rPr lang="en-US" altLang="zh-TW" dirty="0"/>
              <a:t>//bookstore</a:t>
            </a:r>
          </a:p>
          <a:p>
            <a:r>
              <a:rPr lang="en-US" altLang="zh-TW" dirty="0"/>
              <a:t>bookstore/book</a:t>
            </a:r>
          </a:p>
          <a:p>
            <a:r>
              <a:rPr lang="en-US" altLang="zh-TW" dirty="0"/>
              <a:t>//book</a:t>
            </a:r>
          </a:p>
          <a:p>
            <a:r>
              <a:rPr lang="en-US" altLang="zh-TW" dirty="0"/>
              <a:t>bookstore//book</a:t>
            </a:r>
          </a:p>
          <a:p>
            <a:r>
              <a:rPr lang="en-US" altLang="zh-TW" dirty="0"/>
              <a:t>//@lang</a:t>
            </a:r>
          </a:p>
          <a:p>
            <a:r>
              <a:rPr lang="en-US" altLang="zh-TW" dirty="0"/>
              <a:t>//book/title[@lang='en’]</a:t>
            </a:r>
          </a:p>
          <a:p>
            <a:r>
              <a:rPr lang="en-US" altLang="zh-TW" dirty="0"/>
              <a:t>//book[1]</a:t>
            </a:r>
          </a:p>
          <a:p>
            <a:r>
              <a:rPr lang="en-US" altLang="zh-TW" dirty="0"/>
              <a:t>//book[2]</a:t>
            </a: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964A57-5C22-19E3-8828-E1292831283B}"/>
              </a:ext>
            </a:extLst>
          </p:cNvPr>
          <p:cNvSpPr txBox="1"/>
          <p:nvPr/>
        </p:nvSpPr>
        <p:spPr>
          <a:xfrm>
            <a:off x="1066800" y="4343400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https://scrapinghub.github.io/xpath-playground/</a:t>
            </a:r>
          </a:p>
        </p:txBody>
      </p:sp>
    </p:spTree>
    <p:extLst>
      <p:ext uri="{BB962C8B-B14F-4D97-AF65-F5344CB8AC3E}">
        <p14:creationId xmlns:p14="http://schemas.microsoft.com/office/powerpoint/2010/main" val="272927947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E72E5D0-5390-DCD0-194E-DB7F9C0C585E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232501"/>
          <a:ext cx="8229600" cy="32613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3904300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319878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表示式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說明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0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bookstore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選擇所有的</a:t>
                      </a:r>
                      <a:r>
                        <a:rPr lang="en-US" altLang="zh-TW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bookstore&gt;</a:t>
                      </a:r>
                      <a:r>
                        <a:rPr lang="zh-TW" altLang="en-US">
                          <a:effectLst/>
                        </a:rPr>
                        <a:t>的節點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833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/bookstore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選取</a:t>
                      </a:r>
                      <a:r>
                        <a:rPr lang="en-US">
                          <a:effectLst/>
                        </a:rPr>
                        <a:t>root element (&lt;bookstore&gt;)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4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bookstore/book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選取</a:t>
                      </a:r>
                      <a:r>
                        <a:rPr lang="en-US" altLang="zh-TW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bookstore&gt;</a:t>
                      </a:r>
                      <a:r>
                        <a:rPr lang="zh-TW" altLang="en-US">
                          <a:effectLst/>
                        </a:rPr>
                        <a:t>下所有</a:t>
                      </a:r>
                      <a:r>
                        <a:rPr lang="en-US">
                          <a:effectLst/>
                        </a:rPr>
                        <a:t>children</a:t>
                      </a:r>
                      <a:r>
                        <a:rPr lang="zh-TW" altLang="en-US">
                          <a:effectLst/>
                        </a:rPr>
                        <a:t>為</a:t>
                      </a:r>
                      <a:r>
                        <a:rPr lang="en-US">
                          <a:effectLst/>
                        </a:rPr>
                        <a:t>book</a:t>
                      </a:r>
                      <a:r>
                        <a:rPr lang="zh-TW" altLang="en-US">
                          <a:effectLst/>
                        </a:rPr>
                        <a:t>的節點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12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//book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選取所有位置的</a:t>
                      </a:r>
                      <a:r>
                        <a:rPr lang="en-US" altLang="zh-TW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book&gt;</a:t>
                      </a:r>
                      <a:r>
                        <a:rPr lang="zh-TW" altLang="en-US">
                          <a:effectLst/>
                        </a:rPr>
                        <a:t>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02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bookstore//book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選取</a:t>
                      </a:r>
                      <a:r>
                        <a:rPr lang="en-US">
                          <a:effectLst/>
                        </a:rPr>
                        <a:t>bookstore</a:t>
                      </a:r>
                      <a:r>
                        <a:rPr lang="zh-TW" altLang="en-US">
                          <a:effectLst/>
                        </a:rPr>
                        <a:t>下全部的</a:t>
                      </a:r>
                      <a:r>
                        <a:rPr lang="en-US">
                          <a:effectLst/>
                        </a:rPr>
                        <a:t>book</a:t>
                      </a:r>
                      <a:r>
                        <a:rPr lang="zh-TW" altLang="en-US">
                          <a:effectLst/>
                        </a:rPr>
                        <a:t>節點。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07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//@lang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選取所有</a:t>
                      </a:r>
                      <a:r>
                        <a:rPr lang="en-US" dirty="0">
                          <a:effectLst/>
                        </a:rPr>
                        <a:t>attribute</a:t>
                      </a:r>
                      <a:r>
                        <a:rPr lang="zh-TW" altLang="en-US" dirty="0">
                          <a:effectLst/>
                        </a:rPr>
                        <a:t>為</a:t>
                      </a:r>
                      <a:r>
                        <a:rPr lang="en-US" dirty="0">
                          <a:effectLst/>
                        </a:rPr>
                        <a:t>lang</a:t>
                      </a:r>
                      <a:r>
                        <a:rPr lang="zh-TW" altLang="en-US" dirty="0">
                          <a:effectLst/>
                        </a:rPr>
                        <a:t>的</a:t>
                      </a:r>
                      <a:r>
                        <a:rPr lang="en-US" dirty="0">
                          <a:effectLst/>
                        </a:rPr>
                        <a:t>element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15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13772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2915FB4-7EAE-58ED-F7AE-FB39E9274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94485"/>
              </p:ext>
            </p:extLst>
          </p:nvPr>
        </p:nvGraphicFramePr>
        <p:xfrm>
          <a:off x="533400" y="990600"/>
          <a:ext cx="7620000" cy="525780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3958037677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428434075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/bookstore/book[1]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選取</a:t>
                      </a:r>
                      <a:r>
                        <a:rPr lang="en-US" altLang="zh-TW" sz="1500">
                          <a:effectLst/>
                        </a:rPr>
                        <a:t>&lt;</a:t>
                      </a:r>
                      <a:r>
                        <a:rPr lang="en-US" sz="1500">
                          <a:effectLst/>
                        </a:rPr>
                        <a:t>bookstore&gt;</a:t>
                      </a:r>
                      <a:r>
                        <a:rPr lang="zh-TW" altLang="en-US" sz="1500">
                          <a:effectLst/>
                        </a:rPr>
                        <a:t>的</a:t>
                      </a:r>
                      <a:r>
                        <a:rPr lang="en-US" sz="1500">
                          <a:effectLst/>
                        </a:rPr>
                        <a:t>children</a:t>
                      </a:r>
                      <a:r>
                        <a:rPr lang="zh-TW" altLang="en-US" sz="1500">
                          <a:effectLst/>
                        </a:rPr>
                        <a:t>中第一個</a:t>
                      </a:r>
                      <a:r>
                        <a:rPr lang="en-US" altLang="zh-TW" sz="1500">
                          <a:effectLst/>
                        </a:rPr>
                        <a:t>&lt;</a:t>
                      </a:r>
                      <a:r>
                        <a:rPr lang="en-US" sz="1500">
                          <a:effectLst/>
                        </a:rPr>
                        <a:t>book&gt;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96594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/bookstore/book[last()]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選取</a:t>
                      </a:r>
                      <a:r>
                        <a:rPr lang="en-US" altLang="zh-TW" sz="1500">
                          <a:effectLst/>
                        </a:rPr>
                        <a:t>&lt;</a:t>
                      </a:r>
                      <a:r>
                        <a:rPr lang="en-US" sz="1500">
                          <a:effectLst/>
                        </a:rPr>
                        <a:t>bookstore&gt;</a:t>
                      </a:r>
                      <a:r>
                        <a:rPr lang="zh-TW" altLang="en-US" sz="1500">
                          <a:effectLst/>
                        </a:rPr>
                        <a:t>的</a:t>
                      </a:r>
                      <a:r>
                        <a:rPr lang="en-US" sz="1500">
                          <a:effectLst/>
                        </a:rPr>
                        <a:t>children</a:t>
                      </a:r>
                      <a:r>
                        <a:rPr lang="zh-TW" altLang="en-US" sz="1500">
                          <a:effectLst/>
                        </a:rPr>
                        <a:t>中最後一個</a:t>
                      </a:r>
                      <a:r>
                        <a:rPr lang="en-US" altLang="zh-TW" sz="1500">
                          <a:effectLst/>
                        </a:rPr>
                        <a:t>&lt;</a:t>
                      </a:r>
                      <a:r>
                        <a:rPr lang="en-US" sz="1500">
                          <a:effectLst/>
                        </a:rPr>
                        <a:t>book&gt;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997883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/bookstore/book[last()-1]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選取</a:t>
                      </a:r>
                      <a:r>
                        <a:rPr lang="en-US" altLang="zh-TW" sz="1500">
                          <a:effectLst/>
                        </a:rPr>
                        <a:t>&lt;</a:t>
                      </a:r>
                      <a:r>
                        <a:rPr lang="en-US" sz="1500">
                          <a:effectLst/>
                        </a:rPr>
                        <a:t>bookstore&gt;</a:t>
                      </a:r>
                      <a:r>
                        <a:rPr lang="zh-TW" altLang="en-US" sz="1500">
                          <a:effectLst/>
                        </a:rPr>
                        <a:t>的</a:t>
                      </a:r>
                      <a:r>
                        <a:rPr lang="en-US" sz="1500">
                          <a:effectLst/>
                        </a:rPr>
                        <a:t>children</a:t>
                      </a:r>
                      <a:r>
                        <a:rPr lang="zh-TW" altLang="en-US" sz="1500">
                          <a:effectLst/>
                        </a:rPr>
                        <a:t>中倒數第二個</a:t>
                      </a:r>
                      <a:r>
                        <a:rPr lang="en-US" altLang="zh-TW" sz="1500">
                          <a:effectLst/>
                        </a:rPr>
                        <a:t>&lt;</a:t>
                      </a:r>
                      <a:r>
                        <a:rPr lang="en-US" sz="1500">
                          <a:effectLst/>
                        </a:rPr>
                        <a:t>book&gt;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4095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/bookstore/book[position()&lt;3]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選取</a:t>
                      </a:r>
                      <a:r>
                        <a:rPr lang="en-US" altLang="zh-TW" sz="1500">
                          <a:effectLst/>
                        </a:rPr>
                        <a:t>&lt;</a:t>
                      </a:r>
                      <a:r>
                        <a:rPr lang="en-US" sz="1500">
                          <a:effectLst/>
                        </a:rPr>
                        <a:t>bookstore&gt;</a:t>
                      </a:r>
                      <a:r>
                        <a:rPr lang="zh-TW" altLang="en-US" sz="1500">
                          <a:effectLst/>
                        </a:rPr>
                        <a:t>的</a:t>
                      </a:r>
                      <a:r>
                        <a:rPr lang="en-US" sz="1500">
                          <a:effectLst/>
                        </a:rPr>
                        <a:t>children</a:t>
                      </a:r>
                      <a:r>
                        <a:rPr lang="zh-TW" altLang="en-US" sz="1500">
                          <a:effectLst/>
                        </a:rPr>
                        <a:t>中前兩個</a:t>
                      </a:r>
                      <a:r>
                        <a:rPr lang="en-US" altLang="zh-TW" sz="1500">
                          <a:effectLst/>
                        </a:rPr>
                        <a:t>&lt;</a:t>
                      </a:r>
                      <a:r>
                        <a:rPr lang="en-US" sz="1500">
                          <a:effectLst/>
                        </a:rPr>
                        <a:t>book&gt;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19264"/>
                  </a:ext>
                </a:extLst>
              </a:tr>
              <a:tr h="398272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//title[@lang]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選取全部含有</a:t>
                      </a:r>
                      <a:r>
                        <a:rPr lang="en-US" sz="1500">
                          <a:effectLst/>
                        </a:rPr>
                        <a:t>lang</a:t>
                      </a:r>
                      <a:r>
                        <a:rPr lang="zh-TW" altLang="en-US" sz="1500">
                          <a:effectLst/>
                        </a:rPr>
                        <a:t>屬性的</a:t>
                      </a:r>
                      <a:r>
                        <a:rPr lang="en-US" altLang="zh-TW" sz="1500">
                          <a:effectLst/>
                        </a:rPr>
                        <a:t>&lt;</a:t>
                      </a:r>
                      <a:r>
                        <a:rPr lang="en-US" sz="1500">
                          <a:effectLst/>
                        </a:rPr>
                        <a:t>title&gt;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78459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//title[@lang='en']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選取全部含有</a:t>
                      </a:r>
                      <a:r>
                        <a:rPr lang="en-US" sz="1500">
                          <a:effectLst/>
                        </a:rPr>
                        <a:t>lang</a:t>
                      </a:r>
                      <a:r>
                        <a:rPr lang="zh-TW" altLang="en-US" sz="1500">
                          <a:effectLst/>
                        </a:rPr>
                        <a:t>屬性且值為</a:t>
                      </a:r>
                      <a:r>
                        <a:rPr lang="en-US" altLang="zh-TW" sz="1500">
                          <a:effectLst/>
                        </a:rPr>
                        <a:t>"</a:t>
                      </a:r>
                      <a:r>
                        <a:rPr lang="en-US" sz="1500">
                          <a:effectLst/>
                        </a:rPr>
                        <a:t>en"</a:t>
                      </a:r>
                      <a:r>
                        <a:rPr lang="zh-TW" altLang="en-US" sz="1500">
                          <a:effectLst/>
                        </a:rPr>
                        <a:t>的</a:t>
                      </a:r>
                      <a:r>
                        <a:rPr lang="en-US" altLang="zh-TW" sz="1500">
                          <a:effectLst/>
                        </a:rPr>
                        <a:t>&lt;</a:t>
                      </a:r>
                      <a:r>
                        <a:rPr lang="en-US" sz="1500">
                          <a:effectLst/>
                        </a:rPr>
                        <a:t>title&gt;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715678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/bookstore/book[price&gt;35.00]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選取</a:t>
                      </a:r>
                      <a:r>
                        <a:rPr lang="en-US" altLang="zh-TW" sz="1500">
                          <a:effectLst/>
                        </a:rPr>
                        <a:t>&lt;</a:t>
                      </a:r>
                      <a:r>
                        <a:rPr lang="en-US" sz="1500">
                          <a:effectLst/>
                        </a:rPr>
                        <a:t>bookstore&gt;</a:t>
                      </a:r>
                      <a:r>
                        <a:rPr lang="zh-TW" altLang="en-US" sz="1500">
                          <a:effectLst/>
                        </a:rPr>
                        <a:t>的</a:t>
                      </a:r>
                      <a:r>
                        <a:rPr lang="en-US" sz="1500">
                          <a:effectLst/>
                        </a:rPr>
                        <a:t>children</a:t>
                      </a:r>
                      <a:r>
                        <a:rPr lang="zh-TW" altLang="en-US" sz="1500">
                          <a:effectLst/>
                        </a:rPr>
                        <a:t>中的</a:t>
                      </a:r>
                      <a:r>
                        <a:rPr lang="en-US" altLang="zh-TW" sz="1500">
                          <a:effectLst/>
                        </a:rPr>
                        <a:t>&lt;</a:t>
                      </a:r>
                      <a:r>
                        <a:rPr lang="en-US" sz="1500">
                          <a:effectLst/>
                        </a:rPr>
                        <a:t>book&gt;，</a:t>
                      </a:r>
                      <a:r>
                        <a:rPr lang="zh-TW" altLang="en-US" sz="1500">
                          <a:effectLst/>
                        </a:rPr>
                        <a:t>其下的</a:t>
                      </a:r>
                      <a:r>
                        <a:rPr lang="en-US" altLang="zh-TW" sz="1500">
                          <a:effectLst/>
                        </a:rPr>
                        <a:t>&lt;</a:t>
                      </a:r>
                      <a:r>
                        <a:rPr lang="en-US" sz="1500">
                          <a:effectLst/>
                        </a:rPr>
                        <a:t>price&gt;</a:t>
                      </a:r>
                      <a:r>
                        <a:rPr lang="zh-TW" altLang="en-US" sz="1500">
                          <a:effectLst/>
                        </a:rPr>
                        <a:t>值大於</a:t>
                      </a:r>
                      <a:r>
                        <a:rPr lang="en-US" altLang="zh-TW" sz="1500">
                          <a:effectLst/>
                        </a:rPr>
                        <a:t>35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90034"/>
                  </a:ext>
                </a:extLst>
              </a:tr>
              <a:tr h="916178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/bookstore/book[price&gt;35.00]/title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effectLst/>
                        </a:rPr>
                        <a:t>選取</a:t>
                      </a:r>
                      <a:r>
                        <a:rPr lang="en-US" altLang="zh-TW" sz="1500" dirty="0">
                          <a:effectLst/>
                        </a:rPr>
                        <a:t>&lt;</a:t>
                      </a:r>
                      <a:r>
                        <a:rPr lang="en-US" sz="1500" dirty="0">
                          <a:effectLst/>
                        </a:rPr>
                        <a:t>bookstore&gt;</a:t>
                      </a:r>
                      <a:r>
                        <a:rPr lang="zh-TW" altLang="en-US" sz="1500" dirty="0">
                          <a:effectLst/>
                        </a:rPr>
                        <a:t>的</a:t>
                      </a:r>
                      <a:r>
                        <a:rPr lang="en-US" sz="1500" dirty="0">
                          <a:effectLst/>
                        </a:rPr>
                        <a:t>children</a:t>
                      </a:r>
                      <a:r>
                        <a:rPr lang="zh-TW" altLang="en-US" sz="1500" dirty="0">
                          <a:effectLst/>
                        </a:rPr>
                        <a:t>中的</a:t>
                      </a:r>
                      <a:r>
                        <a:rPr lang="en-US" altLang="zh-TW" sz="1500" dirty="0">
                          <a:effectLst/>
                        </a:rPr>
                        <a:t>&lt;</a:t>
                      </a:r>
                      <a:r>
                        <a:rPr lang="en-US" sz="1500" dirty="0">
                          <a:effectLst/>
                        </a:rPr>
                        <a:t>book&gt;，</a:t>
                      </a:r>
                      <a:r>
                        <a:rPr lang="zh-TW" altLang="en-US" sz="1500" dirty="0">
                          <a:effectLst/>
                        </a:rPr>
                        <a:t>其下的</a:t>
                      </a:r>
                      <a:r>
                        <a:rPr lang="en-US" altLang="zh-TW" sz="1500" dirty="0">
                          <a:effectLst/>
                        </a:rPr>
                        <a:t>&lt;</a:t>
                      </a:r>
                      <a:r>
                        <a:rPr lang="en-US" sz="1500" dirty="0">
                          <a:effectLst/>
                        </a:rPr>
                        <a:t>price&gt;</a:t>
                      </a:r>
                      <a:r>
                        <a:rPr lang="zh-TW" altLang="en-US" sz="1500" dirty="0">
                          <a:effectLst/>
                        </a:rPr>
                        <a:t>值大於</a:t>
                      </a:r>
                      <a:r>
                        <a:rPr lang="en-US" altLang="zh-TW" sz="1500" dirty="0">
                          <a:effectLst/>
                        </a:rPr>
                        <a:t>35</a:t>
                      </a:r>
                      <a:r>
                        <a:rPr lang="zh-TW" altLang="en-US" sz="1500" dirty="0">
                          <a:effectLst/>
                        </a:rPr>
                        <a:t>的</a:t>
                      </a:r>
                      <a:r>
                        <a:rPr lang="en-US" altLang="zh-TW" sz="1500" dirty="0">
                          <a:effectLst/>
                        </a:rPr>
                        <a:t>&lt;</a:t>
                      </a:r>
                      <a:r>
                        <a:rPr lang="en-US" sz="1500" dirty="0">
                          <a:effectLst/>
                        </a:rPr>
                        <a:t>title&gt;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7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7760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F4308F-E0BA-67A9-3440-4DB8891EF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382000" cy="5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8011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B3ABE2-B7BA-B9D0-813E-FD663D93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23656"/>
              </p:ext>
            </p:extLst>
          </p:nvPr>
        </p:nvGraphicFramePr>
        <p:xfrm>
          <a:off x="457200" y="1676400"/>
          <a:ext cx="8229600" cy="19202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51540192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57703238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萬用字元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說明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20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*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匹配任意</a:t>
                      </a:r>
                      <a:r>
                        <a:rPr lang="en-US">
                          <a:effectLst/>
                        </a:rPr>
                        <a:t>element</a:t>
                      </a:r>
                      <a:r>
                        <a:rPr lang="zh-TW" altLang="en-US">
                          <a:effectLst/>
                        </a:rPr>
                        <a:t>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178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</a:rPr>
                        <a:t>@*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匹配任意</a:t>
                      </a:r>
                      <a:r>
                        <a:rPr lang="en-US">
                          <a:effectLst/>
                        </a:rPr>
                        <a:t>attribute</a:t>
                      </a:r>
                      <a:r>
                        <a:rPr lang="zh-TW" altLang="en-US">
                          <a:effectLst/>
                        </a:rPr>
                        <a:t>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9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node()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匹配任意節點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4694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F51717E-BD37-853E-2216-96578F8FB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8191"/>
            <a:ext cx="864852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XPath可利用萬用字元(wildcards)來選擇不確定的節點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0899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C2516E-95F7-3662-8299-214469F444C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735421"/>
          <a:ext cx="8229600" cy="2255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83598066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881298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Path </a:t>
                      </a:r>
                      <a:r>
                        <a:rPr lang="zh-TW" altLang="en-US">
                          <a:effectLst/>
                        </a:rPr>
                        <a:t>表示式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說明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41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/bookstore/*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選擇</a:t>
                      </a:r>
                      <a:r>
                        <a:rPr lang="en-US" altLang="zh-TW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bookstore&gt;</a:t>
                      </a:r>
                      <a:r>
                        <a:rPr lang="zh-TW" altLang="en-US">
                          <a:effectLst/>
                        </a:rPr>
                        <a:t>下的所有</a:t>
                      </a:r>
                      <a:r>
                        <a:rPr lang="en-US">
                          <a:effectLst/>
                        </a:rPr>
                        <a:t>children element</a:t>
                      </a:r>
                      <a:r>
                        <a:rPr lang="zh-TW" altLang="en-US">
                          <a:effectLst/>
                        </a:rPr>
                        <a:t>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99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//*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選擇文件中的全部節點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7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//title[@*]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選擇文件中全部的</a:t>
                      </a:r>
                      <a:r>
                        <a:rPr lang="en-US" altLang="zh-TW" dirty="0">
                          <a:effectLst/>
                        </a:rPr>
                        <a:t>&lt;title&gt;</a:t>
                      </a:r>
                      <a:r>
                        <a:rPr lang="zh-TW" altLang="en-US" dirty="0">
                          <a:effectLst/>
                        </a:rPr>
                        <a:t>，其至少含有一個屬性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5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3001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6228C0F7-CE02-2437-73BB-818B229CC419}"/>
              </a:ext>
            </a:extLst>
          </p:cNvPr>
          <p:cNvSpPr txBox="1"/>
          <p:nvPr/>
        </p:nvSpPr>
        <p:spPr>
          <a:xfrm>
            <a:off x="1143000" y="762000"/>
            <a:ext cx="693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/>
              <a:t>XPath可以使用|來選擇多個path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8F9D09-88FF-8367-53C4-AEC97B2B4D09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872581"/>
          <a:ext cx="8229600" cy="19812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74006548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874558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Path </a:t>
                      </a:r>
                      <a:r>
                        <a:rPr lang="zh-TW" altLang="en-US">
                          <a:effectLst/>
                        </a:rPr>
                        <a:t>表示式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說明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804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//book/title | //book/price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選擇所有</a:t>
                      </a:r>
                      <a:r>
                        <a:rPr lang="en-US" altLang="zh-TW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book&gt;</a:t>
                      </a:r>
                      <a:r>
                        <a:rPr lang="zh-TW" altLang="en-US">
                          <a:effectLst/>
                        </a:rPr>
                        <a:t>下的</a:t>
                      </a:r>
                      <a:r>
                        <a:rPr lang="en-US" altLang="zh-TW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title&gt;</a:t>
                      </a:r>
                      <a:r>
                        <a:rPr lang="zh-TW" altLang="en-US">
                          <a:effectLst/>
                        </a:rPr>
                        <a:t>及</a:t>
                      </a:r>
                      <a:r>
                        <a:rPr lang="en-US" altLang="zh-TW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price&gt;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306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//title | //price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選擇文件中的全部的</a:t>
                      </a:r>
                      <a:r>
                        <a:rPr lang="en-US" altLang="zh-TW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title&gt;</a:t>
                      </a:r>
                      <a:r>
                        <a:rPr lang="zh-TW" altLang="en-US">
                          <a:effectLst/>
                        </a:rPr>
                        <a:t>及</a:t>
                      </a:r>
                      <a:r>
                        <a:rPr lang="en-US" altLang="zh-TW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price&gt;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10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/bookstore/book/title | //price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選擇文件中</a:t>
                      </a:r>
                      <a:r>
                        <a:rPr lang="en-US" altLang="zh-TW" dirty="0">
                          <a:effectLst/>
                        </a:rPr>
                        <a:t>&lt;</a:t>
                      </a:r>
                      <a:r>
                        <a:rPr lang="en-US" dirty="0">
                          <a:effectLst/>
                        </a:rPr>
                        <a:t>bookstore&gt;</a:t>
                      </a:r>
                      <a:r>
                        <a:rPr lang="zh-TW" altLang="en-US" dirty="0">
                          <a:effectLst/>
                        </a:rPr>
                        <a:t>中的</a:t>
                      </a:r>
                      <a:r>
                        <a:rPr lang="en-US" altLang="zh-TW" dirty="0">
                          <a:effectLst/>
                        </a:rPr>
                        <a:t>&lt;</a:t>
                      </a:r>
                      <a:r>
                        <a:rPr lang="en-US" dirty="0">
                          <a:effectLst/>
                        </a:rPr>
                        <a:t>book&gt;</a:t>
                      </a:r>
                      <a:r>
                        <a:rPr lang="zh-TW" altLang="en-US" dirty="0">
                          <a:effectLst/>
                        </a:rPr>
                        <a:t>中的</a:t>
                      </a:r>
                      <a:r>
                        <a:rPr lang="en-US" altLang="zh-TW" dirty="0">
                          <a:effectLst/>
                        </a:rPr>
                        <a:t>&lt;</a:t>
                      </a:r>
                      <a:r>
                        <a:rPr lang="en-US" dirty="0">
                          <a:effectLst/>
                        </a:rPr>
                        <a:t>title&gt;，</a:t>
                      </a:r>
                      <a:r>
                        <a:rPr lang="zh-TW" altLang="en-US" dirty="0">
                          <a:effectLst/>
                        </a:rPr>
                        <a:t>及全部的</a:t>
                      </a:r>
                      <a:r>
                        <a:rPr lang="en-US" altLang="zh-TW" dirty="0">
                          <a:effectLst/>
                        </a:rPr>
                        <a:t>&lt;</a:t>
                      </a:r>
                      <a:r>
                        <a:rPr lang="en-US" dirty="0">
                          <a:effectLst/>
                        </a:rPr>
                        <a:t>price&gt;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94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092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762000" y="13716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Contains()： Contains() 是一種XPath 表達式方法。當任何屬性的值（例如登錄信息）動態更改時使用它。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 contains() 功能找到具有部分文本的元素。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OR(|) &amp; AND(and) 運算符：當使用兩個條件來確定其中一個條件是否為真時，可以在 XPath 表達式中應用這些運算符。至少滿足其中一個條件才能找到元素。</a:t>
            </a: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2438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Xpath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選擇值</a:t>
            </a:r>
          </a:p>
        </p:txBody>
      </p:sp>
    </p:spTree>
    <p:extLst>
      <p:ext uri="{BB962C8B-B14F-4D97-AF65-F5344CB8AC3E}">
        <p14:creationId xmlns:p14="http://schemas.microsoft.com/office/powerpoint/2010/main" val="95831224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457200" y="1371600"/>
            <a:ext cx="80772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https://ithelp.ithome.com.tw/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為目標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抓取所有超連結：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//a/@href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抓取所有指定的超連結：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//a[contains(@class, '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qa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list__title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')]/@href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抓取所有圖片：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/@href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抓取所有主題文字：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//div[@class='qa-list']//h3[@class='qa-list__title']/a/text()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抓取所有主題的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//div[@class='qa-list']//h3[@class='qa-list__title']/a/@href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抓包含某字串的：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//div[@class='qa-list']//h3[@class='qa-list__title']/a[contains(text(), "EXCEL")]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2438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常用</a:t>
            </a: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xpath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304967536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743200" y="3048000"/>
            <a:ext cx="64770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5/18/2023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55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081146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457200" y="1371600"/>
            <a:ext cx="8077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是一個套件，提供了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應用程式，來模擬各種操作瀏覽器的動作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任何你在瀏覽器的動作，都可以用程式完成，甚至是開新標籤，新分頁，無痕視窗，點擊，捲動，執行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等，全部都可以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可以說是一個「自動化測試工具」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示範，另外支援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等語言</a:t>
            </a: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2438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712683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457200" y="1371600"/>
            <a:ext cx="8077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需要瀏覽器的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，讓從網站下載回來的資料可以「假裝」在瀏覽器中執行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支援數十種瀏覽器，也支援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headless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模式，根本不會開啟瀏覽器視窗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的伺服器中使用，過程中完全不會開啟瀏覽器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也可以控制目前在視窗中開啟的瀏覽器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需要先下載瀏覽器，或是瀏覽器驅動器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不知是否還支援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phantomjs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1447800" y="228600"/>
            <a:ext cx="685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需要瀏覽器嗎？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23075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DCA0E37-10A1-5A2E-B2FF-C4249ACE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11568"/>
              </p:ext>
            </p:extLst>
          </p:nvPr>
        </p:nvGraphicFramePr>
        <p:xfrm>
          <a:off x="942235" y="1805781"/>
          <a:ext cx="7259530" cy="4114800"/>
        </p:xfrm>
        <a:graphic>
          <a:graphicData uri="http://schemas.openxmlformats.org/drawingml/2006/table">
            <a:tbl>
              <a:tblPr/>
              <a:tblGrid>
                <a:gridCol w="1451906">
                  <a:extLst>
                    <a:ext uri="{9D8B030D-6E8A-4147-A177-3AD203B41FA5}">
                      <a16:colId xmlns:a16="http://schemas.microsoft.com/office/drawing/2014/main" val="3773555526"/>
                    </a:ext>
                  </a:extLst>
                </a:gridCol>
                <a:gridCol w="1451906">
                  <a:extLst>
                    <a:ext uri="{9D8B030D-6E8A-4147-A177-3AD203B41FA5}">
                      <a16:colId xmlns:a16="http://schemas.microsoft.com/office/drawing/2014/main" val="3059378789"/>
                    </a:ext>
                  </a:extLst>
                </a:gridCol>
                <a:gridCol w="1451906">
                  <a:extLst>
                    <a:ext uri="{9D8B030D-6E8A-4147-A177-3AD203B41FA5}">
                      <a16:colId xmlns:a16="http://schemas.microsoft.com/office/drawing/2014/main" val="3427787179"/>
                    </a:ext>
                  </a:extLst>
                </a:gridCol>
                <a:gridCol w="1451906">
                  <a:extLst>
                    <a:ext uri="{9D8B030D-6E8A-4147-A177-3AD203B41FA5}">
                      <a16:colId xmlns:a16="http://schemas.microsoft.com/office/drawing/2014/main" val="4243837409"/>
                    </a:ext>
                  </a:extLst>
                </a:gridCol>
                <a:gridCol w="1451906">
                  <a:extLst>
                    <a:ext uri="{9D8B030D-6E8A-4147-A177-3AD203B41FA5}">
                      <a16:colId xmlns:a16="http://schemas.microsoft.com/office/drawing/2014/main" val="538902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Browser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Supported OS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Maintained by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Download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Issue Tracker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01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Chromium/Chrome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Windows/macOS/Linux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Google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b="0" u="none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需要下載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0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Firefox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Windows/macOS/Linux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Mozilla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b="0" u="none" strike="noStrike" dirty="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需要下載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31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Edge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Windows/macOS/Linux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Microsoft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b="0" u="none" strike="noStrike" dirty="0">
                          <a:solidFill>
                            <a:schemeClr val="bg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需要下載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23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Internet Explorer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Windows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Selenium Project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b="0" u="none" strike="noStrike" dirty="0">
                          <a:solidFill>
                            <a:schemeClr val="bg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需要下載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chemeClr val="bg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41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Safari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macOS High Sierra and newer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Apple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</a:rPr>
                        <a:t>Built 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>
                          <a:solidFill>
                            <a:schemeClr val="bg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8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185843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457200" y="1371600"/>
            <a:ext cx="8077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載入套件後並定義一個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載入要互動的網頁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在網頁上尋找元件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和元件互動，如點擊、送出資料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1219200" y="152400"/>
            <a:ext cx="685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的使用步驟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685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3716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是一種超文字標記語言，或是可以理解為標籤語言，它的核心組成就是用不同標籤去顯示對應內容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的子集合，因此所有標籤都和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的使用方法類似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預設定義了許多標籤方便撰寫網頁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由一對標籤包起來的範圍，稱之為網頁的一個元素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(element)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有些標籤具有屬性，在標籤中設定。屬性可以有多個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HTML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基礎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5065095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457200" y="1371600"/>
            <a:ext cx="807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進入一個鏈接。執行此操作的正常方法是呼叫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driver.get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("http://www.google.com")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WebDriver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將等到頁面完全載入（即事件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onload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已觸發），然後再將控制權傳回如果頁面使用大量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WebDriver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可能不知道它何時已載入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確保此類頁面已完全加載，則可以使用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waits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1219200" y="152400"/>
            <a:ext cx="685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載入套件及指定的網頁</a:t>
            </a:r>
          </a:p>
        </p:txBody>
      </p:sp>
    </p:spTree>
    <p:extLst>
      <p:ext uri="{BB962C8B-B14F-4D97-AF65-F5344CB8AC3E}">
        <p14:creationId xmlns:p14="http://schemas.microsoft.com/office/powerpoint/2010/main" val="271031411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533400" y="2514600"/>
            <a:ext cx="8077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 =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driver.find_element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(By.ID, "passwd-id")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 =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driver.find_element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(By.NAME, "passwd")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 =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driver.find_element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By.XPATH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"//input[@id='passwd-id']")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 =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driver.find_element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By.CSS_SELECTOR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"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input#passwd-id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3162300" y="133350"/>
            <a:ext cx="2819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尋找元素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19A875-BA15-7323-A373-0876A517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852" y="1371600"/>
            <a:ext cx="540829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80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1219200" y="152400"/>
            <a:ext cx="685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模擬輸入資料或按鍵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DF503C-C480-56EF-F4F5-5174BBC9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83588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83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3716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標籤以尖括號範圍標註，尖括號內部為標籤名稱，如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&lt;body&gt;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&lt;id&gt;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標籤通常成對出現，表示開頭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(opening)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與結尾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(closing)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開頭標籤和結尾標籤名稱一致，結尾標籤就是在開頭標籤的左括號右方放入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符號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代表開頭，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&lt;/p&gt;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代表結尾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呈現的文字則放在開頭與結尾標籤中間，如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這是一段文字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&lt;/p&gt;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少數標籤沒有結尾，如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br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HTML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180690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屬性名稱加上等號，要添加的屬性則填入引號內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不同屬性空一格表示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屬性可以選擇性的添加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如果像是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這類標籤，你一定得有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src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屬性，才可以添加上圖片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codepen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示範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Courier 10 Pitch"/>
              </a:rPr>
              <a:t>&lt;</a:t>
            </a:r>
            <a:r>
              <a:rPr lang="en-US" altLang="zh-TW" sz="3200" b="0" i="0" dirty="0" err="1">
                <a:effectLst/>
                <a:latin typeface="Courier 10 Pitch"/>
              </a:rPr>
              <a:t>img</a:t>
            </a:r>
            <a:r>
              <a:rPr lang="en-US" altLang="zh-TW" sz="3200" b="0" i="0" dirty="0">
                <a:effectLst/>
                <a:latin typeface="Courier 10 Pitch"/>
              </a:rPr>
              <a:t> </a:t>
            </a:r>
            <a:r>
              <a:rPr lang="en-US" altLang="zh-TW" sz="3200" b="0" i="0" dirty="0" err="1">
                <a:effectLst/>
                <a:latin typeface="Courier 10 Pitch"/>
              </a:rPr>
              <a:t>src</a:t>
            </a:r>
            <a:r>
              <a:rPr lang="en-US" altLang="zh-TW" sz="3200" b="0" i="0" dirty="0">
                <a:effectLst/>
                <a:latin typeface="Courier 10 Pitch"/>
              </a:rPr>
              <a:t>="dog.jpg" alt="dog" height="100" width="150"&gt;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標籤的屬性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5/18/2023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017749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06A7ED2-C544-8482-BA1E-218FF0D94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86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1663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3901</Words>
  <Application>Microsoft Office PowerPoint</Application>
  <PresentationFormat>如螢幕大小 (4:3)</PresentationFormat>
  <Paragraphs>478</Paragraphs>
  <Slides>62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0" baseType="lpstr">
      <vt:lpstr>Arial Unicode MS</vt:lpstr>
      <vt:lpstr>Courier 10 Pitch</vt:lpstr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2023-05-17T16:38:41Z</dcterms:modified>
</cp:coreProperties>
</file>