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300" r:id="rId5"/>
    <p:sldId id="305" r:id="rId6"/>
    <p:sldId id="306" r:id="rId7"/>
    <p:sldId id="307" r:id="rId8"/>
    <p:sldId id="299" r:id="rId9"/>
    <p:sldId id="259" r:id="rId10"/>
    <p:sldId id="301" r:id="rId11"/>
    <p:sldId id="276" r:id="rId12"/>
    <p:sldId id="277" r:id="rId13"/>
    <p:sldId id="273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308" r:id="rId22"/>
    <p:sldId id="304" r:id="rId23"/>
    <p:sldId id="309" r:id="rId24"/>
    <p:sldId id="313" r:id="rId25"/>
    <p:sldId id="314" r:id="rId26"/>
    <p:sldId id="310" r:id="rId27"/>
    <p:sldId id="312" r:id="rId28"/>
    <p:sldId id="315" r:id="rId29"/>
    <p:sldId id="316" r:id="rId30"/>
    <p:sldId id="318" r:id="rId31"/>
    <p:sldId id="317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7" r:id="rId40"/>
    <p:sldId id="328" r:id="rId41"/>
    <p:sldId id="329" r:id="rId42"/>
    <p:sldId id="361" r:id="rId43"/>
    <p:sldId id="362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6B718-E401-4049-8126-6E9EF921D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8D6961-51F5-47E3-9BC6-43625EBE0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CDD26-27D9-445D-A6B5-42076B64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630BE-CCBA-49D6-AAA6-F7656785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53FB07-7FE2-4B67-83CC-73123DBB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7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620A4-9281-41B9-A35B-C3B1ED2D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83639C-2920-4756-84EE-5BF25B599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68223-7631-48AB-8A59-C6952B13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28CEC9-B738-4F0D-9927-945D389E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1884-4165-41AD-8DDF-DE3B4A4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8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AD46AA-37CF-4636-BC75-FBF64E6C1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7B8FD4-77F0-4D10-B680-F9DDA3A9C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7095C2-1AB5-43BC-8104-D9FC7DA6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8B805A-5EA8-49A4-9DC4-00F3F3FB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0913E2-4AF7-4BA4-8F91-A3770439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4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F6170-CC64-424D-B4DC-517C070C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599663-1002-41E9-A001-2181D43F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BBBC9F-79D3-4692-8C05-F5248CCE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29787C-EB97-4702-866B-CB1642FD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A69B5-10BA-4BCC-8BA3-B224550F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4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81F83-E509-4C51-A610-010C4947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57F62A-9FC8-4034-8993-60EE6CB5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5C89-F60A-43F5-8A9B-53D0A1BD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67AAD0-352C-4D0E-8225-78220F39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5111B-BEAE-4C3D-897D-15C9BDF8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70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7BAC5-6A8D-45C1-B0CA-662F499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D595F-4BA9-48B9-8C82-4403AF5AB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6C0C7E-79E5-4260-8D9B-E44FF3A3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49DC93-74DA-419B-91F9-092D5670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EE8AEA-D3D7-4BAB-AC25-5B3FA9AA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5E9655-62A4-43B9-8197-1D0D7CD3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AB04D-8CE4-428D-B652-9C52CA84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885253-5095-4481-86AA-92BFFD58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646FA-4A08-4750-AAF9-6FDAFC49B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0CFD76-7614-4DDE-99AF-A6A9EC2C9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29F695-C1ED-4B29-BF00-73BD4326E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C40CAC-B4B7-42C1-8979-CA5DB2AA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562E19-06D8-47B5-AC1F-9B7E662B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8B859A-DF46-4211-AE04-0F9A7727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85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0A1B7-0DE9-438D-95BC-2498846D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25B06E-2517-49DA-8589-9E8BE978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23F3F4-D76D-4AD2-BC46-6D6D9F51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A8D948-70B0-46C7-9E03-94E0D07E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7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963B60-DEEC-4F1A-885F-6722358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86D2EA-F47F-4534-9A63-B39873A8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7F2FB-16BD-476A-A3C4-0015F16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3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7088E-684C-49A9-80DE-55D278B9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E41AF-41B1-4F0D-BECE-14791063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5BE47D-32FA-4632-83D5-1691AC8E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457951-09A1-47F0-AAE9-E6A5AAE7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6254D9-99A5-4890-A56E-6F6DC5D0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735260-C084-4249-BDB1-B6E2EFB4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41B83-ACB2-4A54-B9AA-9FA2A4B2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6C8A42-4573-42CA-9D78-6D0AF5690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FF06BD-93C0-47B8-9456-09665B522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8B99FF-6BA6-46E5-8220-A2239FB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26FB5-38DF-44FD-9D3E-F6AD999D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B60BFA-4B68-4796-994F-C32AA7A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981E46-62A1-4DC9-BA59-5A2EC39E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1A02FA-3DB5-4C5B-B247-842F18C6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268F9-B7BE-4F4E-8444-9826EA0E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0C38-FFA1-47E2-AA7D-F60B5DBA406D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8C132-A436-4D88-A11D-CEBAC2E58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CD8DDF-ED20-4774-8604-F76B9B10E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6210-9A1D-4FE6-A5BF-32DD55A0D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28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oinformatics" TargetMode="External"/><Relationship Id="rId2" Type="http://schemas.openxmlformats.org/officeDocument/2006/relationships/hyperlink" Target="http://en.wikipedia.org/wiki/Speech_recogni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33E60F-6417-41EE-8494-1FC96F06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三大任務之一：語言模型</a:t>
            </a:r>
          </a:p>
        </p:txBody>
      </p:sp>
    </p:spTree>
    <p:extLst>
      <p:ext uri="{BB962C8B-B14F-4D97-AF65-F5344CB8AC3E}">
        <p14:creationId xmlns:p14="http://schemas.microsoft.com/office/powerpoint/2010/main" val="64702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語言模型定義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40D13A0-DA05-45B3-8E19-8261DF282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115" y="1451287"/>
            <a:ext cx="10211769" cy="11378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11FEBD-DEA4-4D2A-95E4-AEEDD6C37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08" y="2992411"/>
            <a:ext cx="3549772" cy="6531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D7A7BA8-BDF7-4637-B716-B5907CD3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620" y="4123575"/>
            <a:ext cx="4779861" cy="101600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B4AEEDB-2CEB-4F70-B1DC-A084EBAD5363}"/>
              </a:ext>
            </a:extLst>
          </p:cNvPr>
          <p:cNvSpPr txBox="1"/>
          <p:nvPr/>
        </p:nvSpPr>
        <p:spPr>
          <a:xfrm>
            <a:off x="2627616" y="5782514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這句話是人話的機率</a:t>
            </a:r>
            <a:endParaRPr lang="en-US" altLang="zh-TW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70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語言模型建立的問題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以機率來看，絕大部分詞序列在訓練集中是不存在的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一個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個詞的句子，是「人話」的機率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比宇宙中所有原子總合為分母的機率還低</a:t>
            </a:r>
            <a:endParaRPr lang="en-US" altLang="zh-TW" b="1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解決方法為假設一個詞在句子中出現的機率，視其前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個詞。這就是最常見的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n-gram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語言模型經常使用在許多自然語言處理方面的應用，如語音識別，機器翻譯，詞性標註，句法分析，手寫體識別和資訊檢索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使用近似的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元語法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(N-gram)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模型可解決大部分問題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建立語言種類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N-gram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指數型模型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神經網路模型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位置語言模型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5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元語言模型</a:t>
            </a:r>
          </a:p>
        </p:txBody>
      </p:sp>
    </p:spTree>
    <p:extLst>
      <p:ext uri="{BB962C8B-B14F-4D97-AF65-F5344CB8AC3E}">
        <p14:creationId xmlns:p14="http://schemas.microsoft.com/office/powerpoint/2010/main" val="73589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元語言模型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在指定詞序列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的條件下，對下一時刻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可能出現的詞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的條件機率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進行估計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稱為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的歷史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對於歷史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我喜歡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，希望得到下一個詞為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讀書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的機率，即：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讀書</m:t>
                        </m:r>
                      </m:e>
                      <m:e>
                        <m:r>
                          <a:rPr lang="zh-TW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我喜歡</m:t>
                        </m:r>
                      </m:e>
                    </m:d>
                  </m:oMath>
                </a14:m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指定一個語料庫時，該條件機率可以視為當語料中出現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我喜歡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時，有多少次下一個詞為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讀書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透過</a:t>
                </a:r>
                <a:r>
                  <a:rPr lang="zh-TW" altLang="zh-TW" dirty="0">
                    <a:solidFill>
                      <a:srgbClr val="FF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最大似然估計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進行計算</a:t>
                </a:r>
                <a:r>
                  <a:rPr lang="zh-TW" altLang="en-US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表示對應詞序列在語料庫中出現的次數（也稱為頻次）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  <a:blipFill>
                <a:blip r:embed="rId2"/>
                <a:stretch>
                  <a:fillRect l="-1391" t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2ED78EDC-6D54-4225-B956-210E609E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12" y="5226050"/>
            <a:ext cx="4819650" cy="12668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6CE3B0D-BE54-47E9-98EC-B6FDC4C4F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42" y="5338262"/>
            <a:ext cx="3943814" cy="10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2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馬可夫假設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隨著句子長度的增加，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出現的次數會越來越少，甚至從未出現過，那麼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則很可能為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假設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下一個詞出現的機率只依賴於它前面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個詞</a:t>
                </a:r>
                <a:r>
                  <a:rPr lang="zh-TW" altLang="en-US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稱為馬可夫假設（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Markov Assumption</a:t>
                </a: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滿足這種假設的模型，被稱為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元語法或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元文法（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N-gram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）模型</a:t>
                </a:r>
                <a:r>
                  <a:rPr lang="zh-TW" altLang="en-US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en-US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越大，考慮的歷史越完整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(unigram)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、二元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(bigram)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、三元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(trigram)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  <a:blipFill>
                <a:blip r:embed="rId2"/>
                <a:stretch>
                  <a:fillRect l="-1391" r="-638" b="-7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30676DD9-B039-45F3-BF3A-DB1C3A8B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47" y="1047964"/>
            <a:ext cx="97631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5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指數語言模型</a:t>
            </a:r>
          </a:p>
        </p:txBody>
      </p:sp>
    </p:spTree>
    <p:extLst>
      <p:ext uri="{BB962C8B-B14F-4D97-AF65-F5344CB8AC3E}">
        <p14:creationId xmlns:p14="http://schemas.microsoft.com/office/powerpoint/2010/main" val="338313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指數語言模型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又稱之為最大熵語言模型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(Maximum Entropy)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使用特徵函數解碼特定同和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n-gram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的歷史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F66219-8D7C-4069-A683-7CEC005E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8" y="3752043"/>
            <a:ext cx="11496672" cy="9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</a:t>
            </a:r>
          </a:p>
        </p:txBody>
      </p:sp>
    </p:spTree>
    <p:extLst>
      <p:ext uri="{BB962C8B-B14F-4D97-AF65-F5344CB8AC3E}">
        <p14:creationId xmlns:p14="http://schemas.microsoft.com/office/powerpoint/2010/main" val="412522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又稱之為「連續空間語言模型」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使用詞內嵌的連續表示進行預測，使用神經網路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連線空間的表示可避免「維度災難」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當在越來越大的訓練集文字上訓練模型時，單一詞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會越來越多，造成的詞序列也會指數增長，資料稀疏性越來越嚴重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因為非線性的參數組合，使用分散式表示可避免這問題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最常見的就是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、也可使用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，前者簡單，後者強大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048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292813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什麼是語言模型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元語言模型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平滑化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語言模型性能評價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875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神經網路語言模型訓練方法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使用機率分類器來預測機率分佈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給出上下文，預測一個字是詞表中的哪一個字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使用標準的梯度下降及反向傳播法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skip-gram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：輸入一個字詞來預測上下文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Continuous Bag-of-words(CBOW)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：輸入上下文預測一個字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92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N-gram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</a:p>
        </p:txBody>
      </p:sp>
    </p:spTree>
    <p:extLst>
      <p:ext uri="{BB962C8B-B14F-4D97-AF65-F5344CB8AC3E}">
        <p14:creationId xmlns:p14="http://schemas.microsoft.com/office/powerpoint/2010/main" val="3752435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統計語言模型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752" y="1772816"/>
            <a:ext cx="429983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8" y="2564905"/>
            <a:ext cx="3661538" cy="6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5520" y="3875767"/>
            <a:ext cx="8892481" cy="2361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訓練統計語言模型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透過統計訓練資料裡各個單詞（在各個</a:t>
            </a:r>
            <a:r>
              <a:rPr lang="en-US" altLang="zh-TW" dirty="0"/>
              <a:t>context </a:t>
            </a:r>
            <a:r>
              <a:rPr lang="zh-TW" altLang="en-US" dirty="0"/>
              <a:t>之下）出現的頻率來逼近其機率</a:t>
            </a:r>
            <a:endParaRPr lang="en-US" altLang="zh-TW" dirty="0"/>
          </a:p>
          <a:p>
            <a:r>
              <a:rPr lang="zh-TW" altLang="en-US" dirty="0"/>
              <a:t>參數空間過大：一個</a:t>
            </a:r>
            <a:r>
              <a:rPr lang="en-US" altLang="zh-TW" dirty="0"/>
              <a:t>6</a:t>
            </a:r>
            <a:r>
              <a:rPr lang="zh-TW" altLang="en-US" dirty="0"/>
              <a:t>個單字的句子，在一個</a:t>
            </a:r>
            <a:r>
              <a:rPr lang="en-US" altLang="zh-TW" dirty="0"/>
              <a:t>10</a:t>
            </a:r>
            <a:r>
              <a:rPr lang="zh-TW" altLang="en-US" dirty="0"/>
              <a:t>萬字的語言中，他的可能性有</a:t>
            </a:r>
            <a:r>
              <a:rPr lang="en-US" altLang="zh-TW" dirty="0"/>
              <a:t>100000</a:t>
            </a:r>
            <a:r>
              <a:rPr lang="en-US" altLang="zh-TW" baseline="30000" dirty="0"/>
              <a:t>6</a:t>
            </a:r>
          </a:p>
          <a:p>
            <a:r>
              <a:rPr lang="zh-TW" altLang="en-US" dirty="0"/>
              <a:t>數據稀疏嚴重：對於非常多詞對的組合，在語料庫中都沒有出現，依據最大似然估計得到的概率將會是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endParaRPr lang="en-US" altLang="zh-TW" baseline="30000" dirty="0"/>
          </a:p>
          <a:p>
            <a:r>
              <a:rPr lang="zh-TW" altLang="en-US" dirty="0"/>
              <a:t>大膽假設，所有詞在序列中每一個地方出現的機率都一樣，雖然不切實際，但可訓練了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稱之為</a:t>
            </a:r>
            <a:r>
              <a:rPr lang="en-US" altLang="zh-TW" dirty="0">
                <a:solidFill>
                  <a:srgbClr val="FF0000"/>
                </a:solidFill>
              </a:rPr>
              <a:t>Naïve </a:t>
            </a:r>
            <a:r>
              <a:rPr lang="en-US" altLang="zh-TW" dirty="0" err="1">
                <a:solidFill>
                  <a:srgbClr val="FF0000"/>
                </a:solidFill>
              </a:rPr>
              <a:t>Bayes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單純貝氏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統計語言模型表示法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1772816"/>
            <a:ext cx="46314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4646" y="3789040"/>
            <a:ext cx="881335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單純貝氏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1" y="2348880"/>
            <a:ext cx="826738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單純貝氏的問題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2639616" y="1916832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又稱之為</a:t>
            </a:r>
            <a:r>
              <a:rPr lang="en-US" altLang="zh-TW" sz="3200" dirty="0"/>
              <a:t>unigram, 1-gram</a:t>
            </a:r>
            <a:r>
              <a:rPr lang="zh-TW" altLang="en-US" sz="3200" dirty="0"/>
              <a:t>模型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與上下文無關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每個詞的出現都是獨立的機率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模型太簡單，造成了較大的</a:t>
            </a:r>
            <a:r>
              <a:rPr lang="en-US" altLang="zh-TW" sz="3200" dirty="0"/>
              <a:t>bias 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還是無法引入前後文的關係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對於以詞為主的中文，會變成以「字」為主，無法處理自然語言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馬可夫假設</a:t>
            </a:r>
          </a:p>
        </p:txBody>
      </p:sp>
      <p:sp>
        <p:nvSpPr>
          <p:cNvPr id="4" name="矩形 3"/>
          <p:cNvSpPr/>
          <p:nvPr/>
        </p:nvSpPr>
        <p:spPr>
          <a:xfrm>
            <a:off x="2639616" y="1916832"/>
            <a:ext cx="69847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世界博覽會將在上海</a:t>
            </a:r>
            <a:r>
              <a:rPr lang="en-US" altLang="zh-TW" sz="3200" dirty="0"/>
              <a:t>______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一般人會想到「舉行」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假設第 </a:t>
            </a:r>
            <a:r>
              <a:rPr lang="en-US" altLang="zh-TW" sz="3200" dirty="0" err="1"/>
              <a:t>i</a:t>
            </a:r>
            <a:r>
              <a:rPr lang="en-US" altLang="zh-TW" sz="3200" dirty="0"/>
              <a:t> </a:t>
            </a:r>
            <a:r>
              <a:rPr lang="zh-TW" altLang="en-US" sz="3200" dirty="0"/>
              <a:t>個字會跟第 </a:t>
            </a:r>
            <a:r>
              <a:rPr lang="en-US" altLang="zh-TW" sz="3200" dirty="0"/>
              <a:t>1 </a:t>
            </a:r>
            <a:r>
              <a:rPr lang="zh-TW" altLang="en-US" sz="3200" dirty="0"/>
              <a:t>個字到 </a:t>
            </a:r>
            <a:r>
              <a:rPr lang="en-US" altLang="zh-TW" sz="3200" dirty="0"/>
              <a:t>i-1 </a:t>
            </a:r>
            <a:r>
              <a:rPr lang="zh-TW" altLang="en-US" sz="3200" dirty="0"/>
              <a:t>個字有關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機率計算量將會變得非常大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b="1" dirty="0"/>
              <a:t>當前的字僅與</a:t>
            </a:r>
            <a:r>
              <a:rPr lang="zh-TW" altLang="en-US" sz="3200" b="1" dirty="0">
                <a:solidFill>
                  <a:srgbClr val="FF0000"/>
                </a:solidFill>
              </a:rPr>
              <a:t>前幾個</a:t>
            </a:r>
            <a:r>
              <a:rPr lang="zh-TW" altLang="en-US" sz="3200" b="1" dirty="0"/>
              <a:t>有限的字相關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2711624" y="2636913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1gram</a:t>
            </a:r>
            <a:r>
              <a:rPr lang="zh-TW" altLang="en-US" sz="3200" dirty="0"/>
              <a:t>或</a:t>
            </a:r>
            <a:r>
              <a:rPr lang="en-US" altLang="zh-TW" sz="3200" dirty="0"/>
              <a:t>unigram</a:t>
            </a:r>
            <a:r>
              <a:rPr lang="zh-TW" altLang="en-US" sz="3200" dirty="0"/>
              <a:t>：和前面的詞無關</a:t>
            </a:r>
            <a:endParaRPr lang="en-US" altLang="zh-TW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1628800"/>
            <a:ext cx="686998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1" y="3212977"/>
            <a:ext cx="595471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927648" y="4005065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Bigram</a:t>
            </a:r>
            <a:r>
              <a:rPr lang="zh-TW" altLang="en-US" sz="3200" dirty="0"/>
              <a:t>：和前面一個詞有關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9616" y="4797152"/>
            <a:ext cx="73409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2711624" y="2636913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3gram</a:t>
            </a:r>
            <a:r>
              <a:rPr lang="zh-TW" altLang="en-US" sz="3200" dirty="0"/>
              <a:t>或</a:t>
            </a:r>
            <a:r>
              <a:rPr lang="en-US" altLang="zh-TW" sz="3200" dirty="0"/>
              <a:t>trigram</a:t>
            </a:r>
            <a:r>
              <a:rPr lang="zh-TW" altLang="en-US" sz="3200" dirty="0"/>
              <a:t>：和前面二個詞有關</a:t>
            </a:r>
            <a:endParaRPr lang="en-US" altLang="zh-TW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1772816"/>
            <a:ext cx="686998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3501008"/>
            <a:ext cx="62325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7649" y="4653137"/>
            <a:ext cx="665797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什麼是語言模型</a:t>
            </a:r>
          </a:p>
        </p:txBody>
      </p:sp>
    </p:spTree>
    <p:extLst>
      <p:ext uri="{BB962C8B-B14F-4D97-AF65-F5344CB8AC3E}">
        <p14:creationId xmlns:p14="http://schemas.microsoft.com/office/powerpoint/2010/main" val="3581981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2711624" y="1988841"/>
            <a:ext cx="6984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b="1" dirty="0"/>
              <a:t>在實踐中用的最多的就是</a:t>
            </a:r>
            <a:r>
              <a:rPr lang="en-US" altLang="zh-TW" sz="3200" b="1" dirty="0"/>
              <a:t>bigram</a:t>
            </a:r>
            <a:r>
              <a:rPr lang="zh-TW" altLang="en-US" sz="3200" b="1" dirty="0"/>
              <a:t>和</a:t>
            </a:r>
            <a:r>
              <a:rPr lang="en-US" altLang="zh-TW" sz="3200" b="1" dirty="0"/>
              <a:t>trigram</a:t>
            </a:r>
            <a:r>
              <a:rPr lang="zh-TW" altLang="en-US" sz="3200" b="1" dirty="0"/>
              <a:t>了，高於四元的用的非常少，由於訓練它須要更龐大的語料，並且數據稀疏嚴重，時間複雜度高，精度卻提高的不多。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1-gram</a:t>
            </a:r>
            <a:r>
              <a:rPr lang="zh-TW" altLang="en-US" b="1" dirty="0"/>
              <a:t>範例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0"/>
            <a:ext cx="77048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I want to eat pizza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I want to drink pizza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P(I) * P(want) * P(to) * P(eat) * P(pizza)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P(I) * P(want) * P(to) * P(drink) * P(pizza)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上列兩行的機率會很接近，但第二句是錯的，因此</a:t>
            </a:r>
            <a:r>
              <a:rPr lang="en-US" altLang="zh-TW" sz="3200" dirty="0"/>
              <a:t>1-gram</a:t>
            </a:r>
            <a:r>
              <a:rPr lang="zh-TW" altLang="en-US" sz="3200" dirty="0"/>
              <a:t>無法表達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應該是</a:t>
            </a:r>
            <a:r>
              <a:rPr lang="zh-TW" altLang="en-US" sz="3200" b="1" dirty="0"/>
              <a:t>計算</a:t>
            </a:r>
            <a:r>
              <a:rPr lang="en-US" altLang="zh-TW" sz="3200" b="1" dirty="0"/>
              <a:t>p(</a:t>
            </a:r>
            <a:r>
              <a:rPr lang="en-US" altLang="zh-TW" sz="3200" b="1" dirty="0" err="1"/>
              <a:t>pizza|eats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與</a:t>
            </a:r>
            <a:r>
              <a:rPr lang="en-US" altLang="zh-TW" sz="3200" b="1" dirty="0"/>
              <a:t>p(</a:t>
            </a:r>
            <a:r>
              <a:rPr lang="en-US" altLang="zh-TW" sz="3200" b="1" dirty="0" err="1"/>
              <a:t>pizza|drinks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的機率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sp>
        <p:nvSpPr>
          <p:cNvPr id="4" name="矩形 3"/>
          <p:cNvSpPr/>
          <p:nvPr/>
        </p:nvSpPr>
        <p:spPr>
          <a:xfrm>
            <a:off x="1919536" y="1340768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I want to eat Chinese food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計算對應的二元模型的參數，即</a:t>
            </a:r>
            <a:r>
              <a:rPr lang="en-US" altLang="zh-TW" sz="3200" dirty="0"/>
              <a:t>P(</a:t>
            </a:r>
            <a:r>
              <a:rPr lang="en-US" altLang="zh-TW" sz="3200" dirty="0" err="1"/>
              <a:t>wi</a:t>
            </a:r>
            <a:r>
              <a:rPr lang="en-US" altLang="zh-TW" sz="3200" dirty="0"/>
              <a:t> | wi-1)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2492896"/>
            <a:ext cx="843809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1" y="2276872"/>
            <a:ext cx="772663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1916832"/>
            <a:ext cx="842527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2204864"/>
            <a:ext cx="833938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1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b="1" dirty="0"/>
              <a:t>透過一個二元語言模型能夠計算所需要求的句子機率大小</a:t>
            </a:r>
            <a:endParaRPr lang="en-US" altLang="zh-TW" sz="3200" b="1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b="1" dirty="0"/>
              <a:t>比如在</a:t>
            </a:r>
            <a:r>
              <a:rPr lang="en-US" altLang="zh-TW" sz="3200" b="1" dirty="0"/>
              <a:t>p(</a:t>
            </a:r>
            <a:r>
              <a:rPr lang="en-US" altLang="zh-TW" sz="3200" b="1" dirty="0" err="1"/>
              <a:t>pizza|eats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與</a:t>
            </a:r>
            <a:r>
              <a:rPr lang="en-US" altLang="zh-TW" sz="3200" b="1" dirty="0"/>
              <a:t>p(</a:t>
            </a:r>
            <a:r>
              <a:rPr lang="en-US" altLang="zh-TW" sz="3200" b="1" dirty="0" err="1"/>
              <a:t>pizza|drinks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的比較中，二元語言模型就能夠更好的</a:t>
            </a:r>
            <a:r>
              <a:rPr lang="en-US" altLang="zh-TW" sz="3200" b="1" dirty="0"/>
              <a:t>get</a:t>
            </a:r>
            <a:r>
              <a:rPr lang="zh-TW" altLang="en-US" sz="3200" b="1" dirty="0"/>
              <a:t>到它們的關係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2-gram</a:t>
            </a:r>
            <a:r>
              <a:rPr lang="zh-TW" altLang="en-US" b="1" dirty="0"/>
              <a:t>範例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2132856"/>
            <a:ext cx="798519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處理中文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1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英文單詞的界限是很明顯的，中文</a:t>
            </a:r>
            <a:r>
              <a:rPr lang="en-US" altLang="zh-TW" sz="3200" dirty="0"/>
              <a:t>”</a:t>
            </a:r>
            <a:r>
              <a:rPr lang="zh-TW" altLang="en-US" sz="3200" dirty="0"/>
              <a:t>詞</a:t>
            </a:r>
            <a:r>
              <a:rPr lang="en-US" altLang="zh-TW" sz="3200" dirty="0"/>
              <a:t>”</a:t>
            </a:r>
            <a:r>
              <a:rPr lang="zh-TW" altLang="en-US" sz="3200" dirty="0"/>
              <a:t>的劃分很複雜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構建</a:t>
            </a:r>
            <a:r>
              <a:rPr lang="en-US" altLang="zh-TW" sz="3200" dirty="0"/>
              <a:t>n-gram </a:t>
            </a:r>
            <a:r>
              <a:rPr lang="zh-TW" altLang="en-US" sz="3200" dirty="0"/>
              <a:t>有兩種不同的方法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直接在“字”的基礎上構建</a:t>
            </a:r>
            <a:r>
              <a:rPr lang="en-US" altLang="zh-TW" sz="3200" dirty="0"/>
              <a:t>n-gram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先分詞之後以“詞”為基本元素構建</a:t>
            </a:r>
            <a:r>
              <a:rPr lang="en-US" altLang="zh-TW" sz="3200" dirty="0"/>
              <a:t>n-gram 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這裡生成的</a:t>
            </a:r>
            <a:r>
              <a:rPr lang="en-US" altLang="zh-TW" sz="3200" dirty="0"/>
              <a:t>n-gram </a:t>
            </a:r>
            <a:r>
              <a:rPr lang="zh-TW" altLang="en-US" sz="3200" dirty="0"/>
              <a:t>用於構建</a:t>
            </a:r>
            <a:r>
              <a:rPr lang="en-US" altLang="zh-TW" sz="3200" dirty="0"/>
              <a:t>language model </a:t>
            </a:r>
            <a:r>
              <a:rPr lang="zh-TW" altLang="en-US" sz="3200" dirty="0"/>
              <a:t>，其實又可以反過來幫助完成分詞的任務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的問題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1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浮點數下溢，也就是需要表示的數字太小了，超出了浮點數所能表示的範圍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以一個語言有幾十萬個詞，如果一個句子太長，相乘後會造成值太小</a:t>
            </a:r>
            <a:endParaRPr lang="en-US" altLang="zh-TW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4077072"/>
            <a:ext cx="456163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752" y="5517232"/>
            <a:ext cx="481306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詞（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）是最小的能獨立使用的音義結合體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能夠獨立運用並能夠表達語義或語用內容的最基本單元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以英文為代表的印歐語系（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Indo-European languages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）中，詞之間通常用分隔符號（空格等）區分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以中文為代表的漢藏語系（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Sino-Tibetan languages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），以阿拉伯語為代表的閃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含語系（</a:t>
            </a:r>
            <a:r>
              <a:rPr lang="en-US" altLang="zh-TW" sz="24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Semito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-Hamitic languages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）中，不包含明顯的詞之間的分隔符號</a:t>
            </a:r>
            <a:endParaRPr lang="en-US" altLang="zh-TW" sz="2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進行後續的自然語言處理，需要首先對不含分隔符號的語言進行分詞（</a:t>
            </a: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Word Segmentation</a:t>
            </a:r>
            <a:r>
              <a:rPr lang="zh-TW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17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的問題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0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解決的辦法其實很簡單，既然問題出在連乘上，那麼就拿連乘開刀</a:t>
            </a:r>
            <a:r>
              <a:rPr lang="en-US" altLang="zh-TW" sz="3200" dirty="0"/>
              <a:t>——</a:t>
            </a:r>
            <a:r>
              <a:rPr lang="zh-TW" altLang="en-US" sz="3200" dirty="0"/>
              <a:t>在前面加一個</a:t>
            </a:r>
            <a:r>
              <a:rPr lang="en-US" altLang="zh-TW" sz="3200" dirty="0"/>
              <a:t>LOG</a:t>
            </a:r>
            <a:r>
              <a:rPr lang="zh-TW" altLang="en-US" sz="3200" dirty="0"/>
              <a:t>，讓它變成連加</a:t>
            </a:r>
            <a:endParaRPr lang="en-US" altLang="zh-TW" sz="3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3429000"/>
            <a:ext cx="471431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的問題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1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/>
              <a:t>log</a:t>
            </a:r>
            <a:r>
              <a:rPr lang="zh-TW" altLang="en-US" sz="3200" dirty="0"/>
              <a:t>函數在</a:t>
            </a:r>
            <a:r>
              <a:rPr lang="en-US" altLang="zh-TW" sz="3200" dirty="0"/>
              <a:t>0</a:t>
            </a:r>
            <a:r>
              <a:rPr lang="zh-TW" altLang="en-US" sz="3200" dirty="0"/>
              <a:t>處是沒有定義的</a:t>
            </a:r>
            <a:endParaRPr lang="en-US" altLang="zh-TW" sz="3200" dirty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因此機率不可以等於</a:t>
            </a:r>
            <a:r>
              <a:rPr lang="en-US" altLang="zh-TW" sz="3200" dirty="0"/>
              <a:t>0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如果在訓練數據中沒有出現過的字，機率就會是</a:t>
            </a:r>
            <a:r>
              <a:rPr lang="en-US" altLang="zh-TW" sz="3200" dirty="0"/>
              <a:t>0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必須使用平滑方法、回退法等數學方法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的問題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2279576" y="1628800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無法建模更遠的關係，語料的不足使得無法訓練更高階的語言模型。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/>
              <a:t>無法建模出詞之間的相似度。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N-gram</a:t>
            </a:r>
            <a:r>
              <a:rPr lang="zh-TW" altLang="en-US" b="1" dirty="0"/>
              <a:t>程式練習</a:t>
            </a:r>
            <a:r>
              <a:rPr lang="en-US" altLang="zh-TW" b="1" dirty="0"/>
              <a:t>	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279576" y="1628800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/>
              <a:t>3_0(</a:t>
            </a:r>
            <a:r>
              <a:rPr lang="en-US" altLang="zh-TW" sz="3200" dirty="0" err="1"/>
              <a:t>ngram</a:t>
            </a:r>
            <a:r>
              <a:rPr lang="en-US" altLang="zh-TW" sz="3200" dirty="0"/>
              <a:t>).</a:t>
            </a:r>
            <a:r>
              <a:rPr lang="en-US" altLang="zh-TW" sz="3200" dirty="0" err="1"/>
              <a:t>ipynb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498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語言模型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有一個符號的集合</a:t>
            </a:r>
            <a:endParaRPr lang="en-US" altLang="zh-TW" dirty="0"/>
          </a:p>
          <a:p>
            <a:r>
              <a:rPr lang="zh-TW" altLang="en-US" dirty="0"/>
              <a:t>把每一個稱作一個“單詞”</a:t>
            </a:r>
            <a:endParaRPr lang="en-US" altLang="zh-TW" dirty="0"/>
          </a:p>
          <a:p>
            <a:r>
              <a:rPr lang="zh-TW" altLang="en-US" dirty="0"/>
              <a:t>零或多個單詞連接組成了一個字串</a:t>
            </a:r>
            <a:endParaRPr lang="en-US" altLang="zh-TW" dirty="0"/>
          </a:p>
          <a:p>
            <a:r>
              <a:rPr lang="zh-TW" altLang="en-US" dirty="0"/>
              <a:t>字串有長短，如語言中句子、段落或文章</a:t>
            </a:r>
            <a:endParaRPr lang="en-US" altLang="zh-TW" dirty="0"/>
          </a:p>
          <a:p>
            <a:r>
              <a:rPr lang="zh-TW" altLang="en-US" dirty="0"/>
              <a:t>所有合法（例如，透過一些語法約束）的字串的集合稱為語言</a:t>
            </a:r>
            <a:endParaRPr lang="en-US" altLang="zh-TW" dirty="0"/>
          </a:p>
          <a:p>
            <a:r>
              <a:rPr lang="zh-TW" altLang="en-US" dirty="0"/>
              <a:t>語言模型就是這個語言裡的字串的機率分佈模型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語言模型的成份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任何由</a:t>
            </a:r>
            <a:r>
              <a:rPr lang="zh-TW" altLang="en-US" dirty="0">
                <a:solidFill>
                  <a:srgbClr val="FF0000"/>
                </a:solidFill>
              </a:rPr>
              <a:t>基礎單元</a:t>
            </a:r>
            <a:r>
              <a:rPr lang="zh-TW" altLang="en-US" dirty="0"/>
              <a:t>組成的</a:t>
            </a:r>
            <a:r>
              <a:rPr lang="zh-TW" altLang="en-US" dirty="0">
                <a:solidFill>
                  <a:srgbClr val="FF0000"/>
                </a:solidFill>
              </a:rPr>
              <a:t>序列</a:t>
            </a:r>
            <a:r>
              <a:rPr lang="zh-TW" altLang="en-US" dirty="0"/>
              <a:t>都可以使用</a:t>
            </a:r>
            <a:r>
              <a:rPr lang="en-US" altLang="zh-TW" dirty="0">
                <a:solidFill>
                  <a:srgbClr val="FF0000"/>
                </a:solidFill>
              </a:rPr>
              <a:t>Language Model</a:t>
            </a:r>
            <a:r>
              <a:rPr lang="zh-TW" altLang="en-US" dirty="0"/>
              <a:t>的方法來分析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Speech Recognition</a:t>
            </a:r>
            <a:r>
              <a:rPr lang="zh-TW" altLang="en-US" dirty="0"/>
              <a:t>裡的聲音訊號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Bioinformatics</a:t>
            </a:r>
            <a:r>
              <a:rPr lang="zh-TW" altLang="en-US" dirty="0"/>
              <a:t>裡的基因序列等</a:t>
            </a:r>
            <a:endParaRPr lang="en-US" altLang="zh-TW" dirty="0"/>
          </a:p>
          <a:p>
            <a:r>
              <a:rPr lang="zh-TW" altLang="en-US" dirty="0"/>
              <a:t>自然語言中的單詞序列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語言模型的應用範例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/>
              <a:t>一篇使用</a:t>
            </a:r>
            <a:r>
              <a:rPr lang="en-US" altLang="zh-TW" dirty="0" err="1"/>
              <a:t>ocr</a:t>
            </a:r>
            <a:r>
              <a:rPr lang="zh-TW" altLang="en-US" dirty="0"/>
              <a:t>識別的文章，或部分破解的密文，或部分損壞的文章，有些字詞缺失，這些缺失的字有多種不同的可能，可用</a:t>
            </a:r>
            <a:r>
              <a:rPr lang="en-US" altLang="zh-TW" dirty="0"/>
              <a:t>Language Model</a:t>
            </a:r>
            <a:r>
              <a:rPr lang="zh-TW" altLang="en-US" dirty="0"/>
              <a:t>來計算並選擇機率最大的字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程式看成指令序列，可分別構建兩個</a:t>
            </a:r>
            <a:r>
              <a:rPr lang="en-US" altLang="zh-TW" dirty="0"/>
              <a:t>Language Models</a:t>
            </a:r>
            <a:r>
              <a:rPr lang="zh-TW" altLang="en-US" dirty="0"/>
              <a:t>，代表病毒和正常程式，用兩個模型計算出某程式對應的機率，就可判斷出該程式是不是病毒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先看一眼什麼是語言模型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(LM)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如果有一個函數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p=f(x)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是一個值，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是一個機率值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 = f(‘&lt;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一段語言資料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p1=f(‘recognize speech’) = 0.9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 =f(‘wreck a nice beach’)= 0.01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p1&gt;p2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，所以這段語言資料表示的是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的意思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f(x)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就稱之為一個語言模型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79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和語言學家的「文法語言模型」意義不一樣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語言模型（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Language Model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LM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也稱統計語言模型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，顧名思義，就是以統計方式的模型，</a:t>
            </a:r>
            <a:r>
              <a:rPr lang="zh-TW" altLang="en-US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NLP</a:t>
            </a:r>
            <a:r>
              <a:rPr lang="zh-TW" altLang="en-US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最基礎的任務</a:t>
            </a:r>
            <a:endParaRPr lang="en-US" altLang="zh-TW" b="1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序列詞的分佈式機率分佈，用上下文來區分相同發音的詞或句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語言就是單位文字元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字、詞、句、文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的排列組合結果，這些單位文字元的出現順序，具有一定的機率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可以計算一個詞序列或一句話的機率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也可在指定上文的條件下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對接下來可能出現的詞進行機率分佈的估計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語言模型是一項天然的預訓練任務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8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1837</Words>
  <Application>Microsoft Office PowerPoint</Application>
  <PresentationFormat>寬螢幕</PresentationFormat>
  <Paragraphs>166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Calibri Light</vt:lpstr>
      <vt:lpstr>Cambria Math</vt:lpstr>
      <vt:lpstr>Office 佈景主題</vt:lpstr>
      <vt:lpstr>自然語言處理 預訓練模型</vt:lpstr>
      <vt:lpstr>課程大綱</vt:lpstr>
      <vt:lpstr>什麼是語言模型</vt:lpstr>
      <vt:lpstr>語言模型概念</vt:lpstr>
      <vt:lpstr>語言模型</vt:lpstr>
      <vt:lpstr>語言模型的成份</vt:lpstr>
      <vt:lpstr>語言模型的應用範例</vt:lpstr>
      <vt:lpstr>先看一眼什麼是語言模型(LM)</vt:lpstr>
      <vt:lpstr>語言模型概念</vt:lpstr>
      <vt:lpstr>語言模型定義</vt:lpstr>
      <vt:lpstr>語言模型建立的問題</vt:lpstr>
      <vt:lpstr>建立語言種類</vt:lpstr>
      <vt:lpstr>N元語言模型</vt:lpstr>
      <vt:lpstr>N元語言模型</vt:lpstr>
      <vt:lpstr>馬可夫假設</vt:lpstr>
      <vt:lpstr>指數語言模型</vt:lpstr>
      <vt:lpstr>指數語言模型</vt:lpstr>
      <vt:lpstr>神經網路語言模型</vt:lpstr>
      <vt:lpstr>神經網路語言模型</vt:lpstr>
      <vt:lpstr>神經網路語言模型訓練方法</vt:lpstr>
      <vt:lpstr>N-gram語言模型</vt:lpstr>
      <vt:lpstr>統計語言模型</vt:lpstr>
      <vt:lpstr>訓練統計語言模型</vt:lpstr>
      <vt:lpstr>統計語言模型表示法</vt:lpstr>
      <vt:lpstr>單純貝氏</vt:lpstr>
      <vt:lpstr>單純貝氏的問題</vt:lpstr>
      <vt:lpstr>馬可夫假設</vt:lpstr>
      <vt:lpstr>N-gram模型</vt:lpstr>
      <vt:lpstr>N-gram模型</vt:lpstr>
      <vt:lpstr>N-gram模型</vt:lpstr>
      <vt:lpstr>1-gram範例</vt:lpstr>
      <vt:lpstr>2-gram範例</vt:lpstr>
      <vt:lpstr>2-gram範例</vt:lpstr>
      <vt:lpstr>2-gram範例</vt:lpstr>
      <vt:lpstr>2-gram範例</vt:lpstr>
      <vt:lpstr>2-gram範例</vt:lpstr>
      <vt:lpstr>2-gram範例</vt:lpstr>
      <vt:lpstr>N-gram處理中文</vt:lpstr>
      <vt:lpstr>N-gram的問題</vt:lpstr>
      <vt:lpstr>N-gram的問題</vt:lpstr>
      <vt:lpstr>N-gram的問題</vt:lpstr>
      <vt:lpstr>N-gram的問題</vt:lpstr>
      <vt:lpstr>N-gram程式練習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自然語言處理 預訓練模型</dc:title>
  <dc:creator>Josh Josh</dc:creator>
  <cp:lastModifiedBy>Josh Josh</cp:lastModifiedBy>
  <cp:revision>30</cp:revision>
  <dcterms:created xsi:type="dcterms:W3CDTF">2022-03-17T15:54:19Z</dcterms:created>
  <dcterms:modified xsi:type="dcterms:W3CDTF">2022-03-31T11:55:28Z</dcterms:modified>
</cp:coreProperties>
</file>