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59" r:id="rId5"/>
    <p:sldId id="273" r:id="rId6"/>
    <p:sldId id="279" r:id="rId7"/>
    <p:sldId id="274" r:id="rId8"/>
    <p:sldId id="275" r:id="rId9"/>
    <p:sldId id="276" r:id="rId10"/>
    <p:sldId id="282" r:id="rId11"/>
    <p:sldId id="280" r:id="rId12"/>
    <p:sldId id="277" r:id="rId13"/>
    <p:sldId id="278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2142D-AAB4-464E-B36D-9AC7D8E11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9AA44E-A1EC-462C-A648-D91D82C97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FC5BB7-89D7-4F2B-AE74-4712C64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E622-1AAB-4D5F-A1DF-B7775A81010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C1726A-5BC0-4799-A31C-F64BC174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D9A99C-E600-4A2C-B5DA-860B0207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C49-EF71-4B37-BD77-57BED5200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21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943D8-952A-45E6-B1E5-BC828AAF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E8DCC4-9F17-48F9-9060-1549DD73D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8ABD9C-38CD-47F2-AE8E-293388BB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E622-1AAB-4D5F-A1DF-B7775A81010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F7666-D4FB-4777-9DCE-21499C4F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95CE35-2343-42FE-85D2-F23E3C1F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C49-EF71-4B37-BD77-57BED5200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F953FD-F20C-4BFC-88D8-38D472D5B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DF26A9-0795-4972-BF7B-3C853FB26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09975-07F4-4AF0-BB99-E4A7A7E0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E622-1AAB-4D5F-A1DF-B7775A81010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0D2F0-A8B5-46F4-9233-57F37FBB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F4F258-8A21-4971-BE9B-E0B7D4D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C49-EF71-4B37-BD77-57BED5200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87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E3B5-1562-4946-9924-33AA29AD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4DBC-AF7A-4CF4-9FD7-A0A0AB58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815E08-D421-472A-A8AE-6C9003F1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E622-1AAB-4D5F-A1DF-B7775A81010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0F4FC4-C27F-4963-9D03-334001DF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A8ED08-AAB9-40DB-A60D-E8A31629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C49-EF71-4B37-BD77-57BED5200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67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E603C-9AD4-43B5-95A9-1F793DED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0B1157-9D36-49B9-B398-F5025A89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DBF57-31D1-4A1A-9A3F-DB73B689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E622-1AAB-4D5F-A1DF-B7775A81010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53CC4-D9A6-477D-8180-87AD0F74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92991-97E6-4BAA-B082-23AE6116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C49-EF71-4B37-BD77-57BED5200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07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EF98A-5CB3-4116-866D-91A88B70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7BE10-9A96-421E-B451-808B833FF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237135-C74D-404D-8FF7-35576235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71D2F4-3650-4E0F-857F-525D7C69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E622-1AAB-4D5F-A1DF-B7775A81010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460E1C-8D95-4068-B24E-917FBCFF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C7B782-C384-4570-B0F0-48DC6C09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C49-EF71-4B37-BD77-57BED5200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64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5692F-8845-4E9E-B0B8-617A3FFD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334DA8-7598-45DF-9CF0-81C403C1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5A7908-41A8-4E5C-99D1-67D408D2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A2A122-7D90-4C1A-9A5E-873BB25BD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CC3642-31AD-40F6-921D-829D1316F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A05A0-465A-4475-A09E-F6D81001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E622-1AAB-4D5F-A1DF-B7775A81010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2D516A-064D-4360-87A2-998327D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B6F990-B118-46D5-B21C-DB477FA1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C49-EF71-4B37-BD77-57BED5200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21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FBE19-4599-4173-B5FE-B293B337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45F495-6211-43DD-B961-C6EB1AC4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E622-1AAB-4D5F-A1DF-B7775A81010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177076-886A-46A1-9F6D-339B54FD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201C13-57BA-40DA-96C9-580A34FB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C49-EF71-4B37-BD77-57BED5200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63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A66DE9-68F7-497F-B1BC-A9680463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E622-1AAB-4D5F-A1DF-B7775A81010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BD18A2-104E-4F60-9B4E-2A29B690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E3DF8-D585-468D-B31C-7C158D17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C49-EF71-4B37-BD77-57BED5200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3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DCCFC-FA36-4C9C-9712-70EF8A4B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BB01E6-DC08-49DF-A6B8-D2D38635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B07BBD-6D5B-4115-922E-8F227125D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EB38E7-E619-4900-BB53-4B48A739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E622-1AAB-4D5F-A1DF-B7775A81010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7DEC4D-22F0-48B7-8320-B4B2EFA2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7CB7BF-5AF4-42E3-98AC-EAB8BC52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C49-EF71-4B37-BD77-57BED5200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20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833EF-6E1A-4CCA-931A-1533A040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6B58CD-6382-471D-BDC6-BD11FB9C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144CF2-F655-4405-AD29-84115CE87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05665A-FB07-418F-8139-6804D9D6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E622-1AAB-4D5F-A1DF-B7775A81010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89EF4F-5F25-41FE-AA61-2840BD10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B65166-FBAA-419C-821B-35EEA194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BC49-EF71-4B37-BD77-57BED5200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63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C7D00F-16BE-4707-9639-E7BB391F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D5ABEC-D414-436E-A20D-B96C8C53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80E69-64D0-4395-9092-01BFA3870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E622-1AAB-4D5F-A1DF-B7775A810108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CAE25E-469E-47A0-B05B-4251BE03D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3640FA-B3B4-4583-A80D-BD2029317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BC49-EF71-4B37-BD77-57BED5200A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05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33E60F-6417-41EE-8494-1FC96F06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二、文字的表示方法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02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最有名的詞典整理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WordNet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由多個同意字、超意字關聯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FF6C9E-574C-4C60-9DE5-B1105B0A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60" y="2350827"/>
            <a:ext cx="8441879" cy="45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1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向量表示法</a:t>
            </a:r>
          </a:p>
        </p:txBody>
      </p:sp>
    </p:spTree>
    <p:extLst>
      <p:ext uri="{BB962C8B-B14F-4D97-AF65-F5344CB8AC3E}">
        <p14:creationId xmlns:p14="http://schemas.microsoft.com/office/powerpoint/2010/main" val="386575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向量表示法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TW" b="1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的每一維度資料表示某個詞在該文字中出現的次數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表示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我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出現的次數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表示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喜歡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出現的次數，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表示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電影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出現的次數，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表示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討厭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出現的次數等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某個詞在該句中沒有出現，則對應的維數被設定為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根據每個詞對判斷情感極性的重要性進行加權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如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喜歡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）對應的權重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可能比較大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討厭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）對應的權重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可能比較小（可以為負數）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情感極性影響比較小的詞，如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我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”“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電影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”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等，對應的權重可能會趨近於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  <a:blipFill>
                <a:blip r:embed="rId2"/>
                <a:stretch>
                  <a:fillRect l="-1391" t="-2727"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49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常見向量表示法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詞的獨熱表示和文字的詞袋表示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可以應用於以機器學習為基礎的方法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還可以用於計算兩個文字之間的相似度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用餘弦函數等度量函數表示兩個向量之間的相似度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應用於資訊檢索等任務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早就不用文字搜尋了，早就使用詞向量表示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105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詞的離散符號表示法</a:t>
            </a:r>
          </a:p>
        </p:txBody>
      </p:sp>
    </p:spTree>
    <p:extLst>
      <p:ext uri="{BB962C8B-B14F-4D97-AF65-F5344CB8AC3E}">
        <p14:creationId xmlns:p14="http://schemas.microsoft.com/office/powerpoint/2010/main" val="333219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獨熱碼表示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(One-hot)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使用一個詞表大小的向量表示一個詞（假設詞表為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𝕍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，則其大小為</a:t>
                </a:r>
                <a14:m>
                  <m:oMath xmlns:m="http://schemas.openxmlformats.org/officeDocument/2006/math"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𝕍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），然後將詞表中的第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個詞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表示為向量：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6D7BCDFE-0306-43EF-A12F-64F96D4D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673" y="3182099"/>
            <a:ext cx="5343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3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獨熱碼表示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(One-hot)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使用一個詞表大小的向量表示一個詞（假設詞表為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𝕍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，則其大小為</a:t>
                </a:r>
                <a14:m>
                  <m:oMath xmlns:m="http://schemas.openxmlformats.org/officeDocument/2006/math"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𝕍</m:t>
                    </m:r>
                    <m:r>
                      <a:rPr lang="en-US" altLang="zh-TW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），然後將詞表中的第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個詞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表示為向量：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zh-TW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在該向量中，詞表中第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zh-TW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個詞在第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zh-TW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維上被設定為</a:t>
                </a:r>
                <a:r>
                  <a:rPr lang="en-US" altLang="zh-TW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zh-TW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，其餘維均為</a:t>
                </a:r>
                <a:r>
                  <a:rPr lang="en-US" altLang="zh-TW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zh-TW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。這種表示被稱為詞的獨熱表示或獨熱編碼（</a:t>
                </a:r>
                <a:r>
                  <a:rPr lang="en-US" altLang="zh-TW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One-hot Encoding</a:t>
                </a:r>
                <a:r>
                  <a:rPr lang="zh-TW" altLang="zh-TW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）。</a:t>
                </a:r>
              </a:p>
              <a:p>
                <a:pPr marL="0" indent="0">
                  <a:buNone/>
                </a:pP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  <a:blipFill>
                <a:blip r:embed="rId2"/>
                <a:stretch>
                  <a:fillRect l="-1391" t="-2727" r="-4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6D7BCDFE-0306-43EF-A12F-64F96D4D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124" y="4075950"/>
            <a:ext cx="5343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9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獨熱碼的問題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全部都正交，沒有相似度的呈現，無法用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COS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找相似度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維度太高，一個獨熱碼的維度為詞表大小，通常會是幾萬維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機器學習時，有資料稀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疏（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Data Sparsity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漂亮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美麗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，雖然它們之間很相似，系統無法對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美麗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加權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訓練資料規模有限時，很多語言現象沒有被充分地學習到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03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獨熱碼問題的解決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提取更多和詞相關的泛化特徵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詞性特徵、詞義特徵和詞聚類特徵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透過引入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WordNet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等語義詞典，可以獲知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漂亮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美麗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是同義字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引入它們的共同語義資訊作為新的額外特徵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傳統機器學習方法解決自然語言處理問題時，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部分精力都用在採擷有效特徵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391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詞的分散式表示法</a:t>
            </a:r>
          </a:p>
        </p:txBody>
      </p:sp>
    </p:spTree>
    <p:extLst>
      <p:ext uri="{BB962C8B-B14F-4D97-AF65-F5344CB8AC3E}">
        <p14:creationId xmlns:p14="http://schemas.microsoft.com/office/powerpoint/2010/main" val="38106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文字是什麼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文字的表示方法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離散表示法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詞嵌入表示法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詞袋表示法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875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分散式表示法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分散的定義，就是一個詞並非本身所決定，是「分散在其旁」的其它元素所決定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JR Firth (1957:11)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表示：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一個詞的意思由其前後文決定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(You shall know a word by the company it keeps”)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歷史上最重要的一個觀念，是所有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的基礎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利用大規模的未標注文字資料，根據每個詞的上下文分佈對詞進行表示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僅提供了一種語義建模的思想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表示形式和上下文的選擇，以及如何利用上下文的分佈特徵，都是需要解決的問題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上下文到底要到多遠？表示的方式要用什麼方式？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93A6FFE-5379-466C-B020-F13FE9A1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757" y="2104026"/>
            <a:ext cx="1270053" cy="13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88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分散式表示法範例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一個已經分詞好的句子集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計算其每個分出來的共現詞頻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個句子中，「我」和「喜歡」共出現在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個句子中，就記為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所以「我」這個詞的向量就是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F3705E-6D3D-4DDB-BBD5-A76009E4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40" y="4285340"/>
            <a:ext cx="6489301" cy="20897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62CA659-15E7-4D82-A978-EF5024B6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3638068"/>
            <a:ext cx="92392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00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ACDD505-F0AB-497C-80E9-4010B464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840928"/>
            <a:ext cx="110299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5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分散式表示法範例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透過計算兩個向量之間的餘弦函數，就可以計算兩個詞的相似度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喜歡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愛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，由於有共同的上下文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學習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具有了一定的相似性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上下文的選擇有很多種方式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選擇不同的上下文得到的詞向量表示性質會有所不同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使用詞在句子中的固定視窗內的詞作為其上下文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更多地反映詞的局部性質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相似詞法、句法屬性的詞將具有相似的向量表示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在的文件本身作為上下文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反映詞代表的主題資訊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9583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分散式表示法問題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高頻詞誤導計算結果。如上例中，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我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”“</a:t>
            </a:r>
            <a:r>
              <a:rPr lang="zh-TW" altLang="zh-TW" i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與其他詞的共現頻次很高，導致實際上可能沒有關係的兩個詞由於都和這些詞共現過，從而產生了較高的相似度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共現頻次無法反映詞之間的高階關係。舉例來說，假設詞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“A”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“B”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共現過，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“B”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“C”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共現過，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“C”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“D”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共現過，透過共現頻次，只能獲知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“A”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“C”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都與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“B”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共現過，它們之間存在一定的關係，而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“A”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“D”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這種高階的關係則無法知曉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仍然存在稀疏性的問題。即向量中仍有大量的值為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823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分散式表示法問題解決之一：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PMI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資訊理論中的點相互資訊（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Pointwise Mutual Information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PMI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對於詞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和上下文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，其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PMI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為</a:t>
                </a:r>
                <a:endParaRPr lang="en-US" altLang="zh-TW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奇異值分解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Singular Value Decomposition</a:t>
                </a:r>
                <a:r>
                  <a:rPr lang="zh-TW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SVD)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TF-IDF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程式示範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2_1(</a:t>
                </a:r>
                <a:r>
                  <a:rPr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pmi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程式示範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2_2(</a:t>
                </a:r>
                <a:r>
                  <a:rPr lang="en-US" altLang="zh-TW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svd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BFD44D-8A96-48EF-87FE-009D440D4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2076"/>
                <a:ext cx="10515600" cy="5363111"/>
              </a:xfrm>
              <a:blipFill>
                <a:blip r:embed="rId2"/>
                <a:stretch>
                  <a:fillRect l="-1391" t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39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分散式表示法無解的問題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共現矩陣規模較大時，奇異值分解的執行速度非常慢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在原來語料庫的基礎上增加更多的資料，則需要重新執行奇異值分解演算法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分散式表示只能用於表示比較短的單元，如詞或子句等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如段落、句子等，由於與其共現的上下文會非常少，則無法獲得有效的分散式表示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分散式表示一旦訓練完成，則無法修改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無法根據具體的任務調整其表示法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5130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詞嵌入表示法</a:t>
            </a:r>
          </a:p>
        </p:txBody>
      </p:sp>
    </p:spTree>
    <p:extLst>
      <p:ext uri="{BB962C8B-B14F-4D97-AF65-F5344CB8AC3E}">
        <p14:creationId xmlns:p14="http://schemas.microsoft.com/office/powerpoint/2010/main" val="2490215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詞嵌入表示法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使用一個連續、低維、稠密的向量來表示詞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稱為詞向量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隨著目標任務的最佳化過程自動調整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可以將詞向量中的向量值看作模型的參數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利用自然語言文字中所蘊含的自監督學習訊號（即詞與上下文的共現資訊）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預訓練詞向量，往往會獲得更好的結果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預訓練模型的學習和使用也是本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課程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的重點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878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詞袋表示法</a:t>
            </a:r>
          </a:p>
        </p:txBody>
      </p:sp>
    </p:spTree>
    <p:extLst>
      <p:ext uri="{BB962C8B-B14F-4D97-AF65-F5344CB8AC3E}">
        <p14:creationId xmlns:p14="http://schemas.microsoft.com/office/powerpoint/2010/main" val="337410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文字是什麼？</a:t>
            </a:r>
          </a:p>
        </p:txBody>
      </p:sp>
    </p:spTree>
    <p:extLst>
      <p:ext uri="{BB962C8B-B14F-4D97-AF65-F5344CB8AC3E}">
        <p14:creationId xmlns:p14="http://schemas.microsoft.com/office/powerpoint/2010/main" val="3581981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詞袋表示法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詞袋（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Bag-Of-Words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BOW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設文字中的詞語是沒有順序的集合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將文字中的全部詞所對應的向量表示相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加，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組成了文字的向量表示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既可以是獨熱表示，也可以是分散式表示或詞向量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沒有考慮詞的順序資訊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張三打李四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李四打張三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，包含的詞相同，詞序不同，詞袋表示結果一樣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是無法融入上下文資訊。比如要表示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不喜歡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，只能將兩個詞的向量相加，無法進行更細緻的語義操作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隨著詞表的增大，會引入更嚴重的資料稀疏問題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943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文字是什麼？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表達一種有形或無形的東西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本身即可再延伸成新意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(compute, computer, computation)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可任意排列組合成新的意義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276E28-5902-449C-A71C-4410E18D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09" y="3110073"/>
            <a:ext cx="8696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8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文字在電腦中如何表現？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字串（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String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）是文字最自然，也是最常用的機內儲存形式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字串，即字元序列，而其中的字元本質上就是一個整數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(ASCII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UNICODE)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字串為基礎的文字表示法可以實現簡單的字串增刪改查等編輯任務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距離等演算法計算兩個字串之間的字面相似度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較無法表達語義資訊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14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027ED-4718-4571-A3BC-DADBFFD0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2376"/>
            <a:ext cx="9144000" cy="127019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整數表示法</a:t>
            </a:r>
          </a:p>
        </p:txBody>
      </p:sp>
    </p:spTree>
    <p:extLst>
      <p:ext uri="{BB962C8B-B14F-4D97-AF65-F5344CB8AC3E}">
        <p14:creationId xmlns:p14="http://schemas.microsoft.com/office/powerpoint/2010/main" val="244708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如何從「符號」進入「意義」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需要使用以規則為基礎的方法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要判斷一個句子的情感極性（褒義或貶義）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規則的形式可能為：如果句子中出現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喜歡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漂亮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等詞則為褒義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出現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討厭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醜陋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等詞則為貶義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否定字怎麼辦？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同時出現怎麼辦？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疑問句怎麼辦？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494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符號表示法的問題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規則的歸納依賴專家的經驗，需花費大量的人力、物力和財力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規則的表達能力有限，很多語言現象無法用簡單的規則描述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規則之間可能存在矛盾和衝突的情況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既出現了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喜歡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，又出現了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“</a:t>
            </a: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討厭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392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17FC-8E91-4D68-9E33-2E731C8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向量表示法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FD44D-8A96-48EF-87FE-009D440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536311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以機器學習為基礎的自然語言處理技術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將文字表示為向量，其中的每一維代表一個特徵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特徵的對應值進行加權求和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得到一個分數用於最終的判斷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特徵的取樣沒有一定形式，如權重、詞頻、在詞表中位置，均可作為向量或向量的特徵之一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627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1758</Words>
  <Application>Microsoft Office PowerPoint</Application>
  <PresentationFormat>寬螢幕</PresentationFormat>
  <Paragraphs>142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Cambria Math</vt:lpstr>
      <vt:lpstr>Office 佈景主題</vt:lpstr>
      <vt:lpstr>自然語言處理 預訓練模型</vt:lpstr>
      <vt:lpstr>課程大綱</vt:lpstr>
      <vt:lpstr>文字是什麼？</vt:lpstr>
      <vt:lpstr>文字是什麼？</vt:lpstr>
      <vt:lpstr>文字在電腦中如何表現？</vt:lpstr>
      <vt:lpstr>整數表示法</vt:lpstr>
      <vt:lpstr>如何從「符號」進入「意義」</vt:lpstr>
      <vt:lpstr>符號表示法的問題</vt:lpstr>
      <vt:lpstr>向量表示法</vt:lpstr>
      <vt:lpstr>最有名的詞典整理 </vt:lpstr>
      <vt:lpstr>向量表示法</vt:lpstr>
      <vt:lpstr>向量表示法</vt:lpstr>
      <vt:lpstr>常見向量表示法</vt:lpstr>
      <vt:lpstr>詞的離散符號表示法</vt:lpstr>
      <vt:lpstr>獨熱碼表示(One-hot)</vt:lpstr>
      <vt:lpstr>獨熱碼表示(One-hot)</vt:lpstr>
      <vt:lpstr>獨熱碼的問題</vt:lpstr>
      <vt:lpstr>獨熱碼問題的解決</vt:lpstr>
      <vt:lpstr>詞的分散式表示法</vt:lpstr>
      <vt:lpstr>分散式表示法</vt:lpstr>
      <vt:lpstr>分散式表示法範例</vt:lpstr>
      <vt:lpstr>PowerPoint 簡報</vt:lpstr>
      <vt:lpstr>分散式表示法範例</vt:lpstr>
      <vt:lpstr>分散式表示法問題</vt:lpstr>
      <vt:lpstr>分散式表示法問題解決之一：PMI</vt:lpstr>
      <vt:lpstr>分散式表示法無解的問題</vt:lpstr>
      <vt:lpstr>詞嵌入表示法</vt:lpstr>
      <vt:lpstr>詞嵌入表示法</vt:lpstr>
      <vt:lpstr>詞袋表示法</vt:lpstr>
      <vt:lpstr>詞袋表示法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自然語言處理 預訓練模型</dc:title>
  <dc:creator>Josh Josh</dc:creator>
  <cp:lastModifiedBy>Josh Josh</cp:lastModifiedBy>
  <cp:revision>25</cp:revision>
  <dcterms:created xsi:type="dcterms:W3CDTF">2022-03-17T11:57:15Z</dcterms:created>
  <dcterms:modified xsi:type="dcterms:W3CDTF">2022-03-17T16:09:48Z</dcterms:modified>
</cp:coreProperties>
</file>