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259" r:id="rId5"/>
    <p:sldId id="276" r:id="rId6"/>
    <p:sldId id="277" r:id="rId7"/>
    <p:sldId id="273" r:id="rId8"/>
    <p:sldId id="274" r:id="rId9"/>
    <p:sldId id="275" r:id="rId10"/>
    <p:sldId id="278" r:id="rId11"/>
    <p:sldId id="279" r:id="rId12"/>
    <p:sldId id="280" r:id="rId13"/>
    <p:sldId id="281" r:id="rId14"/>
    <p:sldId id="282" r:id="rId15"/>
    <p:sldId id="283" r:id="rId16"/>
    <p:sldId id="284" r:id="rId17"/>
    <p:sldId id="285" r:id="rId18"/>
    <p:sldId id="287"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3" autoAdjust="0"/>
    <p:restoredTop sz="94660"/>
  </p:normalViewPr>
  <p:slideViewPr>
    <p:cSldViewPr snapToGrid="0">
      <p:cViewPr varScale="1">
        <p:scale>
          <a:sx n="78" d="100"/>
          <a:sy n="78" d="100"/>
        </p:scale>
        <p:origin x="11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66B718-E401-4049-8126-6E9EF921D53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C8D6961-51F5-47E3-9BC6-43625EBE0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69CDD26-27D9-445D-A6B5-42076B64D78B}"/>
              </a:ext>
            </a:extLst>
          </p:cNvPr>
          <p:cNvSpPr>
            <a:spLocks noGrp="1"/>
          </p:cNvSpPr>
          <p:nvPr>
            <p:ph type="dt" sz="half" idx="10"/>
          </p:nvPr>
        </p:nvSpPr>
        <p:spPr/>
        <p:txBody>
          <a:bodyPr/>
          <a:lstStyle/>
          <a:p>
            <a:fld id="{8F380C38-FFA1-47E2-AA7D-F60B5DBA406D}" type="datetimeFigureOut">
              <a:rPr lang="zh-TW" altLang="en-US" smtClean="0"/>
              <a:t>2022/3/17</a:t>
            </a:fld>
            <a:endParaRPr lang="zh-TW" altLang="en-US"/>
          </a:p>
        </p:txBody>
      </p:sp>
      <p:sp>
        <p:nvSpPr>
          <p:cNvPr id="5" name="頁尾版面配置區 4">
            <a:extLst>
              <a:ext uri="{FF2B5EF4-FFF2-40B4-BE49-F238E27FC236}">
                <a16:creationId xmlns:a16="http://schemas.microsoft.com/office/drawing/2014/main" id="{691630BE-CCBA-49D6-AAA6-F76567859C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53FB07-7FE2-4B67-83CC-73123DBB5D85}"/>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63817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5620A4-9281-41B9-A35B-C3B1ED2DB5B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483639C-2920-4756-84EE-5BF25B599E6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5D68223-7631-48AB-8A59-C6952B137268}"/>
              </a:ext>
            </a:extLst>
          </p:cNvPr>
          <p:cNvSpPr>
            <a:spLocks noGrp="1"/>
          </p:cNvSpPr>
          <p:nvPr>
            <p:ph type="dt" sz="half" idx="10"/>
          </p:nvPr>
        </p:nvSpPr>
        <p:spPr/>
        <p:txBody>
          <a:bodyPr/>
          <a:lstStyle/>
          <a:p>
            <a:fld id="{8F380C38-FFA1-47E2-AA7D-F60B5DBA406D}" type="datetimeFigureOut">
              <a:rPr lang="zh-TW" altLang="en-US" smtClean="0"/>
              <a:t>2022/3/17</a:t>
            </a:fld>
            <a:endParaRPr lang="zh-TW" altLang="en-US"/>
          </a:p>
        </p:txBody>
      </p:sp>
      <p:sp>
        <p:nvSpPr>
          <p:cNvPr id="5" name="頁尾版面配置區 4">
            <a:extLst>
              <a:ext uri="{FF2B5EF4-FFF2-40B4-BE49-F238E27FC236}">
                <a16:creationId xmlns:a16="http://schemas.microsoft.com/office/drawing/2014/main" id="{B628CEC9-B738-4F0D-9927-945D389E353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B61884-4165-41AD-8DDF-DE3B4A4F00ED}"/>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20158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7AD46AA-37CF-4636-BC75-FBF64E6C158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F7B8FD4-77F0-4D10-B680-F9DDA3A9C9D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17095C2-1AB5-43BC-8104-D9FC7DA6F209}"/>
              </a:ext>
            </a:extLst>
          </p:cNvPr>
          <p:cNvSpPr>
            <a:spLocks noGrp="1"/>
          </p:cNvSpPr>
          <p:nvPr>
            <p:ph type="dt" sz="half" idx="10"/>
          </p:nvPr>
        </p:nvSpPr>
        <p:spPr/>
        <p:txBody>
          <a:bodyPr/>
          <a:lstStyle/>
          <a:p>
            <a:fld id="{8F380C38-FFA1-47E2-AA7D-F60B5DBA406D}" type="datetimeFigureOut">
              <a:rPr lang="zh-TW" altLang="en-US" smtClean="0"/>
              <a:t>2022/3/17</a:t>
            </a:fld>
            <a:endParaRPr lang="zh-TW" altLang="en-US"/>
          </a:p>
        </p:txBody>
      </p:sp>
      <p:sp>
        <p:nvSpPr>
          <p:cNvPr id="5" name="頁尾版面配置區 4">
            <a:extLst>
              <a:ext uri="{FF2B5EF4-FFF2-40B4-BE49-F238E27FC236}">
                <a16:creationId xmlns:a16="http://schemas.microsoft.com/office/drawing/2014/main" id="{9B8B805A-5EA8-49A4-9DC4-00F3F3FBD51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E0913E2-4AF7-4BA4-8F91-A37704391D57}"/>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00540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AF6170-CC64-424D-B4DC-517C070CBE7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D599663-1002-41E9-A001-2181D43F550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BBBC9F-79D3-4692-8C05-F5248CCE125F}"/>
              </a:ext>
            </a:extLst>
          </p:cNvPr>
          <p:cNvSpPr>
            <a:spLocks noGrp="1"/>
          </p:cNvSpPr>
          <p:nvPr>
            <p:ph type="dt" sz="half" idx="10"/>
          </p:nvPr>
        </p:nvSpPr>
        <p:spPr/>
        <p:txBody>
          <a:bodyPr/>
          <a:lstStyle/>
          <a:p>
            <a:fld id="{8F380C38-FFA1-47E2-AA7D-F60B5DBA406D}" type="datetimeFigureOut">
              <a:rPr lang="zh-TW" altLang="en-US" smtClean="0"/>
              <a:t>2022/3/17</a:t>
            </a:fld>
            <a:endParaRPr lang="zh-TW" altLang="en-US"/>
          </a:p>
        </p:txBody>
      </p:sp>
      <p:sp>
        <p:nvSpPr>
          <p:cNvPr id="5" name="頁尾版面配置區 4">
            <a:extLst>
              <a:ext uri="{FF2B5EF4-FFF2-40B4-BE49-F238E27FC236}">
                <a16:creationId xmlns:a16="http://schemas.microsoft.com/office/drawing/2014/main" id="{B629787C-EB97-4702-866B-CB1642FD4F4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DA69B5-10BA-4BCC-8BA3-B224550F3D1F}"/>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461435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B81F83-E509-4C51-A610-010C4947D18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D57F62A-9FC8-4034-8993-60EE6CB5A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6365C89-F60A-43F5-8A9B-53D0A1BD0743}"/>
              </a:ext>
            </a:extLst>
          </p:cNvPr>
          <p:cNvSpPr>
            <a:spLocks noGrp="1"/>
          </p:cNvSpPr>
          <p:nvPr>
            <p:ph type="dt" sz="half" idx="10"/>
          </p:nvPr>
        </p:nvSpPr>
        <p:spPr/>
        <p:txBody>
          <a:bodyPr/>
          <a:lstStyle/>
          <a:p>
            <a:fld id="{8F380C38-FFA1-47E2-AA7D-F60B5DBA406D}" type="datetimeFigureOut">
              <a:rPr lang="zh-TW" altLang="en-US" smtClean="0"/>
              <a:t>2022/3/17</a:t>
            </a:fld>
            <a:endParaRPr lang="zh-TW" altLang="en-US"/>
          </a:p>
        </p:txBody>
      </p:sp>
      <p:sp>
        <p:nvSpPr>
          <p:cNvPr id="5" name="頁尾版面配置區 4">
            <a:extLst>
              <a:ext uri="{FF2B5EF4-FFF2-40B4-BE49-F238E27FC236}">
                <a16:creationId xmlns:a16="http://schemas.microsoft.com/office/drawing/2014/main" id="{1967AAD0-352C-4D0E-8225-78220F39E06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305111B-BEAE-4C3D-897D-15C9BDF86903}"/>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56870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27BAC5-6A8D-45C1-B0CA-662F4995914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3CD595F-4BA9-48B9-8C82-4403AF5AB44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F6C0C7E-79E5-4260-8D9B-E44FF3A354E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B49DC93-74DA-419B-91F9-092D56704EF4}"/>
              </a:ext>
            </a:extLst>
          </p:cNvPr>
          <p:cNvSpPr>
            <a:spLocks noGrp="1"/>
          </p:cNvSpPr>
          <p:nvPr>
            <p:ph type="dt" sz="half" idx="10"/>
          </p:nvPr>
        </p:nvSpPr>
        <p:spPr/>
        <p:txBody>
          <a:bodyPr/>
          <a:lstStyle/>
          <a:p>
            <a:fld id="{8F380C38-FFA1-47E2-AA7D-F60B5DBA406D}" type="datetimeFigureOut">
              <a:rPr lang="zh-TW" altLang="en-US" smtClean="0"/>
              <a:t>2022/3/17</a:t>
            </a:fld>
            <a:endParaRPr lang="zh-TW" altLang="en-US"/>
          </a:p>
        </p:txBody>
      </p:sp>
      <p:sp>
        <p:nvSpPr>
          <p:cNvPr id="6" name="頁尾版面配置區 5">
            <a:extLst>
              <a:ext uri="{FF2B5EF4-FFF2-40B4-BE49-F238E27FC236}">
                <a16:creationId xmlns:a16="http://schemas.microsoft.com/office/drawing/2014/main" id="{13EE8AEA-D3D7-4BAB-AC25-5B3FA9AA66B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65E9655-62A4-43B9-8197-1D0D7CD3E987}"/>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8511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EAB04D-8CE4-428D-B652-9C52CA84E03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9885253-5095-4481-86AA-92BFFD580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8F646FA-4A08-4750-AAF9-6FDAFC49B10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A0CFD76-7614-4DDE-99AF-A6A9EC2C9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429F695-C1ED-4B29-BF00-73BD4326EED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2C40CAC-B4B7-42C1-8979-CA5DB2AA40E0}"/>
              </a:ext>
            </a:extLst>
          </p:cNvPr>
          <p:cNvSpPr>
            <a:spLocks noGrp="1"/>
          </p:cNvSpPr>
          <p:nvPr>
            <p:ph type="dt" sz="half" idx="10"/>
          </p:nvPr>
        </p:nvSpPr>
        <p:spPr/>
        <p:txBody>
          <a:bodyPr/>
          <a:lstStyle/>
          <a:p>
            <a:fld id="{8F380C38-FFA1-47E2-AA7D-F60B5DBA406D}" type="datetimeFigureOut">
              <a:rPr lang="zh-TW" altLang="en-US" smtClean="0"/>
              <a:t>2022/3/17</a:t>
            </a:fld>
            <a:endParaRPr lang="zh-TW" altLang="en-US"/>
          </a:p>
        </p:txBody>
      </p:sp>
      <p:sp>
        <p:nvSpPr>
          <p:cNvPr id="8" name="頁尾版面配置區 7">
            <a:extLst>
              <a:ext uri="{FF2B5EF4-FFF2-40B4-BE49-F238E27FC236}">
                <a16:creationId xmlns:a16="http://schemas.microsoft.com/office/drawing/2014/main" id="{16562E19-06D8-47B5-AC1F-9B7E662B73D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68B859A-DF46-4211-AE04-0F9A772785DD}"/>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267685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30A1B7-0DE9-438D-95BC-2498846D114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525B06E-2517-49DA-8589-9E8BE978A274}"/>
              </a:ext>
            </a:extLst>
          </p:cNvPr>
          <p:cNvSpPr>
            <a:spLocks noGrp="1"/>
          </p:cNvSpPr>
          <p:nvPr>
            <p:ph type="dt" sz="half" idx="10"/>
          </p:nvPr>
        </p:nvSpPr>
        <p:spPr/>
        <p:txBody>
          <a:bodyPr/>
          <a:lstStyle/>
          <a:p>
            <a:fld id="{8F380C38-FFA1-47E2-AA7D-F60B5DBA406D}" type="datetimeFigureOut">
              <a:rPr lang="zh-TW" altLang="en-US" smtClean="0"/>
              <a:t>2022/3/17</a:t>
            </a:fld>
            <a:endParaRPr lang="zh-TW" altLang="en-US"/>
          </a:p>
        </p:txBody>
      </p:sp>
      <p:sp>
        <p:nvSpPr>
          <p:cNvPr id="4" name="頁尾版面配置區 3">
            <a:extLst>
              <a:ext uri="{FF2B5EF4-FFF2-40B4-BE49-F238E27FC236}">
                <a16:creationId xmlns:a16="http://schemas.microsoft.com/office/drawing/2014/main" id="{9E23F3F4-D76D-4AD2-BC46-6D6D9F512E7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DA8D948-70B0-46C7-9E03-94E0D07E0742}"/>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24397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0963B60-DEEC-4F1A-885F-67223580C6D7}"/>
              </a:ext>
            </a:extLst>
          </p:cNvPr>
          <p:cNvSpPr>
            <a:spLocks noGrp="1"/>
          </p:cNvSpPr>
          <p:nvPr>
            <p:ph type="dt" sz="half" idx="10"/>
          </p:nvPr>
        </p:nvSpPr>
        <p:spPr/>
        <p:txBody>
          <a:bodyPr/>
          <a:lstStyle/>
          <a:p>
            <a:fld id="{8F380C38-FFA1-47E2-AA7D-F60B5DBA406D}" type="datetimeFigureOut">
              <a:rPr lang="zh-TW" altLang="en-US" smtClean="0"/>
              <a:t>2022/3/17</a:t>
            </a:fld>
            <a:endParaRPr lang="zh-TW" altLang="en-US"/>
          </a:p>
        </p:txBody>
      </p:sp>
      <p:sp>
        <p:nvSpPr>
          <p:cNvPr id="3" name="頁尾版面配置區 2">
            <a:extLst>
              <a:ext uri="{FF2B5EF4-FFF2-40B4-BE49-F238E27FC236}">
                <a16:creationId xmlns:a16="http://schemas.microsoft.com/office/drawing/2014/main" id="{F786D2EA-F47F-4534-9A63-B39873A84C2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317F2FB-16BD-476A-A3C4-0015F166BE77}"/>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02763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E7088E-684C-49A9-80DE-55D278B9EF3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DEE41AF-41B1-4F0D-BECE-14791063F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85BE47D-32FA-4632-83D5-1691AC8E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C457951-09A1-47F0-AAE9-E6A5AAE71D60}"/>
              </a:ext>
            </a:extLst>
          </p:cNvPr>
          <p:cNvSpPr>
            <a:spLocks noGrp="1"/>
          </p:cNvSpPr>
          <p:nvPr>
            <p:ph type="dt" sz="half" idx="10"/>
          </p:nvPr>
        </p:nvSpPr>
        <p:spPr/>
        <p:txBody>
          <a:bodyPr/>
          <a:lstStyle/>
          <a:p>
            <a:fld id="{8F380C38-FFA1-47E2-AA7D-F60B5DBA406D}" type="datetimeFigureOut">
              <a:rPr lang="zh-TW" altLang="en-US" smtClean="0"/>
              <a:t>2022/3/17</a:t>
            </a:fld>
            <a:endParaRPr lang="zh-TW" altLang="en-US"/>
          </a:p>
        </p:txBody>
      </p:sp>
      <p:sp>
        <p:nvSpPr>
          <p:cNvPr id="6" name="頁尾版面配置區 5">
            <a:extLst>
              <a:ext uri="{FF2B5EF4-FFF2-40B4-BE49-F238E27FC236}">
                <a16:creationId xmlns:a16="http://schemas.microsoft.com/office/drawing/2014/main" id="{246254D9-99A5-4890-A56E-6F6DC5D0365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0735260-C084-4249-BDB1-B6E2EFB4E7BC}"/>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169280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541B83-ACB2-4A54-B9AA-9FA2A4B246E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06C8A42-4573-42CA-9D78-6D0AF5690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CFF06BD-93C0-47B8-9456-09665B522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D8B99FF-6BA6-46E5-8220-A2239FB1285A}"/>
              </a:ext>
            </a:extLst>
          </p:cNvPr>
          <p:cNvSpPr>
            <a:spLocks noGrp="1"/>
          </p:cNvSpPr>
          <p:nvPr>
            <p:ph type="dt" sz="half" idx="10"/>
          </p:nvPr>
        </p:nvSpPr>
        <p:spPr/>
        <p:txBody>
          <a:bodyPr/>
          <a:lstStyle/>
          <a:p>
            <a:fld id="{8F380C38-FFA1-47E2-AA7D-F60B5DBA406D}" type="datetimeFigureOut">
              <a:rPr lang="zh-TW" altLang="en-US" smtClean="0"/>
              <a:t>2022/3/17</a:t>
            </a:fld>
            <a:endParaRPr lang="zh-TW" altLang="en-US"/>
          </a:p>
        </p:txBody>
      </p:sp>
      <p:sp>
        <p:nvSpPr>
          <p:cNvPr id="6" name="頁尾版面配置區 5">
            <a:extLst>
              <a:ext uri="{FF2B5EF4-FFF2-40B4-BE49-F238E27FC236}">
                <a16:creationId xmlns:a16="http://schemas.microsoft.com/office/drawing/2014/main" id="{E3926FB5-38DF-44FD-9D3E-F6AD999D2DA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EB60BFA-4B68-4796-994F-C32AA7A1C959}"/>
              </a:ext>
            </a:extLst>
          </p:cNvPr>
          <p:cNvSpPr>
            <a:spLocks noGrp="1"/>
          </p:cNvSpPr>
          <p:nvPr>
            <p:ph type="sldNum" sz="quarter" idx="12"/>
          </p:nvPr>
        </p:nvSpPr>
        <p:spPr/>
        <p:txBody>
          <a:body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69768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3981E46-62A1-4DC9-BA59-5A2EC39E6A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F1A02FA-3DB5-4C5B-B247-842F18C6A5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51268F9-B7BE-4F4E-8444-9826EA0EC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80C38-FFA1-47E2-AA7D-F60B5DBA406D}" type="datetimeFigureOut">
              <a:rPr lang="zh-TW" altLang="en-US" smtClean="0"/>
              <a:t>2022/3/17</a:t>
            </a:fld>
            <a:endParaRPr lang="zh-TW" altLang="en-US"/>
          </a:p>
        </p:txBody>
      </p:sp>
      <p:sp>
        <p:nvSpPr>
          <p:cNvPr id="5" name="頁尾版面配置區 4">
            <a:extLst>
              <a:ext uri="{FF2B5EF4-FFF2-40B4-BE49-F238E27FC236}">
                <a16:creationId xmlns:a16="http://schemas.microsoft.com/office/drawing/2014/main" id="{8558C132-A436-4D88-A11D-CEBAC2E58F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7CD8DDF-ED20-4774-8604-F76B9B10E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A6210-9A1D-4FE6-A5BF-32DD55A0D3BB}" type="slidenum">
              <a:rPr lang="zh-TW" altLang="en-US" smtClean="0"/>
              <a:t>‹#›</a:t>
            </a:fld>
            <a:endParaRPr lang="zh-TW" altLang="en-US"/>
          </a:p>
        </p:txBody>
      </p:sp>
    </p:spTree>
    <p:extLst>
      <p:ext uri="{BB962C8B-B14F-4D97-AF65-F5344CB8AC3E}">
        <p14:creationId xmlns:p14="http://schemas.microsoft.com/office/powerpoint/2010/main" val="3395288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自然語言處理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預訓練模型</a:t>
            </a:r>
          </a:p>
        </p:txBody>
      </p:sp>
      <p:sp>
        <p:nvSpPr>
          <p:cNvPr id="3" name="副標題 2">
            <a:extLst>
              <a:ext uri="{FF2B5EF4-FFF2-40B4-BE49-F238E27FC236}">
                <a16:creationId xmlns:a16="http://schemas.microsoft.com/office/drawing/2014/main" id="{2933E60F-6417-41EE-8494-1FC96F06307C}"/>
              </a:ext>
            </a:extLst>
          </p:cNvPr>
          <p:cNvSpPr>
            <a:spLocks noGrp="1"/>
          </p:cNvSpPr>
          <p:nvPr>
            <p:ph type="subTitle" idx="1"/>
          </p:nvPr>
        </p:nvSpPr>
        <p:spPr/>
        <p:txBody>
          <a:bodyPr/>
          <a:lstStyle/>
          <a:p>
            <a:endParaRPr lang="en-US" altLang="zh-TW" dirty="0"/>
          </a:p>
          <a:p>
            <a:endParaRPr lang="en-US" altLang="zh-TW" dirty="0"/>
          </a:p>
          <a:p>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三大任務之一：語言模型</a:t>
            </a:r>
          </a:p>
        </p:txBody>
      </p:sp>
    </p:spTree>
    <p:extLst>
      <p:ext uri="{BB962C8B-B14F-4D97-AF65-F5344CB8AC3E}">
        <p14:creationId xmlns:p14="http://schemas.microsoft.com/office/powerpoint/2010/main" val="64702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指數語言模型</a:t>
            </a:r>
          </a:p>
        </p:txBody>
      </p:sp>
    </p:spTree>
    <p:extLst>
      <p:ext uri="{BB962C8B-B14F-4D97-AF65-F5344CB8AC3E}">
        <p14:creationId xmlns:p14="http://schemas.microsoft.com/office/powerpoint/2010/main" val="338313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指數語言模型</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0" indent="0">
              <a:buNone/>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又稱之為最大熵語言模型</a:t>
            </a:r>
            <a:r>
              <a:rPr lang="en-US" altLang="zh-TW" dirty="0">
                <a:latin typeface="微軟正黑體" panose="020B0604030504040204" pitchFamily="34" charset="-120"/>
                <a:ea typeface="微軟正黑體" panose="020B0604030504040204" pitchFamily="34" charset="-120"/>
              </a:rPr>
              <a:t>(Maximum Entropy)</a:t>
            </a: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使用特徵函數解碼特定同和</a:t>
            </a:r>
            <a:r>
              <a:rPr lang="en-US" altLang="zh-TW" dirty="0">
                <a:latin typeface="微軟正黑體" panose="020B0604030504040204" pitchFamily="34" charset="-120"/>
                <a:ea typeface="微軟正黑體" panose="020B0604030504040204" pitchFamily="34" charset="-120"/>
              </a:rPr>
              <a:t>n-gram</a:t>
            </a:r>
            <a:r>
              <a:rPr lang="zh-TW" altLang="en-US" dirty="0">
                <a:latin typeface="微軟正黑體" panose="020B0604030504040204" pitchFamily="34" charset="-120"/>
                <a:ea typeface="微軟正黑體" panose="020B0604030504040204" pitchFamily="34" charset="-120"/>
              </a:rPr>
              <a:t>的歷史</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9BF66219-8D7C-4069-A683-7CEC005E4BA4}"/>
              </a:ext>
            </a:extLst>
          </p:cNvPr>
          <p:cNvPicPr>
            <a:picLocks noChangeAspect="1"/>
          </p:cNvPicPr>
          <p:nvPr/>
        </p:nvPicPr>
        <p:blipFill>
          <a:blip r:embed="rId2"/>
          <a:stretch>
            <a:fillRect/>
          </a:stretch>
        </p:blipFill>
        <p:spPr>
          <a:xfrm>
            <a:off x="695328" y="3752043"/>
            <a:ext cx="11496672" cy="980598"/>
          </a:xfrm>
          <a:prstGeom prst="rect">
            <a:avLst/>
          </a:prstGeom>
        </p:spPr>
      </p:pic>
    </p:spTree>
    <p:extLst>
      <p:ext uri="{BB962C8B-B14F-4D97-AF65-F5344CB8AC3E}">
        <p14:creationId xmlns:p14="http://schemas.microsoft.com/office/powerpoint/2010/main" val="390608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神經網路語言模型</a:t>
            </a:r>
          </a:p>
        </p:txBody>
      </p:sp>
    </p:spTree>
    <p:extLst>
      <p:ext uri="{BB962C8B-B14F-4D97-AF65-F5344CB8AC3E}">
        <p14:creationId xmlns:p14="http://schemas.microsoft.com/office/powerpoint/2010/main" val="412522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神經網路語言模型</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又稱之為「連續空間語言模型」</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使用詞內嵌的連續表示進行預測，使用神經網路</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連線空間的表示可避免「維度災難」</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當在越來越大的訓練集文字上訓練模型時，單一詞</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詞典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會越來越多，造成的詞序列也會指數增長，資料稀疏性越來越嚴重</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因為非線性的參數組合，使用分散式表示可避免這問題</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最常見的就是</a:t>
            </a:r>
            <a:r>
              <a:rPr lang="en-US" altLang="zh-TW" dirty="0">
                <a:latin typeface="微軟正黑體" panose="020B0604030504040204" pitchFamily="34" charset="-120"/>
                <a:ea typeface="微軟正黑體" panose="020B0604030504040204" pitchFamily="34" charset="-120"/>
              </a:rPr>
              <a:t>FNN</a:t>
            </a:r>
            <a:r>
              <a:rPr lang="zh-TW" altLang="en-US" dirty="0">
                <a:latin typeface="微軟正黑體" panose="020B0604030504040204" pitchFamily="34" charset="-120"/>
                <a:ea typeface="微軟正黑體" panose="020B0604030504040204" pitchFamily="34" charset="-120"/>
              </a:rPr>
              <a:t>、也可使用</a:t>
            </a:r>
            <a:r>
              <a:rPr lang="en-US" altLang="zh-TW" dirty="0">
                <a:latin typeface="微軟正黑體" panose="020B0604030504040204" pitchFamily="34" charset="-120"/>
                <a:ea typeface="微軟正黑體" panose="020B0604030504040204" pitchFamily="34" charset="-120"/>
              </a:rPr>
              <a:t>RNN</a:t>
            </a:r>
            <a:r>
              <a:rPr lang="zh-TW" altLang="en-US" dirty="0">
                <a:latin typeface="微軟正黑體" panose="020B0604030504040204" pitchFamily="34" charset="-120"/>
                <a:ea typeface="微軟正黑體" panose="020B0604030504040204" pitchFamily="34" charset="-120"/>
              </a:rPr>
              <a:t>，前者簡單，後者強大</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7048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神經網路語言模型訓練方法</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使用機率分類器來預測機率分佈</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給出上下文，預測一個字是詞表中的哪一個字</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使用標準的梯度下降及反向傳播法</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分為</a:t>
            </a:r>
            <a:r>
              <a:rPr lang="en-US" altLang="zh-TW" dirty="0">
                <a:latin typeface="微軟正黑體" panose="020B0604030504040204" pitchFamily="34" charset="-120"/>
                <a:ea typeface="微軟正黑體" panose="020B0604030504040204" pitchFamily="34" charset="-120"/>
              </a:rPr>
              <a:t>skip-gram</a:t>
            </a:r>
            <a:r>
              <a:rPr lang="zh-TW" altLang="en-US" dirty="0">
                <a:latin typeface="微軟正黑體" panose="020B0604030504040204" pitchFamily="34" charset="-120"/>
                <a:ea typeface="微軟正黑體" panose="020B0604030504040204" pitchFamily="34" charset="-120"/>
              </a:rPr>
              <a:t>：輸入一個字詞來預測上下文</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Continuous Bag-of-words(CBOW)</a:t>
            </a:r>
            <a:r>
              <a:rPr lang="zh-TW" altLang="en-US" dirty="0">
                <a:latin typeface="微軟正黑體" panose="020B0604030504040204" pitchFamily="34" charset="-120"/>
                <a:ea typeface="微軟正黑體" panose="020B0604030504040204" pitchFamily="34" charset="-120"/>
              </a:rPr>
              <a:t>：輸入上下文預測一個字</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3992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語言模型性能評價</a:t>
            </a:r>
          </a:p>
        </p:txBody>
      </p:sp>
    </p:spTree>
    <p:extLst>
      <p:ext uri="{BB962C8B-B14F-4D97-AF65-F5344CB8AC3E}">
        <p14:creationId xmlns:p14="http://schemas.microsoft.com/office/powerpoint/2010/main" val="304778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語言模型性能評價</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應用於具體的外部任務（如機器翻譯）</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根據該任務上指標的高低對語言模型進行評價</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最接近實際應用需求的一種評價方法</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計算代價較高，實現的難度也較大</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以困惑度（</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Perplexity</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PPL</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）為基礎的</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內部評價</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困惑度越小，表示單字序列的機率越大，也表示模型能夠更進一步地解釋測試集中的資料</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困惑度越低的語言模型並不總是能在外部任務上取得更好的性能指標，但是兩者之間通常呈現出一定的正相關性</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困惑度可以身為快速評價語言模型性能的指標，而在將其應用於下游任務時，仍然需要根據其在具體任務上的表現進行評價</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1369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困或度性能評價</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先將資料劃分為不相交的兩個集合，分別稱為訓練集</a:t>
                </a: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train</m:t>
                        </m:r>
                      </m:sup>
                    </m:sSup>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和測試集</a:t>
                </a: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test</m:t>
                        </m:r>
                      </m:sup>
                    </m:sSup>
                  </m:oMath>
                </a14:m>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train</m:t>
                        </m:r>
                      </m:sup>
                    </m:sSup>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用於估計語言模型的參數</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，算出一個模型</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套用該</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模型</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，將</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測試集</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放入，計算測試集</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的機率</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𝑃</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test</m:t>
                        </m:r>
                      </m:sup>
                    </m:sSup>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反映了模型在測試集上的泛化能力</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假設測試集</a:t>
                </a: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test</m:t>
                        </m:r>
                      </m:sup>
                    </m:sSup>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𝑁</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（每個句子的開始和結束分佈增加</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&lt;BOS&gt;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&lt;EOS&gt;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標記），那麼測試集的機率為</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mc:Choice>
        <mc:Fallback>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202076"/>
                <a:ext cx="10515600" cy="5363111"/>
              </a:xfrm>
              <a:blipFill>
                <a:blip r:embed="rId2"/>
                <a:stretch>
                  <a:fillRect l="-1391" t="-2500" r="-638"/>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141B6F17-4DB5-4309-8F0A-0B398B023FDE}"/>
              </a:ext>
            </a:extLst>
          </p:cNvPr>
          <p:cNvPicPr>
            <a:picLocks noChangeAspect="1"/>
          </p:cNvPicPr>
          <p:nvPr/>
        </p:nvPicPr>
        <p:blipFill>
          <a:blip r:embed="rId3"/>
          <a:stretch>
            <a:fillRect/>
          </a:stretch>
        </p:blipFill>
        <p:spPr>
          <a:xfrm>
            <a:off x="3395769" y="4692650"/>
            <a:ext cx="4619625" cy="1800225"/>
          </a:xfrm>
          <a:prstGeom prst="rect">
            <a:avLst/>
          </a:prstGeom>
        </p:spPr>
      </p:pic>
    </p:spTree>
    <p:extLst>
      <p:ext uri="{BB962C8B-B14F-4D97-AF65-F5344CB8AC3E}">
        <p14:creationId xmlns:p14="http://schemas.microsoft.com/office/powerpoint/2010/main" val="31009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困或度性能評價</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latin typeface="微軟正黑體" panose="020B0604030504040204" pitchFamily="34" charset="-120"/>
                <a:ea typeface="微軟正黑體" panose="020B0604030504040204" pitchFamily="34" charset="-120"/>
              </a:rPr>
              <a:t>困惑度則為模型分配給測試集中每一個詞的機率的幾何平均值的倒數：</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舉例來說，對於</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bigram</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模型而言</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實際計算過程中，考慮到多個機率的連乘可能帶來浮點數下溢的問題，轉化為對數和</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9BB2E68F-351F-4864-9CFA-505980D4B1B5}"/>
              </a:ext>
            </a:extLst>
          </p:cNvPr>
          <p:cNvPicPr>
            <a:picLocks noChangeAspect="1"/>
          </p:cNvPicPr>
          <p:nvPr/>
        </p:nvPicPr>
        <p:blipFill>
          <a:blip r:embed="rId2"/>
          <a:stretch>
            <a:fillRect/>
          </a:stretch>
        </p:blipFill>
        <p:spPr>
          <a:xfrm>
            <a:off x="838200" y="1931809"/>
            <a:ext cx="5181600" cy="1247775"/>
          </a:xfrm>
          <a:prstGeom prst="rect">
            <a:avLst/>
          </a:prstGeom>
        </p:spPr>
      </p:pic>
      <p:pic>
        <p:nvPicPr>
          <p:cNvPr id="8" name="圖片 7">
            <a:extLst>
              <a:ext uri="{FF2B5EF4-FFF2-40B4-BE49-F238E27FC236}">
                <a16:creationId xmlns:a16="http://schemas.microsoft.com/office/drawing/2014/main" id="{B8E5F364-2176-45C7-B773-8535E70109CF}"/>
              </a:ext>
            </a:extLst>
          </p:cNvPr>
          <p:cNvPicPr>
            <a:picLocks noChangeAspect="1"/>
          </p:cNvPicPr>
          <p:nvPr/>
        </p:nvPicPr>
        <p:blipFill>
          <a:blip r:embed="rId3"/>
          <a:stretch>
            <a:fillRect/>
          </a:stretch>
        </p:blipFill>
        <p:spPr>
          <a:xfrm>
            <a:off x="838200" y="3640664"/>
            <a:ext cx="4962525" cy="1190625"/>
          </a:xfrm>
          <a:prstGeom prst="rect">
            <a:avLst/>
          </a:prstGeom>
        </p:spPr>
      </p:pic>
      <p:pic>
        <p:nvPicPr>
          <p:cNvPr id="10" name="圖片 9">
            <a:extLst>
              <a:ext uri="{FF2B5EF4-FFF2-40B4-BE49-F238E27FC236}">
                <a16:creationId xmlns:a16="http://schemas.microsoft.com/office/drawing/2014/main" id="{0445676A-9C8D-4801-AD44-1A5E7277BFAA}"/>
              </a:ext>
            </a:extLst>
          </p:cNvPr>
          <p:cNvPicPr>
            <a:picLocks noChangeAspect="1"/>
          </p:cNvPicPr>
          <p:nvPr/>
        </p:nvPicPr>
        <p:blipFill>
          <a:blip r:embed="rId4"/>
          <a:stretch>
            <a:fillRect/>
          </a:stretch>
        </p:blipFill>
        <p:spPr>
          <a:xfrm>
            <a:off x="900112" y="6093431"/>
            <a:ext cx="4838700" cy="762000"/>
          </a:xfrm>
          <a:prstGeom prst="rect">
            <a:avLst/>
          </a:prstGeom>
        </p:spPr>
      </p:pic>
    </p:spTree>
    <p:extLst>
      <p:ext uri="{BB962C8B-B14F-4D97-AF65-F5344CB8AC3E}">
        <p14:creationId xmlns:p14="http://schemas.microsoft.com/office/powerpoint/2010/main" val="45819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課程大綱</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rmAutofit/>
          </a:bodyPr>
          <a:lstStyle/>
          <a:p>
            <a:r>
              <a:rPr lang="zh-TW" altLang="en-US" dirty="0">
                <a:latin typeface="微軟正黑體" panose="020B0604030504040204" pitchFamily="34" charset="-120"/>
                <a:ea typeface="微軟正黑體" panose="020B0604030504040204" pitchFamily="34" charset="-120"/>
              </a:rPr>
              <a:t>語言模型</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什麼是語言模型</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N</a:t>
            </a:r>
            <a:r>
              <a:rPr lang="zh-TW" altLang="en-US" dirty="0">
                <a:latin typeface="微軟正黑體" panose="020B0604030504040204" pitchFamily="34" charset="-120"/>
                <a:ea typeface="微軟正黑體" panose="020B0604030504040204" pitchFamily="34" charset="-120"/>
              </a:rPr>
              <a:t>元語言模型</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平滑化</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語言模型性能評價</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987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什麼是語言模型</a:t>
            </a:r>
          </a:p>
        </p:txBody>
      </p:sp>
    </p:spTree>
    <p:extLst>
      <p:ext uri="{BB962C8B-B14F-4D97-AF65-F5344CB8AC3E}">
        <p14:creationId xmlns:p14="http://schemas.microsoft.com/office/powerpoint/2010/main" val="35819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語言模型概念</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語言模型（</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Language Model</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LM</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也稱統計語言模型</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，顧名思義，就是以統計方式的模型，</a:t>
            </a:r>
            <a:r>
              <a:rPr lang="zh-TW" altLang="en-US"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是</a:t>
            </a:r>
            <a:r>
              <a:rPr lang="en-US" altLang="zh-TW"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NLP</a:t>
            </a:r>
            <a:r>
              <a:rPr lang="zh-TW" altLang="en-US"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最基礎的任務</a:t>
            </a:r>
            <a:endParaRPr lang="en-US" altLang="zh-TW" b="1"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序列詞的分佈式機率分佈，用上下文來區分相同發音的詞或句</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語言就是單位文字元</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字、詞、句、文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的排列組合結果，這些單位文字元的出現順序，具有一定的機率</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可以計算一個詞序列或一句話的機率</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也可在指定上文的條件下</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對接下來可能出現的詞進行機率分佈的估計</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語言模型是一項天然的預訓練任務</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43538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建立語言模型問題</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資料稀疏性的問題：以機率來看，絕大部分詞序列在訓練集中是不存在的</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解決方法為假設一個詞在句子中出現的機率，視其前</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個詞。這就是基本的</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n-gram</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模型。</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語言模型經常使用在許多自然語言處理方面的應用，如語音識別，機器翻譯，詞性標註，句法分析，手寫體識別和資訊檢索</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使用近似的平滑</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元語法</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(N-gram)</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模型可解決大部分問題</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57856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建立語言種類</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N-gram</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模型</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指數型模型</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神經網路模型</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位置語言模型</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32655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en-US" altLang="zh-TW" dirty="0">
                <a:latin typeface="微軟正黑體" panose="020B0604030504040204" pitchFamily="34" charset="-120"/>
                <a:ea typeface="微軟正黑體" panose="020B0604030504040204" pitchFamily="34" charset="-120"/>
              </a:rPr>
              <a:t>N</a:t>
            </a:r>
            <a:r>
              <a:rPr lang="zh-TW" altLang="en-US" dirty="0">
                <a:latin typeface="微軟正黑體" panose="020B0604030504040204" pitchFamily="34" charset="-120"/>
                <a:ea typeface="微軟正黑體" panose="020B0604030504040204" pitchFamily="34" charset="-120"/>
              </a:rPr>
              <a:t>元語言模型</a:t>
            </a:r>
          </a:p>
        </p:txBody>
      </p:sp>
    </p:spTree>
    <p:extLst>
      <p:ext uri="{BB962C8B-B14F-4D97-AF65-F5344CB8AC3E}">
        <p14:creationId xmlns:p14="http://schemas.microsoft.com/office/powerpoint/2010/main" val="73589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en-US" altLang="zh-TW" b="1" dirty="0">
                <a:latin typeface="微軟正黑體" panose="020B0604030504040204" pitchFamily="34" charset="-120"/>
                <a:ea typeface="微軟正黑體" panose="020B0604030504040204" pitchFamily="34" charset="-120"/>
              </a:rPr>
              <a:t>N</a:t>
            </a:r>
            <a:r>
              <a:rPr lang="zh-TW" altLang="en-US" b="1" dirty="0">
                <a:latin typeface="微軟正黑體" panose="020B0604030504040204" pitchFamily="34" charset="-120"/>
                <a:ea typeface="微軟正黑體" panose="020B0604030504040204" pitchFamily="34" charset="-120"/>
              </a:rPr>
              <a:t>元語言模型</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在指定詞序列</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的條件下，對下一時刻</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可能出現的詞</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的條件機率</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𝑃</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sub>
                    </m:s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進行估計</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把</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稱為</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𝑡</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的歷史</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對於歷史</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我喜歡</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，希望得到下一個詞為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讀書</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的機率，即：</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𝑃</m:t>
                    </m:r>
                    <m:d>
                      <m:dPr>
                        <m:ctrlP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ctrlPr>
                      </m:dPr>
                      <m:e>
                        <m:r>
                          <a:rPr lang="zh-TW" altLang="zh-TW">
                            <a:effectLst/>
                            <a:latin typeface="Cambria Math" panose="02040503050406030204" pitchFamily="18" charset="0"/>
                            <a:ea typeface="新細明體" panose="02020500000000000000" pitchFamily="18" charset="-120"/>
                            <a:cs typeface="Times New Roman" panose="02020603050405020304" pitchFamily="18" charset="0"/>
                          </a:rPr>
                          <m:t>讀書</m:t>
                        </m:r>
                      </m:e>
                      <m:e>
                        <m:r>
                          <a:rPr lang="zh-TW" altLang="zh-TW">
                            <a:effectLst/>
                            <a:latin typeface="Cambria Math" panose="02040503050406030204" pitchFamily="18" charset="0"/>
                            <a:ea typeface="新細明體" panose="02020500000000000000" pitchFamily="18" charset="-120"/>
                            <a:cs typeface="Times New Roman" panose="02020603050405020304" pitchFamily="18" charset="0"/>
                          </a:rPr>
                          <m:t>我喜歡</m:t>
                        </m:r>
                      </m:e>
                    </m:d>
                  </m:oMath>
                </a14:m>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指定一個語料庫時，該條件機率可以視為當語料中出現</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我喜歡</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時，有多少次下一個詞為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讀書</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透過最大似然估計進行計算</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𝐶</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表示對應詞序列在語料庫中出現的次數（也稱為頻次）</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en-US" altLang="zh-TW" dirty="0">
                  <a:latin typeface="微軟正黑體" panose="020B0604030504040204" pitchFamily="34" charset="-120"/>
                  <a:ea typeface="微軟正黑體" panose="020B0604030504040204" pitchFamily="34" charset="-120"/>
                </a:endParaRPr>
              </a:p>
            </p:txBody>
          </p:sp>
        </mc:Choice>
        <mc:Fallback>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202076"/>
                <a:ext cx="10515600" cy="5363111"/>
              </a:xfrm>
              <a:blipFill>
                <a:blip r:embed="rId2"/>
                <a:stretch>
                  <a:fillRect l="-1391" t="-2727"/>
                </a:stretch>
              </a:blipFill>
            </p:spPr>
            <p:txBody>
              <a:bodyPr/>
              <a:lstStyle/>
              <a:p>
                <a:r>
                  <a:rPr lang="zh-TW" altLang="en-US">
                    <a:noFill/>
                  </a:rPr>
                  <a:t> </a:t>
                </a:r>
              </a:p>
            </p:txBody>
          </p:sp>
        </mc:Fallback>
      </mc:AlternateContent>
      <p:pic>
        <p:nvPicPr>
          <p:cNvPr id="9" name="圖片 8">
            <a:extLst>
              <a:ext uri="{FF2B5EF4-FFF2-40B4-BE49-F238E27FC236}">
                <a16:creationId xmlns:a16="http://schemas.microsoft.com/office/drawing/2014/main" id="{2ED78EDC-6D54-4225-B956-210E609E633A}"/>
              </a:ext>
            </a:extLst>
          </p:cNvPr>
          <p:cNvPicPr>
            <a:picLocks noChangeAspect="1"/>
          </p:cNvPicPr>
          <p:nvPr/>
        </p:nvPicPr>
        <p:blipFill>
          <a:blip r:embed="rId3"/>
          <a:stretch>
            <a:fillRect/>
          </a:stretch>
        </p:blipFill>
        <p:spPr>
          <a:xfrm>
            <a:off x="3686175" y="5226050"/>
            <a:ext cx="4819650" cy="1266825"/>
          </a:xfrm>
          <a:prstGeom prst="rect">
            <a:avLst/>
          </a:prstGeom>
        </p:spPr>
      </p:pic>
    </p:spTree>
    <p:extLst>
      <p:ext uri="{BB962C8B-B14F-4D97-AF65-F5344CB8AC3E}">
        <p14:creationId xmlns:p14="http://schemas.microsoft.com/office/powerpoint/2010/main" val="165652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馬可夫假設</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latin typeface="微軟正黑體" panose="020B0604030504040204" pitchFamily="34" charset="-120"/>
                    <a:ea typeface="微軟正黑體" panose="020B0604030504040204" pitchFamily="34" charset="-120"/>
                  </a:rPr>
                  <a:t>隨著句子長度的增加，</a:t>
                </a:r>
                <a14:m>
                  <m:oMath xmlns:m="http://schemas.openxmlformats.org/officeDocument/2006/math">
                    <m:sSub>
                      <m:sSubPr>
                        <m:ctrlPr>
                          <a:rPr lang="zh-TW" altLang="zh-TW" i="1"/>
                        </m:ctrlPr>
                      </m:sSubPr>
                      <m:e>
                        <m:r>
                          <a:rPr lang="en-US" altLang="zh-TW" i="1"/>
                          <m:t>𝑤</m:t>
                        </m:r>
                      </m:e>
                      <m:sub>
                        <m:r>
                          <a:rPr lang="en-US" altLang="zh-TW"/>
                          <m:t>1:</m:t>
                        </m:r>
                        <m:r>
                          <a:rPr lang="en-US" altLang="zh-TW" i="1"/>
                          <m:t>𝑖</m:t>
                        </m:r>
                        <m:r>
                          <a:rPr lang="en-US" altLang="zh-TW" i="1"/>
                          <m:t>−</m:t>
                        </m:r>
                        <m:r>
                          <a:rPr lang="en-US" altLang="zh-TW"/>
                          <m:t>1</m:t>
                        </m:r>
                      </m:sub>
                    </m:sSub>
                  </m:oMath>
                </a14:m>
                <a:r>
                  <a:rPr lang="zh-TW" altLang="zh-TW" dirty="0">
                    <a:latin typeface="微軟正黑體" panose="020B0604030504040204" pitchFamily="34" charset="-120"/>
                    <a:ea typeface="微軟正黑體" panose="020B0604030504040204" pitchFamily="34" charset="-120"/>
                  </a:rPr>
                  <a:t>出現的次數會越來越少，甚至從未出現過，那麼</a:t>
                </a:r>
                <a14:m>
                  <m:oMath xmlns:m="http://schemas.openxmlformats.org/officeDocument/2006/math">
                    <m:r>
                      <a:rPr lang="en-US" altLang="zh-TW" i="1"/>
                      <m:t>𝑃</m:t>
                    </m:r>
                    <m:r>
                      <a:rPr lang="en-US" altLang="zh-TW"/>
                      <m:t>(</m:t>
                    </m:r>
                    <m:sSub>
                      <m:sSubPr>
                        <m:ctrlPr>
                          <a:rPr lang="zh-TW" altLang="zh-TW" i="1"/>
                        </m:ctrlPr>
                      </m:sSubPr>
                      <m:e>
                        <m:r>
                          <a:rPr lang="en-US" altLang="zh-TW" i="1"/>
                          <m:t>𝑤</m:t>
                        </m:r>
                      </m:e>
                      <m:sub>
                        <m:r>
                          <a:rPr lang="en-US" altLang="zh-TW" i="1"/>
                          <m:t>𝑖</m:t>
                        </m:r>
                      </m:sub>
                    </m:sSub>
                    <m:r>
                      <a:rPr lang="en-US" altLang="zh-TW"/>
                      <m:t>|</m:t>
                    </m:r>
                    <m:sSub>
                      <m:sSubPr>
                        <m:ctrlPr>
                          <a:rPr lang="zh-TW" altLang="zh-TW" i="1"/>
                        </m:ctrlPr>
                      </m:sSubPr>
                      <m:e>
                        <m:r>
                          <a:rPr lang="en-US" altLang="zh-TW" i="1"/>
                          <m:t>𝑤</m:t>
                        </m:r>
                      </m:e>
                      <m:sub>
                        <m:r>
                          <a:rPr lang="en-US" altLang="zh-TW"/>
                          <m:t>1:</m:t>
                        </m:r>
                        <m:r>
                          <a:rPr lang="en-US" altLang="zh-TW" i="1"/>
                          <m:t>𝑖</m:t>
                        </m:r>
                        <m:r>
                          <a:rPr lang="en-US" altLang="zh-TW" i="1"/>
                          <m:t>−</m:t>
                        </m:r>
                        <m:r>
                          <a:rPr lang="en-US" altLang="zh-TW"/>
                          <m:t>1</m:t>
                        </m:r>
                      </m:sub>
                    </m:sSub>
                    <m:r>
                      <a:rPr lang="en-US" altLang="zh-TW"/>
                      <m:t>)</m:t>
                    </m:r>
                  </m:oMath>
                </a14:m>
                <a:r>
                  <a:rPr lang="zh-TW" altLang="zh-TW" dirty="0">
                    <a:latin typeface="微軟正黑體" panose="020B0604030504040204" pitchFamily="34" charset="-120"/>
                    <a:ea typeface="微軟正黑體" panose="020B0604030504040204" pitchFamily="34" charset="-120"/>
                  </a:rPr>
                  <a:t>則很可能為</a:t>
                </a:r>
                <a:r>
                  <a:rPr lang="en-US" altLang="zh-TW" dirty="0">
                    <a:latin typeface="微軟正黑體" panose="020B0604030504040204" pitchFamily="34" charset="-120"/>
                    <a:ea typeface="微軟正黑體" panose="020B0604030504040204" pitchFamily="34" charset="-120"/>
                  </a:rPr>
                  <a:t>0</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假設</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下一個詞出現的機率只依賴於它前面</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𝑛</m:t>
                    </m:r>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個詞</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latin typeface="微軟正黑體" panose="020B0604030504040204" pitchFamily="34" charset="-120"/>
                    <a:ea typeface="微軟正黑體" panose="020B0604030504040204" pitchFamily="34" charset="-120"/>
                  </a:rPr>
                  <a:t>稱為馬可夫假設（</a:t>
                </a:r>
                <a:r>
                  <a:rPr lang="en-US" altLang="zh-TW" dirty="0">
                    <a:latin typeface="微軟正黑體" panose="020B0604030504040204" pitchFamily="34" charset="-120"/>
                    <a:ea typeface="微軟正黑體" panose="020B0604030504040204" pitchFamily="34" charset="-120"/>
                  </a:rPr>
                  <a:t>Markov Assumption</a:t>
                </a:r>
                <a:r>
                  <a:rPr lang="zh-TW" altLang="zh-TW"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滿足這種假設的模型，被稱為</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元語法或</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元文法（</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N-gram</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）模型</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越大，考慮的歷史越完整</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一元</a:t>
                </a:r>
                <a:r>
                  <a:rPr lang="en-US" altLang="zh-TW" dirty="0">
                    <a:latin typeface="微軟正黑體" panose="020B0604030504040204" pitchFamily="34" charset="-120"/>
                    <a:ea typeface="微軟正黑體" panose="020B0604030504040204" pitchFamily="34" charset="-120"/>
                  </a:rPr>
                  <a:t>(unigram)</a:t>
                </a:r>
                <a:r>
                  <a:rPr lang="zh-TW" altLang="en-US" dirty="0">
                    <a:latin typeface="微軟正黑體" panose="020B0604030504040204" pitchFamily="34" charset="-120"/>
                    <a:ea typeface="微軟正黑體" panose="020B0604030504040204" pitchFamily="34" charset="-120"/>
                  </a:rPr>
                  <a:t>、二元</a:t>
                </a:r>
                <a:r>
                  <a:rPr lang="en-US" altLang="zh-TW" dirty="0">
                    <a:latin typeface="微軟正黑體" panose="020B0604030504040204" pitchFamily="34" charset="-120"/>
                    <a:ea typeface="微軟正黑體" panose="020B0604030504040204" pitchFamily="34" charset="-120"/>
                  </a:rPr>
                  <a:t>(bigram)</a:t>
                </a:r>
                <a:r>
                  <a:rPr lang="zh-TW" altLang="en-US" dirty="0">
                    <a:latin typeface="微軟正黑體" panose="020B0604030504040204" pitchFamily="34" charset="-120"/>
                    <a:ea typeface="微軟正黑體" panose="020B0604030504040204" pitchFamily="34" charset="-120"/>
                  </a:rPr>
                  <a:t>、三元</a:t>
                </a:r>
                <a:r>
                  <a:rPr lang="en-US" altLang="zh-TW" dirty="0">
                    <a:latin typeface="微軟正黑體" panose="020B0604030504040204" pitchFamily="34" charset="-120"/>
                    <a:ea typeface="微軟正黑體" panose="020B0604030504040204" pitchFamily="34" charset="-120"/>
                  </a:rPr>
                  <a:t>(trigram)</a:t>
                </a:r>
              </a:p>
            </p:txBody>
          </p:sp>
        </mc:Choice>
        <mc:Fallback>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202076"/>
                <a:ext cx="10515600" cy="5363111"/>
              </a:xfrm>
              <a:blipFill>
                <a:blip r:embed="rId2"/>
                <a:stretch>
                  <a:fillRect l="-1391" r="-638" b="-795"/>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30676DD9-B039-45F3-BF3A-DB1C3A8BC43D}"/>
              </a:ext>
            </a:extLst>
          </p:cNvPr>
          <p:cNvPicPr>
            <a:picLocks noChangeAspect="1"/>
          </p:cNvPicPr>
          <p:nvPr/>
        </p:nvPicPr>
        <p:blipFill>
          <a:blip r:embed="rId3"/>
          <a:stretch>
            <a:fillRect/>
          </a:stretch>
        </p:blipFill>
        <p:spPr>
          <a:xfrm>
            <a:off x="1091147" y="1047964"/>
            <a:ext cx="9763125" cy="2076450"/>
          </a:xfrm>
          <a:prstGeom prst="rect">
            <a:avLst/>
          </a:prstGeom>
        </p:spPr>
      </p:pic>
    </p:spTree>
    <p:extLst>
      <p:ext uri="{BB962C8B-B14F-4D97-AF65-F5344CB8AC3E}">
        <p14:creationId xmlns:p14="http://schemas.microsoft.com/office/powerpoint/2010/main" val="11282510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990</Words>
  <Application>Microsoft Office PowerPoint</Application>
  <PresentationFormat>寬螢幕</PresentationFormat>
  <Paragraphs>86</Paragraphs>
  <Slides>18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微軟正黑體</vt:lpstr>
      <vt:lpstr>Arial</vt:lpstr>
      <vt:lpstr>Calibri</vt:lpstr>
      <vt:lpstr>Calibri Light</vt:lpstr>
      <vt:lpstr>Cambria Math</vt:lpstr>
      <vt:lpstr>Office 佈景主題</vt:lpstr>
      <vt:lpstr>自然語言處理 預訓練模型</vt:lpstr>
      <vt:lpstr>課程大綱</vt:lpstr>
      <vt:lpstr>什麼是語言模型</vt:lpstr>
      <vt:lpstr>語言模型概念</vt:lpstr>
      <vt:lpstr>建立語言模型問題</vt:lpstr>
      <vt:lpstr>建立語言種類</vt:lpstr>
      <vt:lpstr>N元語言模型</vt:lpstr>
      <vt:lpstr>N元語言模型</vt:lpstr>
      <vt:lpstr>馬可夫假設</vt:lpstr>
      <vt:lpstr>指數語言模型</vt:lpstr>
      <vt:lpstr>指數語言模型</vt:lpstr>
      <vt:lpstr>神經網路語言模型</vt:lpstr>
      <vt:lpstr>神經網路語言模型</vt:lpstr>
      <vt:lpstr>神經網路語言模型訓練方法</vt:lpstr>
      <vt:lpstr>語言模型性能評價</vt:lpstr>
      <vt:lpstr>語言模型性能評價</vt:lpstr>
      <vt:lpstr>困或度性能評價</vt:lpstr>
      <vt:lpstr>困或度性能評價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自然語言處理 預訓練模型</dc:title>
  <dc:creator>Josh Josh</dc:creator>
  <cp:lastModifiedBy>Josh Josh</cp:lastModifiedBy>
  <cp:revision>21</cp:revision>
  <dcterms:created xsi:type="dcterms:W3CDTF">2022-03-17T15:54:19Z</dcterms:created>
  <dcterms:modified xsi:type="dcterms:W3CDTF">2022-03-17T18:16:12Z</dcterms:modified>
</cp:coreProperties>
</file>