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59" r:id="rId5"/>
    <p:sldId id="299" r:id="rId6"/>
    <p:sldId id="273" r:id="rId7"/>
    <p:sldId id="300" r:id="rId8"/>
    <p:sldId id="301" r:id="rId9"/>
    <p:sldId id="302" r:id="rId10"/>
    <p:sldId id="303" r:id="rId11"/>
    <p:sldId id="304" r:id="rId12"/>
    <p:sldId id="305" r:id="rId13"/>
    <p:sldId id="306" r:id="rId14"/>
    <p:sldId id="307" r:id="rId15"/>
    <p:sldId id="308" r:id="rId16"/>
    <p:sldId id="279" r:id="rId17"/>
    <p:sldId id="274" r:id="rId18"/>
    <p:sldId id="275" r:id="rId19"/>
    <p:sldId id="280" r:id="rId20"/>
    <p:sldId id="276" r:id="rId21"/>
    <p:sldId id="277" r:id="rId22"/>
    <p:sldId id="278" r:id="rId23"/>
    <p:sldId id="281" r:id="rId24"/>
    <p:sldId id="404" r:id="rId25"/>
    <p:sldId id="282" r:id="rId26"/>
    <p:sldId id="283" r:id="rId27"/>
    <p:sldId id="309" r:id="rId28"/>
    <p:sldId id="284" r:id="rId29"/>
    <p:sldId id="285" r:id="rId30"/>
    <p:sldId id="286" r:id="rId31"/>
    <p:sldId id="330" r:id="rId32"/>
    <p:sldId id="331" r:id="rId33"/>
    <p:sldId id="405" r:id="rId34"/>
    <p:sldId id="406" r:id="rId35"/>
    <p:sldId id="407" r:id="rId36"/>
    <p:sldId id="408" r:id="rId37"/>
    <p:sldId id="409" r:id="rId38"/>
    <p:sldId id="410" r:id="rId39"/>
    <p:sldId id="298" r:id="rId40"/>
    <p:sldId id="411" r:id="rId41"/>
    <p:sldId id="412" r:id="rId42"/>
    <p:sldId id="413" r:id="rId43"/>
    <p:sldId id="358" r:id="rId44"/>
    <p:sldId id="287" r:id="rId45"/>
    <p:sldId id="414" r:id="rId46"/>
    <p:sldId id="334" r:id="rId47"/>
    <p:sldId id="415" r:id="rId48"/>
    <p:sldId id="288" r:id="rId49"/>
    <p:sldId id="289" r:id="rId50"/>
    <p:sldId id="290" r:id="rId51"/>
    <p:sldId id="291" r:id="rId52"/>
    <p:sldId id="292" r:id="rId53"/>
    <p:sldId id="293" r:id="rId54"/>
    <p:sldId id="295" r:id="rId55"/>
    <p:sldId id="296" r:id="rId56"/>
    <p:sldId id="416" r:id="rId57"/>
    <p:sldId id="417" r:id="rId58"/>
    <p:sldId id="332" r:id="rId59"/>
    <p:sldId id="418" r:id="rId60"/>
    <p:sldId id="333" r:id="rId61"/>
    <p:sldId id="419" r:id="rId62"/>
    <p:sldId id="294" r:id="rId6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3" autoAdjust="0"/>
    <p:restoredTop sz="94660"/>
  </p:normalViewPr>
  <p:slideViewPr>
    <p:cSldViewPr snapToGrid="0">
      <p:cViewPr varScale="1">
        <p:scale>
          <a:sx n="78" d="100"/>
          <a:sy n="78" d="100"/>
        </p:scale>
        <p:origin x="110" y="2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82142D-AAB4-464E-B36D-9AC7D8E11ED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89AA44E-A1EC-462C-A648-D91D82C97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4FC5BB7-89D7-4F2B-AE74-4712C64E6E8F}"/>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5" name="頁尾版面配置區 4">
            <a:extLst>
              <a:ext uri="{FF2B5EF4-FFF2-40B4-BE49-F238E27FC236}">
                <a16:creationId xmlns:a16="http://schemas.microsoft.com/office/drawing/2014/main" id="{F9C1726A-5BC0-4799-A31C-F64BC17452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D9A99C-E600-4A2C-B5DA-860B020769AF}"/>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388921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E943D8-952A-45E6-B1E5-BC828AAF25A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FE8DCC4-9F17-48F9-9060-1549DD73D0F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78ABD9C-38CD-47F2-AE8E-293388BB27FE}"/>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5" name="頁尾版面配置區 4">
            <a:extLst>
              <a:ext uri="{FF2B5EF4-FFF2-40B4-BE49-F238E27FC236}">
                <a16:creationId xmlns:a16="http://schemas.microsoft.com/office/drawing/2014/main" id="{905F7666-D4FB-4777-9DCE-21499C4F12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95CE35-2343-42FE-85D2-F23E3C1FE2B1}"/>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25668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CF953FD-F20C-4BFC-88D8-38D472D5BB3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7DF26A9-0795-4972-BF7B-3C853FB26F8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D09975-07F4-4AF0-BB99-E4A7A7E00881}"/>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5" name="頁尾版面配置區 4">
            <a:extLst>
              <a:ext uri="{FF2B5EF4-FFF2-40B4-BE49-F238E27FC236}">
                <a16:creationId xmlns:a16="http://schemas.microsoft.com/office/drawing/2014/main" id="{8960D2F0-A8B5-46F4-9233-57F37FBB88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F4F258-8A21-4971-BE9B-E0B7D4D56B7C}"/>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117487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9E3B5-1562-4946-9924-33AA29ADB5E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3374DBC-AF7A-4CF4-9FD7-A0A0AB58826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815E08-D421-472A-A8AE-6C9003F10057}"/>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5" name="頁尾版面配置區 4">
            <a:extLst>
              <a:ext uri="{FF2B5EF4-FFF2-40B4-BE49-F238E27FC236}">
                <a16:creationId xmlns:a16="http://schemas.microsoft.com/office/drawing/2014/main" id="{140F4FC4-C27F-4963-9D03-334001DFC0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EA8ED08-AAB9-40DB-A60D-E8A3162927C6}"/>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73267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9E603C-9AD4-43B5-95A9-1F793DED054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40B1157-9D36-49B9-B398-F5025A89D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7FDBF57-31D1-4A1A-9A3F-DB73B6891467}"/>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5" name="頁尾版面配置區 4">
            <a:extLst>
              <a:ext uri="{FF2B5EF4-FFF2-40B4-BE49-F238E27FC236}">
                <a16:creationId xmlns:a16="http://schemas.microsoft.com/office/drawing/2014/main" id="{0F853CC4-D9A6-477D-8180-87AD0F74CD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292991-97E6-4BAA-B082-23AE61167F95}"/>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411607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EF98A-5CB3-4116-866D-91A88B70EFE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E37BE10-9A96-421E-B451-808B833FFB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8237135-C74D-404D-8FF7-35576235BF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171D2F4-3650-4E0F-857F-525D7C699723}"/>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6" name="頁尾版面配置區 5">
            <a:extLst>
              <a:ext uri="{FF2B5EF4-FFF2-40B4-BE49-F238E27FC236}">
                <a16:creationId xmlns:a16="http://schemas.microsoft.com/office/drawing/2014/main" id="{F4460E1C-8D95-4068-B24E-917FBCFFCE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C7B782-C384-4570-B0F0-48DC6C09DDDE}"/>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331864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A5692F-8845-4E9E-B0B8-617A3FFD842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0334DA8-7598-45DF-9CF0-81C403C16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D5A7908-41A8-4E5C-99D1-67D408D2CCF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BA2A122-7D90-4C1A-9A5E-873BB25BD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8CC3642-31AD-40F6-921D-829D1316FE3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62A05A0-465A-4475-A09E-F6D8100168F7}"/>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8" name="頁尾版面配置區 7">
            <a:extLst>
              <a:ext uri="{FF2B5EF4-FFF2-40B4-BE49-F238E27FC236}">
                <a16:creationId xmlns:a16="http://schemas.microsoft.com/office/drawing/2014/main" id="{8E2D516A-064D-4360-87A2-998327D5EB0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2B6F990-B118-46D5-B21C-DB477FA19C48}"/>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407921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6FBE19-4599-4173-B5FE-B293B33758E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D45F495-6211-43DD-B961-C6EB1AC4091A}"/>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4" name="頁尾版面配置區 3">
            <a:extLst>
              <a:ext uri="{FF2B5EF4-FFF2-40B4-BE49-F238E27FC236}">
                <a16:creationId xmlns:a16="http://schemas.microsoft.com/office/drawing/2014/main" id="{9D177076-886A-46A1-9F6D-339B54FD97C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4201C13-57BA-40DA-96C9-580A34FBCA9C}"/>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417363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6A66DE9-68F7-497F-B1BC-A9680463C0C5}"/>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3" name="頁尾版面配置區 2">
            <a:extLst>
              <a:ext uri="{FF2B5EF4-FFF2-40B4-BE49-F238E27FC236}">
                <a16:creationId xmlns:a16="http://schemas.microsoft.com/office/drawing/2014/main" id="{E6BD18A2-104E-4F60-9B4E-2A29B690376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19E3DF8-D585-468D-B31C-7C158D174BB3}"/>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31653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FDCCFC-FA36-4C9C-9712-70EF8A4B287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5BB01E6-DC08-49DF-A6B8-D2D386358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9B07BBD-6D5B-4115-922E-8F227125D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5EB38E7-E619-4900-BB53-4B48A7396158}"/>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6" name="頁尾版面配置區 5">
            <a:extLst>
              <a:ext uri="{FF2B5EF4-FFF2-40B4-BE49-F238E27FC236}">
                <a16:creationId xmlns:a16="http://schemas.microsoft.com/office/drawing/2014/main" id="{6A7DEC4D-22F0-48B7-8320-B4B2EFA23A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17CB7BF-5AF4-42E3-98AC-EAB8BC5223A2}"/>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346220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E833EF-6E1A-4CCA-931A-1533A040E0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D6B58CD-6382-471D-BDC6-BD11FB9CB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8144CF2-F655-4405-AD29-84115CE87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405665A-FB07-418F-8139-6804D9D6B059}"/>
              </a:ext>
            </a:extLst>
          </p:cNvPr>
          <p:cNvSpPr>
            <a:spLocks noGrp="1"/>
          </p:cNvSpPr>
          <p:nvPr>
            <p:ph type="dt" sz="half" idx="10"/>
          </p:nvPr>
        </p:nvSpPr>
        <p:spPr/>
        <p:txBody>
          <a:bodyPr/>
          <a:lstStyle/>
          <a:p>
            <a:fld id="{091BE622-1AAB-4D5F-A1DF-B7775A810108}" type="datetimeFigureOut">
              <a:rPr lang="zh-TW" altLang="en-US" smtClean="0"/>
              <a:t>2022/3/24</a:t>
            </a:fld>
            <a:endParaRPr lang="zh-TW" altLang="en-US"/>
          </a:p>
        </p:txBody>
      </p:sp>
      <p:sp>
        <p:nvSpPr>
          <p:cNvPr id="6" name="頁尾版面配置區 5">
            <a:extLst>
              <a:ext uri="{FF2B5EF4-FFF2-40B4-BE49-F238E27FC236}">
                <a16:creationId xmlns:a16="http://schemas.microsoft.com/office/drawing/2014/main" id="{A889EF4F-5F25-41FE-AA61-2840BD1040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B65166-FBAA-419C-821B-35EEA194B326}"/>
              </a:ext>
            </a:extLst>
          </p:cNvPr>
          <p:cNvSpPr>
            <a:spLocks noGrp="1"/>
          </p:cNvSpPr>
          <p:nvPr>
            <p:ph type="sldNum" sz="quarter" idx="12"/>
          </p:nvPr>
        </p:nvSpPr>
        <p:spPr/>
        <p:txBody>
          <a:body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50663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6C7D00F-16BE-4707-9639-E7BB391F8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D5ABEC-D414-436E-A20D-B96C8C530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580E69-64D0-4395-9092-01BFA3870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BE622-1AAB-4D5F-A1DF-B7775A810108}" type="datetimeFigureOut">
              <a:rPr lang="zh-TW" altLang="en-US" smtClean="0"/>
              <a:t>2022/3/24</a:t>
            </a:fld>
            <a:endParaRPr lang="zh-TW" altLang="en-US"/>
          </a:p>
        </p:txBody>
      </p:sp>
      <p:sp>
        <p:nvSpPr>
          <p:cNvPr id="5" name="頁尾版面配置區 4">
            <a:extLst>
              <a:ext uri="{FF2B5EF4-FFF2-40B4-BE49-F238E27FC236}">
                <a16:creationId xmlns:a16="http://schemas.microsoft.com/office/drawing/2014/main" id="{39CAE25E-469E-47A0-B05B-4251BE03D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43640FA-B3B4-4583-A80D-BD2029317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9BC49-EF71-4B37-BD77-57BED5200AE6}" type="slidenum">
              <a:rPr lang="zh-TW" altLang="en-US" smtClean="0"/>
              <a:t>‹#›</a:t>
            </a:fld>
            <a:endParaRPr lang="zh-TW" altLang="en-US"/>
          </a:p>
        </p:txBody>
      </p:sp>
    </p:spTree>
    <p:extLst>
      <p:ext uri="{BB962C8B-B14F-4D97-AF65-F5344CB8AC3E}">
        <p14:creationId xmlns:p14="http://schemas.microsoft.com/office/powerpoint/2010/main" val="7150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自然語言處理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預訓練模型</a:t>
            </a:r>
          </a:p>
        </p:txBody>
      </p:sp>
      <p:sp>
        <p:nvSpPr>
          <p:cNvPr id="3" name="副標題 2">
            <a:extLst>
              <a:ext uri="{FF2B5EF4-FFF2-40B4-BE49-F238E27FC236}">
                <a16:creationId xmlns:a16="http://schemas.microsoft.com/office/drawing/2014/main" id="{2933E60F-6417-41EE-8494-1FC96F06307C}"/>
              </a:ext>
            </a:extLst>
          </p:cNvPr>
          <p:cNvSpPr>
            <a:spLocks noGrp="1"/>
          </p:cNvSpPr>
          <p:nvPr>
            <p:ph type="subTitle" idx="1"/>
          </p:nvPr>
        </p:nvSpPr>
        <p:spPr/>
        <p:txBody>
          <a:bodyPr/>
          <a:lstStyle/>
          <a:p>
            <a:endParaRPr lang="en-US" altLang="zh-TW" dirty="0"/>
          </a:p>
          <a:p>
            <a:endParaRPr lang="en-US" altLang="zh-TW" dirty="0"/>
          </a:p>
          <a:p>
            <a:r>
              <a:rPr lang="zh-TW" altLang="en-US">
                <a:latin typeface="微軟正黑體" panose="020B0604030504040204" pitchFamily="34" charset="-120"/>
                <a:ea typeface="微軟正黑體" panose="020B0604030504040204" pitchFamily="34" charset="-120"/>
              </a:rPr>
              <a:t>二、文字的表示方法</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702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適合在記憶體中儲存的資料</a:t>
            </a:r>
          </a:p>
        </p:txBody>
      </p:sp>
      <p:sp>
        <p:nvSpPr>
          <p:cNvPr id="3" name="內容版面配置區 2"/>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圖形、語音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自然地低階資料表示形式</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透過距離度量，判斷信號是否相似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觀察圖片本身就能回答</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聽相近的聲音可判斷同一人</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Audio Spectrum</a:t>
            </a:r>
            <a:r>
              <a:rPr lang="zh-TW" altLang="en-US" dirty="0">
                <a:latin typeface="微軟正黑體" panose="020B0604030504040204" pitchFamily="34" charset="-120"/>
                <a:ea typeface="微軟正黑體" panose="020B0604030504040204" pitchFamily="34" charset="-120"/>
              </a:rPr>
              <a:t>也是適合電腦處理的資料</a:t>
            </a:r>
          </a:p>
          <a:p>
            <a:endParaRPr lang="zh-TW" altLang="en-US"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文字變成電腦可處理的值</a:t>
            </a:r>
          </a:p>
        </p:txBody>
      </p:sp>
      <p:sp>
        <p:nvSpPr>
          <p:cNvPr id="3" name="內容版面配置區 2"/>
          <p:cNvSpPr>
            <a:spLocks noGrp="1"/>
          </p:cNvSpPr>
          <p:nvPr>
            <p:ph idx="1"/>
          </p:nvPr>
        </p:nvSpPr>
        <p:spPr/>
        <p:txBody>
          <a:bodyPr/>
          <a:lstStyle/>
          <a:p>
            <a:r>
              <a:rPr lang="zh-TW" altLang="en-US" dirty="0"/>
              <a:t>字元也是整數型態的一種</a:t>
            </a:r>
            <a:r>
              <a:rPr lang="en-US" altLang="zh-TW" dirty="0"/>
              <a:t>(ASCII CODE)</a:t>
            </a:r>
          </a:p>
          <a:p>
            <a:r>
              <a:rPr lang="zh-TW" altLang="en-US" dirty="0"/>
              <a:t>萬國語文則使用</a:t>
            </a:r>
            <a:r>
              <a:rPr lang="en-US" altLang="zh-TW" dirty="0"/>
              <a:t>UNICODE</a:t>
            </a:r>
          </a:p>
          <a:p>
            <a:r>
              <a:rPr lang="zh-TW" altLang="en-US" dirty="0"/>
              <a:t>只是編碼，沒有意義</a:t>
            </a:r>
            <a:endParaRPr lang="en-US" altLang="zh-TW" dirty="0"/>
          </a:p>
          <a:p>
            <a:r>
              <a:rPr lang="zh-TW" altLang="en-US" dirty="0"/>
              <a:t>語言為人類在進化幾百萬年</a:t>
            </a:r>
            <a:endParaRPr lang="en-US" altLang="zh-TW" dirty="0"/>
          </a:p>
          <a:p>
            <a:r>
              <a:rPr lang="zh-TW" altLang="en-US" dirty="0"/>
              <a:t>產生的高層抽象思維資訊表達的工具</a:t>
            </a:r>
            <a:endParaRPr lang="en-US" altLang="zh-TW" dirty="0"/>
          </a:p>
          <a:p>
            <a:r>
              <a:rPr lang="zh-TW" altLang="en-US" dirty="0"/>
              <a:t>具有高度抽象的特徵</a:t>
            </a:r>
            <a:endParaRPr lang="en-US" altLang="zh-TW"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文字變成數值的目的</a:t>
            </a:r>
          </a:p>
        </p:txBody>
      </p:sp>
      <p:sp>
        <p:nvSpPr>
          <p:cNvPr id="3" name="內容版面配置區 2"/>
          <p:cNvSpPr>
            <a:spLocks noGrp="1"/>
          </p:cNvSpPr>
          <p:nvPr>
            <p:ph idx="1"/>
          </p:nvPr>
        </p:nvSpPr>
        <p:spPr/>
        <p:txBody>
          <a:bodyPr/>
          <a:lstStyle/>
          <a:p>
            <a:r>
              <a:rPr lang="zh-TW" altLang="en-US" dirty="0"/>
              <a:t>供語言模型使用</a:t>
            </a:r>
            <a:r>
              <a:rPr lang="en-US" altLang="zh-TW" dirty="0"/>
              <a:t>(</a:t>
            </a:r>
            <a:r>
              <a:rPr lang="zh-TW" altLang="en-US" dirty="0"/>
              <a:t>統計式或神經式</a:t>
            </a:r>
            <a:r>
              <a:rPr lang="en-US" altLang="zh-TW" dirty="0"/>
              <a:t>)</a:t>
            </a:r>
          </a:p>
          <a:p>
            <a:r>
              <a:rPr lang="zh-TW" altLang="en-US" dirty="0"/>
              <a:t>供機器學習使用</a:t>
            </a:r>
            <a:endParaRPr lang="en-US" altLang="zh-TW" dirty="0"/>
          </a:p>
          <a:p>
            <a:r>
              <a:rPr lang="zh-TW" altLang="en-US" dirty="0"/>
              <a:t>將</a:t>
            </a:r>
            <a:r>
              <a:rPr lang="en-US" altLang="zh-TW" b="1" dirty="0"/>
              <a:t>Word Embedding</a:t>
            </a:r>
            <a:r>
              <a:rPr lang="zh-TW" altLang="en-US" dirty="0"/>
              <a:t>理解為一種</a:t>
            </a:r>
            <a:r>
              <a:rPr lang="zh-TW" altLang="en-US" b="1" dirty="0"/>
              <a:t>映射</a:t>
            </a:r>
            <a:endParaRPr lang="en-US" altLang="zh-TW" b="1" dirty="0"/>
          </a:p>
          <a:p>
            <a:r>
              <a:rPr lang="zh-TW" altLang="en-US" dirty="0"/>
              <a:t>將文字空間中的某個</a:t>
            </a:r>
            <a:r>
              <a:rPr lang="en-US" altLang="zh-TW" b="1" dirty="0"/>
              <a:t>word</a:t>
            </a:r>
            <a:r>
              <a:rPr lang="zh-TW" altLang="en-US" dirty="0"/>
              <a:t>，通過一定的方法，</a:t>
            </a:r>
            <a:r>
              <a:rPr lang="zh-TW" altLang="en-US" b="1" dirty="0"/>
              <a:t>映射</a:t>
            </a:r>
            <a:r>
              <a:rPr lang="zh-TW" altLang="en-US" dirty="0"/>
              <a:t>或</a:t>
            </a:r>
            <a:r>
              <a:rPr lang="zh-TW" altLang="en-US" b="1" dirty="0"/>
              <a:t>嵌入（</a:t>
            </a:r>
            <a:r>
              <a:rPr lang="en-US" altLang="zh-TW" b="1" dirty="0"/>
              <a:t>embedding</a:t>
            </a:r>
            <a:r>
              <a:rPr lang="zh-TW" altLang="en-US" b="1" dirty="0"/>
              <a:t>）</a:t>
            </a:r>
            <a:r>
              <a:rPr lang="zh-TW" altLang="en-US" dirty="0"/>
              <a:t>到另一個數值向量空間</a:t>
            </a:r>
            <a:endParaRPr lang="en-US" altLang="zh-TW" dirty="0"/>
          </a:p>
          <a:p>
            <a:r>
              <a:rPr lang="zh-TW" altLang="en-US" dirty="0"/>
              <a:t>稱為</a:t>
            </a:r>
            <a:r>
              <a:rPr lang="en-US" altLang="zh-TW" b="1" dirty="0"/>
              <a:t>embedding</a:t>
            </a:r>
            <a:r>
              <a:rPr lang="zh-TW" altLang="en-US" dirty="0"/>
              <a:t>，表示降維，高維空間到低維空間</a:t>
            </a:r>
            <a:endParaRPr lang="en-US" altLang="zh-TW"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r>
              <a:rPr lang="zh-TW" altLang="en-US" b="1" dirty="0"/>
              <a:t>的輸入</a:t>
            </a:r>
          </a:p>
        </p:txBody>
      </p:sp>
      <p:sp>
        <p:nvSpPr>
          <p:cNvPr id="3" name="內容版面配置區 2"/>
          <p:cNvSpPr>
            <a:spLocks noGrp="1"/>
          </p:cNvSpPr>
          <p:nvPr>
            <p:ph idx="1"/>
          </p:nvPr>
        </p:nvSpPr>
        <p:spPr/>
        <p:txBody>
          <a:bodyPr>
            <a:normAutofit/>
          </a:bodyPr>
          <a:lstStyle/>
          <a:p>
            <a:r>
              <a:rPr lang="zh-TW" altLang="en-US" dirty="0"/>
              <a:t>原始文字中的一組不重疊的詞彙</a:t>
            </a:r>
            <a:endParaRPr lang="en-US" altLang="zh-TW" dirty="0"/>
          </a:p>
          <a:p>
            <a:r>
              <a:rPr lang="en-US" altLang="zh-TW" b="1" dirty="0"/>
              <a:t>“apple on an apple tree”</a:t>
            </a:r>
            <a:r>
              <a:rPr lang="zh-TW" altLang="en-US" dirty="0"/>
              <a:t>。</a:t>
            </a:r>
            <a:endParaRPr lang="en-US" altLang="zh-TW" dirty="0"/>
          </a:p>
          <a:p>
            <a:r>
              <a:rPr lang="zh-TW" altLang="en-US" dirty="0"/>
              <a:t>將這些詞彙放置到一個</a:t>
            </a:r>
            <a:r>
              <a:rPr lang="en-US" altLang="zh-TW" b="1" dirty="0"/>
              <a:t>dictionary</a:t>
            </a:r>
            <a:r>
              <a:rPr lang="zh-TW" altLang="en-US" dirty="0"/>
              <a:t>如</a:t>
            </a:r>
            <a:r>
              <a:rPr lang="en-US" altLang="zh-TW" b="1" dirty="0"/>
              <a:t>["apple", "on", "an", "tree“]</a:t>
            </a:r>
          </a:p>
          <a:p>
            <a:r>
              <a:rPr lang="zh-TW" altLang="en-US" dirty="0"/>
              <a:t>這個</a:t>
            </a:r>
            <a:r>
              <a:rPr lang="en-US" altLang="zh-TW" b="1" dirty="0"/>
              <a:t>dictionary</a:t>
            </a:r>
            <a:r>
              <a:rPr lang="zh-TW" altLang="en-US" dirty="0"/>
              <a:t>就可以看作是</a:t>
            </a:r>
            <a:r>
              <a:rPr lang="en-US" altLang="zh-TW" b="1" dirty="0"/>
              <a:t>Word Embedding</a:t>
            </a:r>
            <a:r>
              <a:rPr lang="zh-TW" altLang="en-US" dirty="0"/>
              <a:t>的一個輸入。</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r>
              <a:rPr lang="zh-TW" altLang="en-US" b="1" dirty="0"/>
              <a:t>的輸出</a:t>
            </a:r>
          </a:p>
        </p:txBody>
      </p:sp>
      <p:sp>
        <p:nvSpPr>
          <p:cNvPr id="3" name="內容版面配置區 2"/>
          <p:cNvSpPr>
            <a:spLocks noGrp="1"/>
          </p:cNvSpPr>
          <p:nvPr>
            <p:ph idx="1"/>
          </p:nvPr>
        </p:nvSpPr>
        <p:spPr/>
        <p:txBody>
          <a:bodyPr>
            <a:normAutofit/>
          </a:bodyPr>
          <a:lstStyle/>
          <a:p>
            <a:r>
              <a:rPr lang="zh-TW" altLang="en-US" dirty="0"/>
              <a:t>輸出就是每個</a:t>
            </a:r>
            <a:r>
              <a:rPr lang="en-US" altLang="zh-TW" b="1" dirty="0"/>
              <a:t>word</a:t>
            </a:r>
            <a:r>
              <a:rPr lang="zh-TW" altLang="en-US" dirty="0"/>
              <a:t>的向量表示</a:t>
            </a:r>
            <a:endParaRPr lang="en-US" altLang="zh-TW" dirty="0"/>
          </a:p>
          <a:p>
            <a:r>
              <a:rPr lang="zh-TW" altLang="en-US" dirty="0"/>
              <a:t>維度和輸入值一樣</a:t>
            </a:r>
            <a:endParaRPr lang="en-US" altLang="zh-TW" dirty="0"/>
          </a:p>
          <a:p>
            <a:r>
              <a:rPr lang="zh-TW" altLang="en-US" dirty="0"/>
              <a:t>不同的語言模型可基於這種</a:t>
            </a:r>
            <a:r>
              <a:rPr lang="en-US" altLang="zh-TW" b="1" dirty="0"/>
              <a:t>word</a:t>
            </a:r>
            <a:r>
              <a:rPr lang="zh-TW" altLang="en-US" dirty="0"/>
              <a:t>的數值表示來構建各自的模型</a:t>
            </a:r>
            <a:endParaRPr lang="en-US" altLang="zh-TW" dirty="0"/>
          </a:p>
          <a:p>
            <a:endParaRPr lang="en-US" altLang="zh-TW" dirty="0"/>
          </a:p>
          <a:p>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文字向量類別</a:t>
            </a:r>
          </a:p>
        </p:txBody>
      </p:sp>
      <p:sp>
        <p:nvSpPr>
          <p:cNvPr id="3" name="內容版面配置區 2"/>
          <p:cNvSpPr>
            <a:spLocks noGrp="1"/>
          </p:cNvSpPr>
          <p:nvPr>
            <p:ph idx="1"/>
          </p:nvPr>
        </p:nvSpPr>
        <p:spPr>
          <a:xfrm>
            <a:off x="838200" y="1815351"/>
            <a:ext cx="10515600" cy="4351338"/>
          </a:xfrm>
        </p:spPr>
        <p:txBody>
          <a:bodyPr/>
          <a:lstStyle/>
          <a:p>
            <a:r>
              <a:rPr lang="en-US" altLang="zh-TW" b="1" dirty="0"/>
              <a:t>Label encoding</a:t>
            </a:r>
          </a:p>
          <a:p>
            <a:r>
              <a:rPr lang="en-US" altLang="zh-TW" b="1" dirty="0"/>
              <a:t>1-of-N Encoding ( One-Hot representation )</a:t>
            </a:r>
          </a:p>
          <a:p>
            <a:r>
              <a:rPr lang="en-US" altLang="zh-TW" b="1" dirty="0"/>
              <a:t>Distributed Representation(Word embedding)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整數表示法</a:t>
            </a:r>
          </a:p>
        </p:txBody>
      </p:sp>
    </p:spTree>
    <p:extLst>
      <p:ext uri="{BB962C8B-B14F-4D97-AF65-F5344CB8AC3E}">
        <p14:creationId xmlns:p14="http://schemas.microsoft.com/office/powerpoint/2010/main" val="244708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如何從「符號」進入「意義」</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需要使用以規則為基礎的方法</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要判斷一個句子的情感極性（褒義或貶義）</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規則的形式可能為：如果句子中出現</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漂亮</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等詞則為褒義</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出現</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討厭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醜陋</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等詞則為貶義</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否定字怎麼辦？</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同時出現怎麼辦？</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疑問句怎麼辦？</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14945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符號表示法的問題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規則的歸納依賴專家的經驗，需花費大量的人力、物力和財力</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規則的表達能力有限，很多語言現象無法用簡單的規則描述</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規則之間可能存在矛盾和衝突的情況</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既出現了</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，又出現了</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討厭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73925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向量表示法</a:t>
            </a:r>
          </a:p>
        </p:txBody>
      </p:sp>
    </p:spTree>
    <p:extLst>
      <p:ext uri="{BB962C8B-B14F-4D97-AF65-F5344CB8AC3E}">
        <p14:creationId xmlns:p14="http://schemas.microsoft.com/office/powerpoint/2010/main" val="386575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課程大綱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文字是什麼</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文字的表示方法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One-hot</a:t>
            </a:r>
            <a:r>
              <a:rPr lang="zh-TW" altLang="en-US" dirty="0">
                <a:latin typeface="微軟正黑體" panose="020B0604030504040204" pitchFamily="34" charset="-120"/>
                <a:ea typeface="微軟正黑體" panose="020B0604030504040204" pitchFamily="34" charset="-120"/>
              </a:rPr>
              <a:t>表示法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離散表示法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詞嵌入表示法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詞袋表示法</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987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向量表示法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引入「</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機器學習</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」的觀念 </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sym typeface="Wingdings" panose="05000000000000000000" pitchFamily="2" charset="2"/>
              </a:rPr>
              <a:t> </a:t>
            </a:r>
            <a:r>
              <a:rPr lang="zh-TW" altLang="en-US"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sym typeface="Wingdings" panose="05000000000000000000" pitchFamily="2" charset="2"/>
              </a:rPr>
              <a:t>萬物皆向量</a:t>
            </a:r>
            <a:endParaRPr lang="en-US" altLang="zh-TW"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將文字表示為向量，其中的每一維代表一個特徵</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特徵的對應值進行加權求和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得到一個分數用於最終的判斷</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特徵的取樣沒有一定形式，如權重、詞頻、在詞表中位置，甚至是</a:t>
            </a:r>
            <a:r>
              <a:rPr lang="zh-TW" altLang="en-US" b="1" dirty="0">
                <a:solidFill>
                  <a:srgbClr val="FF0000"/>
                </a:solidFill>
                <a:latin typeface="微軟正黑體" panose="020B0604030504040204" pitchFamily="34" charset="-120"/>
                <a:ea typeface="微軟正黑體" panose="020B0604030504040204" pitchFamily="34" charset="-120"/>
              </a:rPr>
              <a:t>「筆劃數」、「佔用紙張面積」</a:t>
            </a:r>
            <a:r>
              <a:rPr lang="zh-TW" altLang="en-US" dirty="0">
                <a:latin typeface="微軟正黑體" panose="020B0604030504040204" pitchFamily="34" charset="-120"/>
                <a:ea typeface="微軟正黑體" panose="020B0604030504040204" pitchFamily="34" charset="-120"/>
              </a:rPr>
              <a:t>等完全無意義的數值，均可作為向量或向量的特徵之一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55119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向量表示法</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向量</a:t>
                </a:r>
                <a14:m>
                  <m:oMath xmlns:m="http://schemas.openxmlformats.org/officeDocument/2006/math">
                    <m:r>
                      <a:rPr lang="en-US" altLang="zh-TW" b="1" i="1">
                        <a:effectLst/>
                        <a:latin typeface="Cambria Math" panose="02040503050406030204" pitchFamily="18" charset="0"/>
                        <a:ea typeface="新細明體" panose="02020500000000000000" pitchFamily="18" charset="-120"/>
                        <a:cs typeface="Times New Roman" panose="02020603050405020304" pitchFamily="18" charset="0"/>
                      </a:rPr>
                      <m:t>𝐱</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的每一維度資料表示某個詞在該文字中出現的次數</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出現的次數</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出現的次數，</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3</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電影</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出現的次數，</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4</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討厭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出現的次數等</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某個詞在該句中沒有出現，則對應的維數被設定為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0</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根據每個詞對判斷情感極性的重要性進行加權</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）對應的權重</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Cambria Math" panose="02040503050406030204" pitchFamily="18" charset="0"/>
                          </a:rPr>
                          <m:t>𝜔</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可能比較大</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討厭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4</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）對應的權重</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Cambria Math" panose="02040503050406030204" pitchFamily="18" charset="0"/>
                          </a:rPr>
                          <m:t>𝜔</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4</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可能比較小（可以為負數）</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情感極性影響比較小的詞，如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電影</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等，對應的權重可能會趨近於</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0</a:t>
                </a:r>
                <a:endParaRPr lang="en-US" altLang="zh-TW" dirty="0">
                  <a:latin typeface="微軟正黑體" panose="020B0604030504040204" pitchFamily="34" charset="-120"/>
                  <a:ea typeface="微軟正黑體" panose="020B0604030504040204" pitchFamily="34" charset="-120"/>
                </a:endParaRP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727" b="-5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2349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常見向量表示法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詞的獨熱表示和文字的詞袋表示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可以應用於以機器學習為基礎的方法</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用餘弦函數等度量函數表示兩個向量之間的相似度</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應用於資訊檢索等任務</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Google</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早就不用</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keyword</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搜尋，使用詞向量表示</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4105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詞的離散符號表示法</a:t>
            </a:r>
          </a:p>
        </p:txBody>
      </p:sp>
    </p:spTree>
    <p:extLst>
      <p:ext uri="{BB962C8B-B14F-4D97-AF65-F5344CB8AC3E}">
        <p14:creationId xmlns:p14="http://schemas.microsoft.com/office/powerpoint/2010/main" val="3332195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79576" y="2492897"/>
            <a:ext cx="7772400" cy="1470025"/>
          </a:xfrm>
        </p:spPr>
        <p:txBody>
          <a:bodyPr/>
          <a:lstStyle/>
          <a:p>
            <a:r>
              <a:rPr lang="en-US" altLang="zh-TW" b="1" dirty="0"/>
              <a:t>One-hot encoding</a:t>
            </a:r>
            <a:endParaRPr lang="zh-TW" altLang="en-US" b="1" dirty="0"/>
          </a:p>
        </p:txBody>
      </p:sp>
    </p:spTree>
    <p:extLst>
      <p:ext uri="{BB962C8B-B14F-4D97-AF65-F5344CB8AC3E}">
        <p14:creationId xmlns:p14="http://schemas.microsoft.com/office/powerpoint/2010/main" val="417095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One-Hot representation</a:t>
            </a:r>
            <a:endParaRPr lang="zh-TW" altLang="en-US" b="1" dirty="0"/>
          </a:p>
        </p:txBody>
      </p:sp>
      <p:sp>
        <p:nvSpPr>
          <p:cNvPr id="3" name="內容版面配置區 2"/>
          <p:cNvSpPr>
            <a:spLocks noGrp="1"/>
          </p:cNvSpPr>
          <p:nvPr>
            <p:ph idx="1"/>
          </p:nvPr>
        </p:nvSpPr>
        <p:spPr/>
        <p:txBody>
          <a:bodyPr/>
          <a:lstStyle/>
          <a:p>
            <a:r>
              <a:rPr lang="zh-TW" altLang="en-US" dirty="0"/>
              <a:t>每一個字都是一個很長的向量</a:t>
            </a:r>
            <a:endParaRPr lang="en-US" altLang="zh-TW" dirty="0"/>
          </a:p>
          <a:p>
            <a:r>
              <a:rPr lang="zh-TW" altLang="en-US" dirty="0"/>
              <a:t>維度是我們手中擁有的詞數量</a:t>
            </a:r>
            <a:endParaRPr lang="en-US" altLang="zh-TW" dirty="0"/>
          </a:p>
          <a:p>
            <a:r>
              <a:rPr lang="zh-TW" altLang="en-US" b="1" dirty="0"/>
              <a:t>每個有效維度上的值都是</a:t>
            </a:r>
            <a:r>
              <a:rPr lang="en-US" altLang="zh-TW" b="1" dirty="0"/>
              <a:t>1</a:t>
            </a:r>
          </a:p>
          <a:p>
            <a:r>
              <a:rPr lang="zh-TW" altLang="en-US" b="1" dirty="0"/>
              <a:t>每個無效維度上的值都是</a:t>
            </a:r>
            <a:r>
              <a:rPr lang="en-US" altLang="zh-TW" b="1" dirty="0"/>
              <a:t>0</a:t>
            </a:r>
          </a:p>
          <a:p>
            <a:r>
              <a:rPr lang="zh-TW" altLang="en-US" b="1" dirty="0"/>
              <a:t>所有向量均互相垂直</a:t>
            </a:r>
            <a:endParaRPr lang="en-US" altLang="zh-TW" b="1" dirty="0"/>
          </a:p>
          <a:p>
            <a:r>
              <a:rPr lang="zh-TW" altLang="en-US" dirty="0"/>
              <a:t>這麼簡潔的表示方法配合上最大熵、</a:t>
            </a:r>
            <a:r>
              <a:rPr lang="en-US" altLang="zh-TW" dirty="0"/>
              <a:t>SVM</a:t>
            </a:r>
            <a:r>
              <a:rPr lang="zh-TW" altLang="en-US" dirty="0"/>
              <a:t>、</a:t>
            </a:r>
            <a:r>
              <a:rPr lang="en-US" altLang="zh-TW" dirty="0"/>
              <a:t>CRF </a:t>
            </a:r>
            <a:r>
              <a:rPr lang="zh-TW" altLang="en-US" dirty="0"/>
              <a:t>等等算法已經很好地完成了</a:t>
            </a:r>
            <a:r>
              <a:rPr lang="en-US" altLang="zh-TW" dirty="0"/>
              <a:t>NLP </a:t>
            </a:r>
            <a:r>
              <a:rPr lang="zh-TW" altLang="en-US" dirty="0"/>
              <a:t>領域的各種主流任務。</a:t>
            </a:r>
            <a:endParaRPr lang="en-US" altLang="zh-TW"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獨熱碼表示</a:t>
            </a:r>
            <a:r>
              <a:rPr lang="en-US" altLang="zh-TW" b="1" dirty="0">
                <a:latin typeface="微軟正黑體" panose="020B0604030504040204" pitchFamily="34" charset="-120"/>
                <a:ea typeface="微軟正黑體" panose="020B0604030504040204" pitchFamily="34" charset="-120"/>
              </a:rPr>
              <a:t>(One-hot)</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0" indent="0">
                  <a:buNone/>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使用一個詞表大小的向量表示一個詞（假設詞表為</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𝕍</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，則其大小為</a:t>
                </a:r>
                <a14:m>
                  <m:oMath xmlns:m="http://schemas.openxmlformats.org/officeDocument/2006/math">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𝕍</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），然後將詞表中的第</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𝑖</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個詞</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𝑖</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表示為向量：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217" t="-1818"/>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6D7BCDFE-0306-43EF-A12F-64F96D4D91EF}"/>
              </a:ext>
            </a:extLst>
          </p:cNvPr>
          <p:cNvPicPr>
            <a:picLocks noChangeAspect="1"/>
          </p:cNvPicPr>
          <p:nvPr/>
        </p:nvPicPr>
        <p:blipFill>
          <a:blip r:embed="rId3"/>
          <a:stretch>
            <a:fillRect/>
          </a:stretch>
        </p:blipFill>
        <p:spPr>
          <a:xfrm>
            <a:off x="3290673" y="3182099"/>
            <a:ext cx="5343525" cy="1171575"/>
          </a:xfrm>
          <a:prstGeom prst="rect">
            <a:avLst/>
          </a:prstGeom>
        </p:spPr>
      </p:pic>
    </p:spTree>
    <p:extLst>
      <p:ext uri="{BB962C8B-B14F-4D97-AF65-F5344CB8AC3E}">
        <p14:creationId xmlns:p14="http://schemas.microsoft.com/office/powerpoint/2010/main" val="2539837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One-Hot representation</a:t>
            </a:r>
            <a:endParaRPr lang="zh-TW" altLang="en-US" b="1" dirty="0"/>
          </a:p>
        </p:txBody>
      </p:sp>
      <p:pic>
        <p:nvPicPr>
          <p:cNvPr id="4098" name="Picture 2"/>
          <p:cNvPicPr>
            <a:picLocks noChangeAspect="1" noChangeArrowheads="1"/>
          </p:cNvPicPr>
          <p:nvPr/>
        </p:nvPicPr>
        <p:blipFill>
          <a:blip r:embed="rId2" cstate="print"/>
          <a:srcRect/>
          <a:stretch>
            <a:fillRect/>
          </a:stretch>
        </p:blipFill>
        <p:spPr bwMode="auto">
          <a:xfrm>
            <a:off x="3647728" y="1700808"/>
            <a:ext cx="4464496" cy="408424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獨熱碼表示</a:t>
            </a:r>
            <a:r>
              <a:rPr lang="en-US" altLang="zh-TW" b="1" dirty="0">
                <a:latin typeface="微軟正黑體" panose="020B0604030504040204" pitchFamily="34" charset="-120"/>
                <a:ea typeface="微軟正黑體" panose="020B0604030504040204" pitchFamily="34" charset="-120"/>
              </a:rPr>
              <a:t>(One-hot)</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使用一個詞表大小的向量表示一個詞（假設詞表為</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𝕍</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，則其大小為</a:t>
                </a:r>
                <a14:m>
                  <m:oMath xmlns:m="http://schemas.openxmlformats.org/officeDocument/2006/math">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𝕍</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），然後將詞表中的第</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𝑖</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個詞</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𝑖</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表示為向量：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mj-lt"/>
                  <a:buAutoNum type="arabicPeriod"/>
                </a:pP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在該向量中，詞表中第</a:t>
                </a:r>
                <a14:m>
                  <m:oMath xmlns:m="http://schemas.openxmlformats.org/officeDocument/2006/math">
                    <m:r>
                      <a:rPr lang="en-US" altLang="zh-TW" i="1" kern="100">
                        <a:effectLst/>
                        <a:latin typeface="Cambria Math" panose="02040503050406030204" pitchFamily="18" charset="0"/>
                        <a:ea typeface="新細明體" panose="02020500000000000000" pitchFamily="18" charset="-120"/>
                        <a:cs typeface="Times New Roman" panose="02020603050405020304" pitchFamily="18" charset="0"/>
                      </a:rPr>
                      <m:t>𝑖</m:t>
                    </m:r>
                  </m:oMath>
                </a14:m>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個詞在第</a:t>
                </a:r>
                <a14:m>
                  <m:oMath xmlns:m="http://schemas.openxmlformats.org/officeDocument/2006/math">
                    <m:r>
                      <a:rPr lang="en-US" altLang="zh-TW" i="1" kern="100">
                        <a:effectLst/>
                        <a:latin typeface="Cambria Math" panose="02040503050406030204" pitchFamily="18" charset="0"/>
                        <a:ea typeface="新細明體" panose="02020500000000000000" pitchFamily="18" charset="-120"/>
                        <a:cs typeface="Times New Roman" panose="02020603050405020304" pitchFamily="18" charset="0"/>
                      </a:rPr>
                      <m:t>𝑖</m:t>
                    </m:r>
                  </m:oMath>
                </a14:m>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維上被設定為</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，其餘維均為</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0</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。這種表示被稱為詞的獨熱表示或獨熱編碼（</a:t>
                </a:r>
                <a:r>
                  <a:rPr lang="en-US"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One-hot Encoding</a:t>
                </a:r>
                <a:r>
                  <a:rPr lang="zh-TW" altLang="zh-TW"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0" indent="0">
                  <a:buNone/>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727" r="-4580"/>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6D7BCDFE-0306-43EF-A12F-64F96D4D91EF}"/>
              </a:ext>
            </a:extLst>
          </p:cNvPr>
          <p:cNvPicPr>
            <a:picLocks noChangeAspect="1"/>
          </p:cNvPicPr>
          <p:nvPr/>
        </p:nvPicPr>
        <p:blipFill>
          <a:blip r:embed="rId3"/>
          <a:stretch>
            <a:fillRect/>
          </a:stretch>
        </p:blipFill>
        <p:spPr>
          <a:xfrm>
            <a:off x="3270124" y="4075950"/>
            <a:ext cx="5343525" cy="1171575"/>
          </a:xfrm>
          <a:prstGeom prst="rect">
            <a:avLst/>
          </a:prstGeom>
        </p:spPr>
      </p:pic>
    </p:spTree>
    <p:extLst>
      <p:ext uri="{BB962C8B-B14F-4D97-AF65-F5344CB8AC3E}">
        <p14:creationId xmlns:p14="http://schemas.microsoft.com/office/powerpoint/2010/main" val="276679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獨熱碼的問題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全部都正交，沒有相似度的呈現，無法用</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COS</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找相似度</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維度太高，一個獨熱碼的維度為詞表大小，通常會是幾萬維</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機器學習時，有資料稀</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疏（</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Data Sparsity</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漂亮</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sym typeface="Wingdings" panose="05000000000000000000" pitchFamily="2" charset="2"/>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美麗</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，雖然它們之間很相似，系統無法對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美麗</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加權</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訓練資料規模有限時，很多語言現象沒有被充分地學習到</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403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文字是什麼？</a:t>
            </a:r>
          </a:p>
        </p:txBody>
      </p:sp>
    </p:spTree>
    <p:extLst>
      <p:ext uri="{BB962C8B-B14F-4D97-AF65-F5344CB8AC3E}">
        <p14:creationId xmlns:p14="http://schemas.microsoft.com/office/powerpoint/2010/main" val="358198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獨熱碼問題的解決</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提取更多和詞相關的泛化特徵</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詞性特徵、詞義特徵和詞聚類特徵</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透過引入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WordNet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等語義詞典，可以獲知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漂亮</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美麗</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是同義字</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引入它們的共同語義資訊作為新的額外特徵</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傳統機器學習方法解決自然語言處理問題時，</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大</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部分精力都用在採擷有效特徵</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上</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93911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One-Hot</a:t>
            </a:r>
            <a:r>
              <a:rPr lang="zh-TW" altLang="en-US" b="1" dirty="0"/>
              <a:t>的問題解決</a:t>
            </a:r>
          </a:p>
        </p:txBody>
      </p:sp>
      <p:sp>
        <p:nvSpPr>
          <p:cNvPr id="3" name="內容版面配置區 2"/>
          <p:cNvSpPr>
            <a:spLocks noGrp="1"/>
          </p:cNvSpPr>
          <p:nvPr>
            <p:ph idx="1"/>
          </p:nvPr>
        </p:nvSpPr>
        <p:spPr>
          <a:xfrm>
            <a:off x="1991544" y="1340768"/>
            <a:ext cx="8229600" cy="792088"/>
          </a:xfrm>
        </p:spPr>
        <p:txBody>
          <a:bodyPr/>
          <a:lstStyle/>
          <a:p>
            <a:r>
              <a:rPr lang="zh-TW" altLang="en-US" dirty="0"/>
              <a:t>分類，就是做</a:t>
            </a:r>
            <a:r>
              <a:rPr lang="en-US" altLang="zh-TW" dirty="0"/>
              <a:t>clustering</a:t>
            </a:r>
            <a:r>
              <a:rPr lang="zh-TW" altLang="en-US" dirty="0"/>
              <a:t>，但維度還是不夠</a:t>
            </a:r>
          </a:p>
        </p:txBody>
      </p:sp>
      <p:pic>
        <p:nvPicPr>
          <p:cNvPr id="20482" name="Picture 2"/>
          <p:cNvPicPr>
            <a:picLocks noChangeAspect="1" noChangeArrowheads="1"/>
          </p:cNvPicPr>
          <p:nvPr/>
        </p:nvPicPr>
        <p:blipFill>
          <a:blip r:embed="rId2" cstate="print"/>
          <a:srcRect/>
          <a:stretch>
            <a:fillRect/>
          </a:stretch>
        </p:blipFill>
        <p:spPr bwMode="auto">
          <a:xfrm>
            <a:off x="3287688" y="2060849"/>
            <a:ext cx="5486400" cy="45497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程式碼示範</a:t>
            </a:r>
            <a:r>
              <a:rPr lang="en-US" altLang="zh-TW" b="1" dirty="0">
                <a:latin typeface="微軟正黑體" panose="020B0604030504040204" pitchFamily="34" charset="-120"/>
                <a:ea typeface="微軟正黑體" panose="020B0604030504040204" pitchFamily="34" charset="-120"/>
              </a:rPr>
              <a:t>	</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0" indent="0">
              <a:buNone/>
            </a:pPr>
            <a:r>
              <a:rPr lang="en-US" altLang="zh-TW" dirty="0">
                <a:latin typeface="微軟正黑體" panose="020B0604030504040204" pitchFamily="34" charset="-120"/>
                <a:ea typeface="微軟正黑體" panose="020B0604030504040204" pitchFamily="34" charset="-120"/>
              </a:rPr>
              <a:t>2_0(wordnet).</a:t>
            </a:r>
            <a:r>
              <a:rPr lang="en-US" altLang="zh-TW" dirty="0" err="1">
                <a:latin typeface="微軟正黑體" panose="020B0604030504040204" pitchFamily="34" charset="-120"/>
                <a:ea typeface="微軟正黑體" panose="020B0604030504040204" pitchFamily="34" charset="-120"/>
              </a:rPr>
              <a:t>ipynb</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3432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79576" y="2492897"/>
            <a:ext cx="7772400" cy="1470025"/>
          </a:xfrm>
        </p:spPr>
        <p:txBody>
          <a:bodyPr/>
          <a:lstStyle/>
          <a:p>
            <a:r>
              <a:rPr lang="en-US" altLang="zh-TW" b="1" dirty="0"/>
              <a:t>Bag of words</a:t>
            </a:r>
            <a:endParaRPr lang="zh-TW" altLang="en-US" b="1" dirty="0"/>
          </a:p>
        </p:txBody>
      </p:sp>
    </p:spTree>
    <p:extLst>
      <p:ext uri="{BB962C8B-B14F-4D97-AF65-F5344CB8AC3E}">
        <p14:creationId xmlns:p14="http://schemas.microsoft.com/office/powerpoint/2010/main" val="3112419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sp>
        <p:nvSpPr>
          <p:cNvPr id="3" name="內容版面配置區 2"/>
          <p:cNvSpPr>
            <a:spLocks noGrp="1"/>
          </p:cNvSpPr>
          <p:nvPr>
            <p:ph idx="1"/>
          </p:nvPr>
        </p:nvSpPr>
        <p:spPr/>
        <p:txBody>
          <a:bodyPr/>
          <a:lstStyle/>
          <a:p>
            <a:r>
              <a:rPr lang="zh-TW" altLang="en-US" dirty="0"/>
              <a:t>文字（段落或者文件）被看作是無序的詞彙集合</a:t>
            </a:r>
            <a:endParaRPr lang="en-US" altLang="zh-TW" dirty="0"/>
          </a:p>
          <a:p>
            <a:r>
              <a:rPr lang="zh-TW" altLang="en-US" dirty="0"/>
              <a:t>忽略語法甚至是順序</a:t>
            </a:r>
            <a:endParaRPr lang="en-US" altLang="zh-TW" dirty="0"/>
          </a:p>
          <a:p>
            <a:r>
              <a:rPr lang="zh-TW" altLang="en-US" dirty="0"/>
              <a:t>向量長度是詞典大小</a:t>
            </a:r>
            <a:endParaRPr lang="en-US" altLang="zh-TW" dirty="0"/>
          </a:p>
          <a:p>
            <a:r>
              <a:rPr lang="zh-TW" altLang="en-US" dirty="0"/>
              <a:t>使用貝氏概率條件概率</a:t>
            </a:r>
            <a:endParaRPr lang="en-US" altLang="zh-TW"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pic>
        <p:nvPicPr>
          <p:cNvPr id="1026" name="Picture 2"/>
          <p:cNvPicPr>
            <a:picLocks noChangeAspect="1" noChangeArrowheads="1"/>
          </p:cNvPicPr>
          <p:nvPr/>
        </p:nvPicPr>
        <p:blipFill>
          <a:blip r:embed="rId2" cstate="print"/>
          <a:srcRect/>
          <a:stretch>
            <a:fillRect/>
          </a:stretch>
        </p:blipFill>
        <p:spPr bwMode="auto">
          <a:xfrm>
            <a:off x="2279577" y="2132856"/>
            <a:ext cx="7374129" cy="3024336"/>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pic>
        <p:nvPicPr>
          <p:cNvPr id="2050" name="Picture 2"/>
          <p:cNvPicPr>
            <a:picLocks noChangeAspect="1" noChangeArrowheads="1"/>
          </p:cNvPicPr>
          <p:nvPr/>
        </p:nvPicPr>
        <p:blipFill>
          <a:blip r:embed="rId2" cstate="print"/>
          <a:srcRect/>
          <a:stretch>
            <a:fillRect/>
          </a:stretch>
        </p:blipFill>
        <p:spPr bwMode="auto">
          <a:xfrm>
            <a:off x="4079776" y="1628800"/>
            <a:ext cx="3744416" cy="461173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pic>
        <p:nvPicPr>
          <p:cNvPr id="3074" name="Picture 2"/>
          <p:cNvPicPr>
            <a:picLocks noChangeAspect="1" noChangeArrowheads="1"/>
          </p:cNvPicPr>
          <p:nvPr/>
        </p:nvPicPr>
        <p:blipFill>
          <a:blip r:embed="rId2" cstate="print"/>
          <a:srcRect/>
          <a:stretch>
            <a:fillRect/>
          </a:stretch>
        </p:blipFill>
        <p:spPr bwMode="auto">
          <a:xfrm>
            <a:off x="3719736" y="1556793"/>
            <a:ext cx="4824536" cy="487016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pic>
        <p:nvPicPr>
          <p:cNvPr id="4098" name="Picture 2"/>
          <p:cNvPicPr>
            <a:picLocks noChangeAspect="1" noChangeArrowheads="1"/>
          </p:cNvPicPr>
          <p:nvPr/>
        </p:nvPicPr>
        <p:blipFill>
          <a:blip r:embed="rId2" cstate="print"/>
          <a:srcRect/>
          <a:stretch>
            <a:fillRect/>
          </a:stretch>
        </p:blipFill>
        <p:spPr bwMode="auto">
          <a:xfrm>
            <a:off x="2351584" y="2060848"/>
            <a:ext cx="7437046" cy="331236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詞袋表示法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詞袋（</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Bag-Of-Words</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BOW</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設文字中的詞語是沒有順序的集合</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將文字中的全部詞所對應的向量表示相</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加，</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組成了文字的向量表示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既可以是獨熱表示，也可以是分散式表示或詞向量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沒有考慮詞的順序資訊</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張三打李四</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李四打張三</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，包含的詞相同，詞序不同，詞袋表示結果一樣</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是無法融入上下文資訊。比如要表示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不喜歡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，只能將兩個詞的向量相加，無法進行更細緻的語義操作</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隨著詞表的增大，會引入更嚴重的資料稀疏問題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6677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文字是什麼？</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表達一種有形或無形的東西</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本身即可再延伸成新意</a:t>
            </a:r>
            <a:r>
              <a:rPr lang="en-US" altLang="zh-TW" dirty="0">
                <a:latin typeface="微軟正黑體" panose="020B0604030504040204" pitchFamily="34" charset="-120"/>
                <a:ea typeface="微軟正黑體" panose="020B0604030504040204" pitchFamily="34" charset="-120"/>
              </a:rPr>
              <a:t>(compute, computer, computation)</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可任意排列組合成新的意義</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16276E28-5902-449C-A71C-4410E18DA6E3}"/>
              </a:ext>
            </a:extLst>
          </p:cNvPr>
          <p:cNvPicPr>
            <a:picLocks noChangeAspect="1"/>
          </p:cNvPicPr>
          <p:nvPr/>
        </p:nvPicPr>
        <p:blipFill>
          <a:blip r:embed="rId2"/>
          <a:stretch>
            <a:fillRect/>
          </a:stretch>
        </p:blipFill>
        <p:spPr>
          <a:xfrm>
            <a:off x="1480709" y="3110073"/>
            <a:ext cx="8696325" cy="3124200"/>
          </a:xfrm>
          <a:prstGeom prst="rect">
            <a:avLst/>
          </a:prstGeom>
        </p:spPr>
      </p:pic>
    </p:spTree>
    <p:extLst>
      <p:ext uri="{BB962C8B-B14F-4D97-AF65-F5344CB8AC3E}">
        <p14:creationId xmlns:p14="http://schemas.microsoft.com/office/powerpoint/2010/main" val="435385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sp>
        <p:nvSpPr>
          <p:cNvPr id="4" name="矩形 3"/>
          <p:cNvSpPr/>
          <p:nvPr/>
        </p:nvSpPr>
        <p:spPr>
          <a:xfrm>
            <a:off x="2495600" y="1628801"/>
            <a:ext cx="7344816" cy="4401205"/>
          </a:xfrm>
          <a:prstGeom prst="rect">
            <a:avLst/>
          </a:prstGeom>
        </p:spPr>
        <p:txBody>
          <a:bodyPr wrap="square">
            <a:spAutoFit/>
          </a:bodyPr>
          <a:lstStyle/>
          <a:p>
            <a:pPr>
              <a:buFont typeface="Arial" pitchFamily="34" charset="0"/>
              <a:buChar char="•"/>
            </a:pPr>
            <a:r>
              <a:rPr lang="zh-TW" altLang="en-US" sz="2800" dirty="0"/>
              <a:t> 隨著文件的不斷增長，</a:t>
            </a:r>
            <a:r>
              <a:rPr lang="zh-TW" altLang="en-US" sz="2800" b="1" dirty="0"/>
              <a:t>詞彙表的增長將會導致文件向量不斷的增長，表現為文件向量的維度不斷增加</a:t>
            </a:r>
            <a:r>
              <a:rPr lang="zh-TW" altLang="en-US" sz="2800" dirty="0"/>
              <a:t>。</a:t>
            </a:r>
            <a:endParaRPr lang="en-US" altLang="zh-TW" sz="2800" dirty="0"/>
          </a:p>
          <a:p>
            <a:pPr>
              <a:buFont typeface="Arial" pitchFamily="34" charset="0"/>
              <a:buChar char="•"/>
            </a:pPr>
            <a:r>
              <a:rPr lang="zh-TW" altLang="en-US" sz="2800" dirty="0"/>
              <a:t> 設想要為大量的書籍建立詞袋模型，那麼詞彙表將會變得非常的大</a:t>
            </a:r>
            <a:endParaRPr lang="en-US" altLang="zh-TW" sz="2800" dirty="0"/>
          </a:p>
          <a:p>
            <a:pPr>
              <a:buFont typeface="Arial" pitchFamily="34" charset="0"/>
              <a:buChar char="•"/>
            </a:pPr>
            <a:r>
              <a:rPr lang="en-US" altLang="zh-TW" sz="2800" dirty="0"/>
              <a:t> </a:t>
            </a:r>
            <a:r>
              <a:rPr lang="zh-TW" altLang="en-US" sz="2800" dirty="0"/>
              <a:t>文件向量將會變得相當的長</a:t>
            </a:r>
            <a:endParaRPr lang="en-US" altLang="zh-TW" sz="2800" dirty="0"/>
          </a:p>
          <a:p>
            <a:pPr>
              <a:buFont typeface="Arial" pitchFamily="34" charset="0"/>
              <a:buChar char="•"/>
            </a:pPr>
            <a:r>
              <a:rPr lang="en-US" altLang="zh-TW" sz="2800" dirty="0"/>
              <a:t> </a:t>
            </a:r>
            <a:r>
              <a:rPr lang="zh-TW" altLang="en-US" sz="2800" dirty="0"/>
              <a:t>當往往一本書中其實通常使用到的詞彙表是非常小的</a:t>
            </a:r>
            <a:endParaRPr lang="en-US" altLang="zh-TW" sz="2800" dirty="0"/>
          </a:p>
          <a:p>
            <a:pPr>
              <a:buFont typeface="Arial" pitchFamily="34" charset="0"/>
              <a:buChar char="•"/>
            </a:pPr>
            <a:r>
              <a:rPr lang="en-US" altLang="zh-TW" sz="2800" dirty="0"/>
              <a:t> </a:t>
            </a:r>
            <a:r>
              <a:rPr lang="zh-TW" altLang="en-US" sz="2800" dirty="0"/>
              <a:t>這就會導致一本書的表示向量中存在大量的</a:t>
            </a:r>
            <a:r>
              <a:rPr lang="en-US" altLang="zh-TW" sz="2800" dirty="0"/>
              <a:t>0</a:t>
            </a:r>
          </a:p>
          <a:p>
            <a:pPr>
              <a:buFont typeface="Arial" pitchFamily="34" charset="0"/>
              <a:buChar char="•"/>
            </a:pPr>
            <a:r>
              <a:rPr lang="en-US" altLang="zh-TW" sz="2800" dirty="0"/>
              <a:t> </a:t>
            </a:r>
            <a:r>
              <a:rPr lang="zh-TW" altLang="en-US" sz="2800" dirty="0"/>
              <a:t>這樣的</a:t>
            </a:r>
            <a:r>
              <a:rPr lang="zh-TW" altLang="en-US" sz="2800" b="1" dirty="0"/>
              <a:t>向量稱為稀疏向量或者叫稀疏表示</a:t>
            </a:r>
            <a:r>
              <a:rPr lang="zh-TW" altLang="en-US" sz="2800"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sp>
        <p:nvSpPr>
          <p:cNvPr id="4" name="矩形 3"/>
          <p:cNvSpPr/>
          <p:nvPr/>
        </p:nvSpPr>
        <p:spPr>
          <a:xfrm>
            <a:off x="2495600" y="1628801"/>
            <a:ext cx="7344816" cy="1384995"/>
          </a:xfrm>
          <a:prstGeom prst="rect">
            <a:avLst/>
          </a:prstGeom>
        </p:spPr>
        <p:txBody>
          <a:bodyPr wrap="square">
            <a:spAutoFit/>
          </a:bodyPr>
          <a:lstStyle/>
          <a:p>
            <a:pPr marL="180975" indent="-180975">
              <a:buFont typeface="Arial" pitchFamily="34" charset="0"/>
              <a:buChar char="•"/>
            </a:pPr>
            <a:r>
              <a:rPr lang="zh-TW" altLang="en-US" sz="2800" dirty="0"/>
              <a:t>稀疏的向量將會在計算的時候耗費大量的計算資源和記憶體，所以減小詞彙表大小就成為了急切需要解決的問題了。</a:t>
            </a:r>
          </a:p>
        </p:txBody>
      </p:sp>
      <p:pic>
        <p:nvPicPr>
          <p:cNvPr id="5122" name="Picture 2"/>
          <p:cNvPicPr>
            <a:picLocks noChangeAspect="1" noChangeArrowheads="1"/>
          </p:cNvPicPr>
          <p:nvPr/>
        </p:nvPicPr>
        <p:blipFill>
          <a:blip r:embed="rId2" cstate="print"/>
          <a:srcRect/>
          <a:stretch>
            <a:fillRect/>
          </a:stretch>
        </p:blipFill>
        <p:spPr bwMode="auto">
          <a:xfrm>
            <a:off x="3647729" y="3501008"/>
            <a:ext cx="5320735" cy="244827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a:t>
            </a:r>
            <a:r>
              <a:rPr lang="en-US" altLang="zh-TW" b="1" dirty="0"/>
              <a:t>)</a:t>
            </a:r>
            <a:endParaRPr lang="zh-TW" altLang="en-US" b="1" dirty="0"/>
          </a:p>
        </p:txBody>
      </p:sp>
      <p:pic>
        <p:nvPicPr>
          <p:cNvPr id="7171" name="Picture 3"/>
          <p:cNvPicPr>
            <a:picLocks noChangeAspect="1" noChangeArrowheads="1"/>
          </p:cNvPicPr>
          <p:nvPr/>
        </p:nvPicPr>
        <p:blipFill>
          <a:blip r:embed="rId2" cstate="print"/>
          <a:srcRect/>
          <a:stretch>
            <a:fillRect/>
          </a:stretch>
        </p:blipFill>
        <p:spPr bwMode="auto">
          <a:xfrm>
            <a:off x="1847529" y="1916832"/>
            <a:ext cx="8423569" cy="417646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Bag of words(</a:t>
            </a:r>
            <a:r>
              <a:rPr lang="zh-TW" altLang="en-US" b="1" dirty="0"/>
              <a:t>詞袋模型問題</a:t>
            </a:r>
            <a:r>
              <a:rPr lang="en-US" altLang="zh-TW" b="1" dirty="0"/>
              <a:t>)</a:t>
            </a:r>
            <a:endParaRPr lang="zh-TW" altLang="en-US" b="1" dirty="0"/>
          </a:p>
        </p:txBody>
      </p:sp>
      <p:pic>
        <p:nvPicPr>
          <p:cNvPr id="47106" name="Picture 2"/>
          <p:cNvPicPr>
            <a:picLocks noChangeAspect="1" noChangeArrowheads="1"/>
          </p:cNvPicPr>
          <p:nvPr/>
        </p:nvPicPr>
        <p:blipFill>
          <a:blip r:embed="rId2" cstate="print"/>
          <a:srcRect/>
          <a:stretch>
            <a:fillRect/>
          </a:stretch>
        </p:blipFill>
        <p:spPr bwMode="auto">
          <a:xfrm>
            <a:off x="1919537" y="2276872"/>
            <a:ext cx="8281231" cy="3096344"/>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詞的分散式表示法</a:t>
            </a:r>
          </a:p>
        </p:txBody>
      </p:sp>
    </p:spTree>
    <p:extLst>
      <p:ext uri="{BB962C8B-B14F-4D97-AF65-F5344CB8AC3E}">
        <p14:creationId xmlns:p14="http://schemas.microsoft.com/office/powerpoint/2010/main" val="381061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47651"/>
          </a:xfrm>
        </p:spPr>
        <p:txBody>
          <a:bodyPr/>
          <a:lstStyle/>
          <a:p>
            <a:r>
              <a:rPr lang="zh-TW" altLang="en-US" b="1" dirty="0"/>
              <a:t>分散式表示法</a:t>
            </a:r>
          </a:p>
        </p:txBody>
      </p:sp>
      <p:sp>
        <p:nvSpPr>
          <p:cNvPr id="3" name="內容版面配置區 2"/>
          <p:cNvSpPr>
            <a:spLocks noGrp="1"/>
          </p:cNvSpPr>
          <p:nvPr>
            <p:ph idx="1"/>
          </p:nvPr>
        </p:nvSpPr>
        <p:spPr>
          <a:xfrm>
            <a:off x="1847528" y="1679904"/>
            <a:ext cx="8496944" cy="4392123"/>
          </a:xfrm>
        </p:spPr>
        <p:txBody>
          <a:bodyPr>
            <a:normAutofit/>
          </a:bodyPr>
          <a:lstStyle/>
          <a:p>
            <a:pPr lvl="1"/>
            <a:r>
              <a:rPr lang="zh-TW" altLang="en-US" sz="2800" b="1" dirty="0"/>
              <a:t>以頻率為基礎</a:t>
            </a:r>
            <a:endParaRPr lang="en-US" altLang="zh-TW" sz="2800" b="1" dirty="0"/>
          </a:p>
          <a:p>
            <a:pPr lvl="2"/>
            <a:r>
              <a:rPr lang="en-US" altLang="zh-TW" dirty="0"/>
              <a:t>Count Vector</a:t>
            </a:r>
          </a:p>
          <a:p>
            <a:pPr lvl="2"/>
            <a:r>
              <a:rPr lang="en-US" altLang="zh-TW" dirty="0"/>
              <a:t>TF-IDF Vector</a:t>
            </a:r>
          </a:p>
          <a:p>
            <a:pPr lvl="2"/>
            <a:r>
              <a:rPr lang="en-US" altLang="zh-TW" dirty="0"/>
              <a:t>Co-</a:t>
            </a:r>
            <a:r>
              <a:rPr lang="en-US" altLang="zh-TW" dirty="0" err="1"/>
              <a:t>Occurence</a:t>
            </a:r>
            <a:r>
              <a:rPr lang="en-US" altLang="zh-TW" dirty="0"/>
              <a:t> Vector</a:t>
            </a:r>
            <a:endParaRPr lang="en-US" altLang="zh-TW" b="1" dirty="0"/>
          </a:p>
          <a:p>
            <a:pPr lvl="1"/>
            <a:r>
              <a:rPr lang="zh-TW" altLang="en-US" b="1" dirty="0"/>
              <a:t>以預測為基礎</a:t>
            </a:r>
            <a:r>
              <a:rPr lang="en-US" altLang="zh-TW" b="1" dirty="0"/>
              <a:t>(Word embedding)</a:t>
            </a:r>
          </a:p>
          <a:p>
            <a:pPr lvl="1"/>
            <a:r>
              <a:rPr lang="zh-TW" altLang="en-US" dirty="0"/>
              <a:t>基於矩陣的分佈表示</a:t>
            </a:r>
            <a:endParaRPr lang="en-US" altLang="zh-TW" dirty="0"/>
          </a:p>
          <a:p>
            <a:pPr lvl="1"/>
            <a:r>
              <a:rPr lang="zh-TW" altLang="en-US" dirty="0"/>
              <a:t>基於聚類的分佈表示</a:t>
            </a:r>
            <a:endParaRPr lang="en-US" altLang="zh-TW" dirty="0"/>
          </a:p>
          <a:p>
            <a:pPr lvl="1"/>
            <a:r>
              <a:rPr lang="zh-TW" altLang="en-US" dirty="0"/>
              <a:t>基於神經網絡的分佈表示</a:t>
            </a:r>
            <a:endParaRPr lang="en-US" altLang="zh-TW" b="1" dirty="0"/>
          </a:p>
          <a:p>
            <a:pPr lvl="2"/>
            <a:r>
              <a:rPr lang="en-US" altLang="zh-TW" b="1" dirty="0"/>
              <a:t>CBOW</a:t>
            </a:r>
          </a:p>
          <a:p>
            <a:pPr lvl="2"/>
            <a:r>
              <a:rPr lang="en-US" altLang="zh-TW" b="1" dirty="0"/>
              <a:t>SKIP-GRAM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Counting Base</a:t>
            </a:r>
            <a:endParaRPr lang="zh-TW" altLang="en-US" b="1" dirty="0"/>
          </a:p>
        </p:txBody>
      </p:sp>
      <p:pic>
        <p:nvPicPr>
          <p:cNvPr id="24578" name="Picture 2"/>
          <p:cNvPicPr>
            <a:picLocks noChangeAspect="1" noChangeArrowheads="1"/>
          </p:cNvPicPr>
          <p:nvPr/>
        </p:nvPicPr>
        <p:blipFill>
          <a:blip r:embed="rId2" cstate="print"/>
          <a:srcRect/>
          <a:stretch>
            <a:fillRect/>
          </a:stretch>
        </p:blipFill>
        <p:spPr bwMode="auto">
          <a:xfrm>
            <a:off x="2207569" y="1916832"/>
            <a:ext cx="7866597" cy="388843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TF-IDF</a:t>
            </a:r>
            <a:endParaRPr lang="zh-TW" altLang="en-US" b="1" dirty="0"/>
          </a:p>
        </p:txBody>
      </p:sp>
      <p:sp>
        <p:nvSpPr>
          <p:cNvPr id="4" name="矩形 3"/>
          <p:cNvSpPr/>
          <p:nvPr/>
        </p:nvSpPr>
        <p:spPr>
          <a:xfrm>
            <a:off x="2495600" y="1628800"/>
            <a:ext cx="7344816" cy="2677656"/>
          </a:xfrm>
          <a:prstGeom prst="rect">
            <a:avLst/>
          </a:prstGeom>
        </p:spPr>
        <p:txBody>
          <a:bodyPr wrap="square">
            <a:spAutoFit/>
          </a:bodyPr>
          <a:lstStyle/>
          <a:p>
            <a:pPr marL="180975" indent="-180975">
              <a:buFont typeface="Arial" pitchFamily="34" charset="0"/>
              <a:buChar char="•"/>
            </a:pPr>
            <a:r>
              <a:rPr lang="en-US" altLang="zh-TW" sz="2800" dirty="0"/>
              <a:t>Term frequency–inverse document frequency </a:t>
            </a:r>
          </a:p>
          <a:p>
            <a:pPr marL="180975" indent="-180975">
              <a:buFont typeface="Arial" pitchFamily="34" charset="0"/>
              <a:buChar char="•"/>
            </a:pPr>
            <a:r>
              <a:rPr lang="zh-TW" altLang="en-US" sz="2800" b="1" dirty="0"/>
              <a:t>評估一字詞對於一個檔案集或一個語料庫中的其中一份檔案的重要程度</a:t>
            </a:r>
            <a:endParaRPr lang="en-US" altLang="zh-TW" sz="2800" b="1" dirty="0"/>
          </a:p>
          <a:p>
            <a:pPr marL="180975" indent="-180975">
              <a:buFont typeface="Arial" pitchFamily="34" charset="0"/>
              <a:buChar char="•"/>
            </a:pPr>
            <a:r>
              <a:rPr lang="zh-TW" altLang="en-US" sz="2800" b="1" dirty="0"/>
              <a:t>字詞的重要性隨著它在檔案中出現的次數成正比</a:t>
            </a:r>
            <a:endParaRPr lang="en-US" altLang="zh-TW" sz="2800" b="1" dirty="0"/>
          </a:p>
          <a:p>
            <a:pPr marL="180975" indent="-180975">
              <a:buFont typeface="Arial" pitchFamily="34" charset="0"/>
              <a:buChar char="•"/>
            </a:pPr>
            <a:r>
              <a:rPr lang="zh-TW" altLang="en-US" sz="2800" b="1" dirty="0"/>
              <a:t>隨著它在語料庫中出現的頻率成反比</a:t>
            </a:r>
            <a:endParaRPr lang="zh-TW"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分散式表示法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分散的定義，就是一個詞並非本身所決定，是「分散在其旁」的其它元素所決定</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JR Firth (1957:11)</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表示：</a:t>
            </a:r>
            <a:r>
              <a:rPr lang="zh-TW" altLang="en-US" b="1" dirty="0">
                <a:latin typeface="微軟正黑體" panose="020B0604030504040204" pitchFamily="34" charset="-120"/>
                <a:ea typeface="微軟正黑體" panose="020B0604030504040204" pitchFamily="34" charset="-120"/>
                <a:cs typeface="Times New Roman" panose="02020603050405020304" pitchFamily="18" charset="0"/>
              </a:rPr>
              <a:t>一個詞的意思由其前後文決定</a:t>
            </a:r>
            <a:endParaRPr lang="en-US" altLang="zh-TW" b="1"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en-US" altLang="zh-TW"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(You shall know a word by the company it keeps”)</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歷史上最重要的一個觀念，是所有</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的基礎</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利用大規模的未標注文字資料，根據每個詞的上下文分佈對詞進行表示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僅提供了一種語義建模的思想</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表示形式和上下文的選擇，以及如何利用上下文的分佈特徵，都是需要解決的問題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上下文到底要到多遠？表示的方式要用什麼方式？</a:t>
            </a:r>
            <a:endParaRPr lang="en-US" altLang="zh-TW"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893A6FFE-5379-466C-B020-F13FE9A11999}"/>
              </a:ext>
            </a:extLst>
          </p:cNvPr>
          <p:cNvPicPr>
            <a:picLocks noChangeAspect="1"/>
          </p:cNvPicPr>
          <p:nvPr/>
        </p:nvPicPr>
        <p:blipFill>
          <a:blip r:embed="rId2"/>
          <a:stretch>
            <a:fillRect/>
          </a:stretch>
        </p:blipFill>
        <p:spPr>
          <a:xfrm>
            <a:off x="10605757" y="2104026"/>
            <a:ext cx="1270053" cy="1324974"/>
          </a:xfrm>
          <a:prstGeom prst="rect">
            <a:avLst/>
          </a:prstGeom>
        </p:spPr>
      </p:pic>
    </p:spTree>
    <p:extLst>
      <p:ext uri="{BB962C8B-B14F-4D97-AF65-F5344CB8AC3E}">
        <p14:creationId xmlns:p14="http://schemas.microsoft.com/office/powerpoint/2010/main" val="1840688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分散式表示法範例</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一個已經分詞好的句子集</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計算其每個分出來的共現詞頻</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例如</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個句子中，「我」和「喜歡」共出現在</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個句子中，就記為</a:t>
            </a:r>
            <a:r>
              <a:rPr lang="en-US" altLang="zh-TW" dirty="0">
                <a:latin typeface="微軟正黑體" panose="020B0604030504040204" pitchFamily="34" charset="-120"/>
                <a:ea typeface="微軟正黑體" panose="020B0604030504040204" pitchFamily="34" charset="-120"/>
              </a:rPr>
              <a:t>2</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所以「我」這個詞的向量就是</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66F3705E-6D3D-4DDB-BBD5-A76009E49080}"/>
              </a:ext>
            </a:extLst>
          </p:cNvPr>
          <p:cNvPicPr>
            <a:picLocks noChangeAspect="1"/>
          </p:cNvPicPr>
          <p:nvPr/>
        </p:nvPicPr>
        <p:blipFill>
          <a:blip r:embed="rId2"/>
          <a:stretch>
            <a:fillRect/>
          </a:stretch>
        </p:blipFill>
        <p:spPr>
          <a:xfrm>
            <a:off x="2557140" y="4285340"/>
            <a:ext cx="6489301" cy="2089775"/>
          </a:xfrm>
          <a:prstGeom prst="rect">
            <a:avLst/>
          </a:prstGeom>
        </p:spPr>
      </p:pic>
      <p:pic>
        <p:nvPicPr>
          <p:cNvPr id="5" name="圖片 4">
            <a:extLst>
              <a:ext uri="{FF2B5EF4-FFF2-40B4-BE49-F238E27FC236}">
                <a16:creationId xmlns:a16="http://schemas.microsoft.com/office/drawing/2014/main" id="{362CA659-15E7-4D82-A978-EF5024B6E30A}"/>
              </a:ext>
            </a:extLst>
          </p:cNvPr>
          <p:cNvPicPr>
            <a:picLocks noChangeAspect="1"/>
          </p:cNvPicPr>
          <p:nvPr/>
        </p:nvPicPr>
        <p:blipFill>
          <a:blip r:embed="rId3"/>
          <a:stretch>
            <a:fillRect/>
          </a:stretch>
        </p:blipFill>
        <p:spPr>
          <a:xfrm>
            <a:off x="1476375" y="3638068"/>
            <a:ext cx="9239250" cy="457200"/>
          </a:xfrm>
          <a:prstGeom prst="rect">
            <a:avLst/>
          </a:prstGeom>
        </p:spPr>
      </p:pic>
    </p:spTree>
    <p:extLst>
      <p:ext uri="{BB962C8B-B14F-4D97-AF65-F5344CB8AC3E}">
        <p14:creationId xmlns:p14="http://schemas.microsoft.com/office/powerpoint/2010/main" val="23502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先看一眼什麼是語言模型</a:t>
            </a:r>
            <a:r>
              <a:rPr lang="en-US" altLang="zh-TW" b="1" dirty="0">
                <a:latin typeface="微軟正黑體" panose="020B0604030504040204" pitchFamily="34" charset="-120"/>
                <a:ea typeface="微軟正黑體" panose="020B0604030504040204" pitchFamily="34" charset="-120"/>
              </a:rPr>
              <a:t>(LM)</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如果有一個函數</a:t>
            </a:r>
            <a:r>
              <a:rPr lang="en-US" altLang="zh-TW" dirty="0">
                <a:latin typeface="微軟正黑體" panose="020B0604030504040204" pitchFamily="34" charset="-120"/>
                <a:ea typeface="微軟正黑體" panose="020B0604030504040204" pitchFamily="34" charset="-120"/>
              </a:rPr>
              <a:t>p=f(x)</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t>
            </a:r>
            <a:r>
              <a:rPr lang="zh-TW" altLang="en-US" dirty="0">
                <a:latin typeface="微軟正黑體" panose="020B0604030504040204" pitchFamily="34" charset="-120"/>
                <a:ea typeface="微軟正黑體" panose="020B0604030504040204" pitchFamily="34" charset="-120"/>
              </a:rPr>
              <a:t>是一個值，</a:t>
            </a:r>
            <a:r>
              <a:rPr lang="en-US" altLang="zh-TW" dirty="0">
                <a:latin typeface="微軟正黑體" panose="020B0604030504040204" pitchFamily="34" charset="-120"/>
                <a:ea typeface="微軟正黑體" panose="020B0604030504040204" pitchFamily="34" charset="-120"/>
              </a:rPr>
              <a:t>p</a:t>
            </a:r>
            <a:r>
              <a:rPr lang="zh-TW" altLang="en-US" dirty="0">
                <a:latin typeface="微軟正黑體" panose="020B0604030504040204" pitchFamily="34" charset="-120"/>
                <a:ea typeface="微軟正黑體" panose="020B0604030504040204" pitchFamily="34" charset="-120"/>
              </a:rPr>
              <a:t>是一個機率值</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 = f(‘&lt;</a:t>
            </a:r>
            <a:r>
              <a:rPr lang="zh-TW" altLang="en-US" dirty="0">
                <a:latin typeface="微軟正黑體" panose="020B0604030504040204" pitchFamily="34" charset="-120"/>
                <a:ea typeface="微軟正黑體" panose="020B0604030504040204" pitchFamily="34" charset="-120"/>
              </a:rPr>
              <a:t>一段語言資料</a:t>
            </a:r>
            <a:r>
              <a:rPr lang="en-US" altLang="zh-TW" dirty="0">
                <a:latin typeface="微軟正黑體" panose="020B0604030504040204" pitchFamily="34" charset="-120"/>
                <a:ea typeface="微軟正黑體" panose="020B0604030504040204" pitchFamily="34" charset="-120"/>
              </a:rPr>
              <a:t>&gt;’)</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p1=f(‘recognize speech’) = 0.9</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p2 =f(‘wreck a nice beach’)= 0.01</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p1&gt;p2</a:t>
            </a:r>
            <a:r>
              <a:rPr lang="zh-TW" altLang="en-US" dirty="0">
                <a:latin typeface="微軟正黑體" panose="020B0604030504040204" pitchFamily="34" charset="-120"/>
                <a:ea typeface="微軟正黑體" panose="020B0604030504040204" pitchFamily="34" charset="-120"/>
              </a:rPr>
              <a:t>，所以這段語言資料表示的是</a:t>
            </a:r>
            <a:r>
              <a:rPr lang="en-US" altLang="zh-TW" dirty="0">
                <a:latin typeface="微軟正黑體" panose="020B0604030504040204" pitchFamily="34" charset="-120"/>
                <a:ea typeface="微軟正黑體" panose="020B0604030504040204" pitchFamily="34" charset="-120"/>
              </a:rPr>
              <a:t>p1</a:t>
            </a:r>
            <a:r>
              <a:rPr lang="zh-TW" altLang="en-US" dirty="0">
                <a:latin typeface="微軟正黑體" panose="020B0604030504040204" pitchFamily="34" charset="-120"/>
                <a:ea typeface="微軟正黑體" panose="020B0604030504040204" pitchFamily="34" charset="-120"/>
              </a:rPr>
              <a:t>的意思</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a:p>
            <a:pPr marL="0" indent="0" algn="ctr">
              <a:buNone/>
            </a:pPr>
            <a:r>
              <a:rPr lang="zh-TW" altLang="en-US" b="1" dirty="0">
                <a:solidFill>
                  <a:srgbClr val="FF0000"/>
                </a:solidFill>
                <a:latin typeface="微軟正黑體" panose="020B0604030504040204" pitchFamily="34" charset="-120"/>
                <a:ea typeface="微軟正黑體" panose="020B0604030504040204" pitchFamily="34" charset="-120"/>
              </a:rPr>
              <a:t>這個</a:t>
            </a:r>
            <a:r>
              <a:rPr lang="en-US" altLang="zh-TW" b="1" dirty="0">
                <a:solidFill>
                  <a:srgbClr val="FF0000"/>
                </a:solidFill>
                <a:latin typeface="微軟正黑體" panose="020B0604030504040204" pitchFamily="34" charset="-120"/>
                <a:ea typeface="微軟正黑體" panose="020B0604030504040204" pitchFamily="34" charset="-120"/>
              </a:rPr>
              <a:t>f(x)</a:t>
            </a:r>
            <a:r>
              <a:rPr lang="zh-TW" altLang="en-US" b="1" dirty="0">
                <a:solidFill>
                  <a:srgbClr val="FF0000"/>
                </a:solidFill>
                <a:latin typeface="微軟正黑體" panose="020B0604030504040204" pitchFamily="34" charset="-120"/>
                <a:ea typeface="微軟正黑體" panose="020B0604030504040204" pitchFamily="34" charset="-120"/>
              </a:rPr>
              <a:t>就稱之為一個語言模型</a:t>
            </a:r>
            <a:endParaRPr lang="en-US" altLang="zh-TW"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47797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ACDD505-F0AB-497C-80E9-4010B46436B7}"/>
              </a:ext>
            </a:extLst>
          </p:cNvPr>
          <p:cNvPicPr>
            <a:picLocks noChangeAspect="1"/>
          </p:cNvPicPr>
          <p:nvPr/>
        </p:nvPicPr>
        <p:blipFill>
          <a:blip r:embed="rId2"/>
          <a:stretch>
            <a:fillRect/>
          </a:stretch>
        </p:blipFill>
        <p:spPr>
          <a:xfrm>
            <a:off x="581025" y="840928"/>
            <a:ext cx="11029950" cy="5381625"/>
          </a:xfrm>
          <a:prstGeom prst="rect">
            <a:avLst/>
          </a:prstGeom>
        </p:spPr>
      </p:pic>
    </p:spTree>
    <p:extLst>
      <p:ext uri="{BB962C8B-B14F-4D97-AF65-F5344CB8AC3E}">
        <p14:creationId xmlns:p14="http://schemas.microsoft.com/office/powerpoint/2010/main" val="2225052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分散式表示法範例</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透過計算兩個向量之間的餘弦函數，就可以計算兩個詞的相似度</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愛</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，由於有共同的上下文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學習</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具有了一定的相似性</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上下文的選擇有很多種方式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選擇不同的上下文得到的詞向量表示性質會有所不同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使用詞在句子中的固定視窗內的詞作為其上下文</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更多地反映詞的局部性質</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相似詞法、句法屬性的詞將具有相似的向量表示</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所</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在的文件本身作為上下文</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反映詞代表的主題資訊</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9583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分散式表示法問題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高頻詞誤導計算結果。如上例中，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i="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與其他詞的共現頻次很高，導致實際上可能沒有關係的兩個詞由於都和這些詞共現過，從而產生了較高的相似度</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共現頻次無法反映詞之間的高階關係。舉例來說，假設詞</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共現過，</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共現過，</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“D”</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共現過，透過共現頻次，只能獲知</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都與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共現過，它們之間存在一定的關係，而</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“D”</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這種高階的關係則無法知曉</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仍然存在稀疏性的問題。即向量中仍有大量的值為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0</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04823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分散式表示法問題解決之一：</a:t>
            </a:r>
            <a:r>
              <a:rPr lang="en-US" altLang="zh-TW" b="1" dirty="0">
                <a:latin typeface="微軟正黑體" panose="020B0604030504040204" pitchFamily="34" charset="-120"/>
                <a:ea typeface="微軟正黑體" panose="020B0604030504040204" pitchFamily="34" charset="-120"/>
              </a:rPr>
              <a:t>PMI</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資訊理論中的點相互資訊（</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Pointwise Mutual Information</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PMI</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對於詞</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和上下文</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𝑐</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，其</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PMI</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Singular Value Decomposition</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SVD)</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TF-IDF</a:t>
                </a: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程式示範</a:t>
                </a:r>
                <a:r>
                  <a:rPr lang="en-US" altLang="zh-TW" dirty="0">
                    <a:latin typeface="微軟正黑體" panose="020B0604030504040204" pitchFamily="34" charset="-120"/>
                    <a:ea typeface="微軟正黑體" panose="020B0604030504040204" pitchFamily="34" charset="-120"/>
                  </a:rPr>
                  <a:t>2_1(</a:t>
                </a:r>
                <a:r>
                  <a:rPr lang="en-US" altLang="zh-TW" dirty="0" err="1">
                    <a:latin typeface="微軟正黑體" panose="020B0604030504040204" pitchFamily="34" charset="-120"/>
                    <a:ea typeface="微軟正黑體" panose="020B0604030504040204" pitchFamily="34" charset="-120"/>
                  </a:rPr>
                  <a:t>pmi</a:t>
                </a:r>
                <a:r>
                  <a:rPr lang="en-US" altLang="zh-TW" dirty="0">
                    <a:latin typeface="微軟正黑體" panose="020B0604030504040204" pitchFamily="34" charset="-120"/>
                    <a:ea typeface="微軟正黑體" panose="020B0604030504040204" pitchFamily="34" charset="-120"/>
                  </a:rPr>
                  <a:t>)</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程式示範</a:t>
                </a:r>
                <a:r>
                  <a:rPr lang="en-US" altLang="zh-TW" dirty="0">
                    <a:latin typeface="微軟正黑體" panose="020B0604030504040204" pitchFamily="34" charset="-120"/>
                    <a:ea typeface="微軟正黑體" panose="020B0604030504040204" pitchFamily="34" charset="-120"/>
                  </a:rPr>
                  <a:t>2_2(</a:t>
                </a:r>
                <a:r>
                  <a:rPr lang="en-US" altLang="zh-TW" dirty="0" err="1">
                    <a:latin typeface="微軟正黑體" panose="020B0604030504040204" pitchFamily="34" charset="-120"/>
                    <a:ea typeface="微軟正黑體" panose="020B0604030504040204" pitchFamily="34" charset="-120"/>
                  </a:rPr>
                  <a:t>svd</a:t>
                </a:r>
                <a:r>
                  <a:rPr lang="en-US" altLang="zh-TW" dirty="0">
                    <a:latin typeface="微軟正黑體" panose="020B0604030504040204" pitchFamily="34" charset="-120"/>
                    <a:ea typeface="微軟正黑體" panose="020B0604030504040204" pitchFamily="34" charset="-120"/>
                  </a:rPr>
                  <a:t>)</a:t>
                </a: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7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62390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詞嵌入表示法</a:t>
            </a:r>
          </a:p>
        </p:txBody>
      </p:sp>
    </p:spTree>
    <p:extLst>
      <p:ext uri="{BB962C8B-B14F-4D97-AF65-F5344CB8AC3E}">
        <p14:creationId xmlns:p14="http://schemas.microsoft.com/office/powerpoint/2010/main" val="2907342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詞嵌入表示法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使用一個連續、低維、稠密的向量來表示詞</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稱為詞向量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隨著目標任務的最佳化過程自動調整</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可以將詞向量中的向量值看作模型的參數</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利用自然語言文字中所蘊含的自監督學習訊號（即詞與上下文的共現資訊）</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預訓練詞向量，往往會獲得更好的結果</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預訓練模型的學習和使用也是本</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課程</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的重點</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66414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endParaRPr lang="zh-TW" altLang="en-US" b="1" dirty="0"/>
          </a:p>
        </p:txBody>
      </p:sp>
      <p:sp>
        <p:nvSpPr>
          <p:cNvPr id="3" name="內容版面配置區 2"/>
          <p:cNvSpPr>
            <a:spLocks noGrp="1"/>
          </p:cNvSpPr>
          <p:nvPr>
            <p:ph idx="1"/>
          </p:nvPr>
        </p:nvSpPr>
        <p:spPr/>
        <p:txBody>
          <a:bodyPr/>
          <a:lstStyle/>
          <a:p>
            <a:r>
              <a:rPr lang="en-US" altLang="zh-TW" dirty="0"/>
              <a:t>Distribution Representation </a:t>
            </a:r>
            <a:r>
              <a:rPr lang="zh-TW" altLang="en-US" dirty="0"/>
              <a:t>最早是在 </a:t>
            </a:r>
            <a:r>
              <a:rPr lang="en-US" altLang="zh-TW" dirty="0"/>
              <a:t>1986 </a:t>
            </a:r>
            <a:r>
              <a:rPr lang="zh-TW" altLang="en-US" dirty="0"/>
              <a:t>年 </a:t>
            </a:r>
            <a:r>
              <a:rPr lang="en-US" altLang="zh-TW" dirty="0"/>
              <a:t>Hinton </a:t>
            </a:r>
            <a:r>
              <a:rPr lang="zh-TW" altLang="en-US" dirty="0"/>
              <a:t>的論文 </a:t>
            </a:r>
            <a:r>
              <a:rPr lang="en-US" altLang="zh-TW" dirty="0"/>
              <a:t>– “ </a:t>
            </a:r>
            <a:r>
              <a:rPr lang="en-US" altLang="zh-TW" i="1" dirty="0"/>
              <a:t>Learning distributed representations of concepts</a:t>
            </a:r>
            <a:r>
              <a:rPr lang="en-US" altLang="zh-TW" dirty="0"/>
              <a:t> ” </a:t>
            </a:r>
            <a:r>
              <a:rPr lang="zh-TW" altLang="en-US" dirty="0"/>
              <a:t>中被提出</a:t>
            </a:r>
            <a:endParaRPr lang="en-US" altLang="zh-TW" dirty="0"/>
          </a:p>
          <a:p>
            <a:endParaRPr lang="en-US" altLang="zh-TW" dirty="0"/>
          </a:p>
          <a:p>
            <a:r>
              <a:rPr lang="zh-TW" altLang="en-US" dirty="0"/>
              <a:t>而 </a:t>
            </a:r>
            <a:r>
              <a:rPr lang="en-US" altLang="zh-TW" dirty="0"/>
              <a:t>Word Embedding </a:t>
            </a:r>
            <a:r>
              <a:rPr lang="zh-TW" altLang="en-US" dirty="0"/>
              <a:t>則是 </a:t>
            </a:r>
            <a:r>
              <a:rPr lang="en-US" altLang="zh-TW" dirty="0"/>
              <a:t>Distribution representation </a:t>
            </a:r>
            <a:r>
              <a:rPr lang="zh-TW" altLang="en-US" dirty="0"/>
              <a:t>的一種型態，可以克服 </a:t>
            </a:r>
            <a:r>
              <a:rPr lang="en-US" altLang="zh-TW" dirty="0"/>
              <a:t>One-Hot representation </a:t>
            </a:r>
            <a:r>
              <a:rPr lang="zh-TW" altLang="en-US" dirty="0"/>
              <a:t>的缺點 。</a:t>
            </a:r>
            <a:endParaRPr lang="en-US" altLang="zh-TW"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endParaRPr lang="zh-TW" altLang="en-US" b="1" dirty="0"/>
          </a:p>
        </p:txBody>
      </p:sp>
      <p:sp>
        <p:nvSpPr>
          <p:cNvPr id="3" name="內容版面配置區 2"/>
          <p:cNvSpPr>
            <a:spLocks noGrp="1"/>
          </p:cNvSpPr>
          <p:nvPr>
            <p:ph idx="1"/>
          </p:nvPr>
        </p:nvSpPr>
        <p:spPr/>
        <p:txBody>
          <a:bodyPr/>
          <a:lstStyle/>
          <a:p>
            <a:r>
              <a:rPr lang="zh-TW" altLang="en-US" dirty="0"/>
              <a:t>是一個非監督式的方法</a:t>
            </a:r>
            <a:endParaRPr lang="en-US" altLang="zh-TW" dirty="0"/>
          </a:p>
          <a:p>
            <a:r>
              <a:rPr lang="zh-TW" altLang="en-US" dirty="0"/>
              <a:t>將</a:t>
            </a:r>
            <a:r>
              <a:rPr lang="en-US" altLang="zh-TW" dirty="0"/>
              <a:t>vector</a:t>
            </a:r>
            <a:r>
              <a:rPr lang="zh-TW" altLang="en-US" dirty="0"/>
              <a:t>每個元素由整數改成浮點數，變成實數的表示法</a:t>
            </a:r>
            <a:endParaRPr lang="en-US" altLang="zh-TW" dirty="0"/>
          </a:p>
          <a:p>
            <a:r>
              <a:rPr lang="zh-TW" altLang="en-US" dirty="0"/>
              <a:t>將每一個詞映射到一個 </a:t>
            </a:r>
            <a:r>
              <a:rPr lang="en-US" altLang="zh-TW" dirty="0"/>
              <a:t>(</a:t>
            </a:r>
            <a:r>
              <a:rPr lang="zh-TW" altLang="en-US" dirty="0"/>
              <a:t>相對於 </a:t>
            </a:r>
            <a:r>
              <a:rPr lang="en-US" altLang="zh-TW" dirty="0"/>
              <a:t>One-Hot representation) </a:t>
            </a:r>
            <a:r>
              <a:rPr lang="zh-TW" altLang="en-US" dirty="0"/>
              <a:t>低維度的賦距空間內</a:t>
            </a:r>
            <a:endParaRPr lang="en-US" altLang="zh-TW" dirty="0"/>
          </a:p>
          <a:p>
            <a:r>
              <a:rPr lang="zh-TW" altLang="en-US" dirty="0"/>
              <a:t>這些帶有文本訊息的低維度向量形成一個稠密的「詞向量空間」，然後利用距離來判斷其 </a:t>
            </a:r>
            <a:r>
              <a:rPr lang="en-US" altLang="zh-TW" dirty="0"/>
              <a:t>( </a:t>
            </a:r>
            <a:r>
              <a:rPr lang="zh-TW" altLang="en-US" dirty="0"/>
              <a:t>語法、語意 </a:t>
            </a:r>
            <a:r>
              <a:rPr lang="en-US" altLang="zh-TW" dirty="0"/>
              <a:t>) </a:t>
            </a:r>
            <a:r>
              <a:rPr lang="zh-TW" altLang="en-US" dirty="0"/>
              <a:t>相似性。</a:t>
            </a:r>
            <a:endParaRPr lang="en-US" altLang="zh-TW"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endParaRPr lang="zh-TW" altLang="en-US" b="1" dirty="0"/>
          </a:p>
        </p:txBody>
      </p:sp>
      <p:sp>
        <p:nvSpPr>
          <p:cNvPr id="3" name="內容版面配置區 2"/>
          <p:cNvSpPr>
            <a:spLocks noGrp="1"/>
          </p:cNvSpPr>
          <p:nvPr>
            <p:ph idx="1"/>
          </p:nvPr>
        </p:nvSpPr>
        <p:spPr>
          <a:xfrm>
            <a:off x="1981200" y="1600201"/>
            <a:ext cx="8229600" cy="748680"/>
          </a:xfrm>
        </p:spPr>
        <p:txBody>
          <a:bodyPr/>
          <a:lstStyle/>
          <a:p>
            <a:r>
              <a:rPr lang="zh-TW" altLang="en-US" dirty="0"/>
              <a:t>閱讀大量的文章，稱之為</a:t>
            </a:r>
            <a:r>
              <a:rPr lang="en-US" altLang="zh-TW" dirty="0"/>
              <a:t>corpus(</a:t>
            </a:r>
            <a:r>
              <a:rPr lang="zh-TW" altLang="en-US" dirty="0"/>
              <a:t>語料庫</a:t>
            </a:r>
            <a:r>
              <a:rPr lang="en-US" altLang="zh-TW" dirty="0"/>
              <a:t>)</a:t>
            </a:r>
          </a:p>
        </p:txBody>
      </p:sp>
      <p:pic>
        <p:nvPicPr>
          <p:cNvPr id="22530" name="Picture 2"/>
          <p:cNvPicPr>
            <a:picLocks noChangeAspect="1" noChangeArrowheads="1"/>
          </p:cNvPicPr>
          <p:nvPr/>
        </p:nvPicPr>
        <p:blipFill>
          <a:blip r:embed="rId2" cstate="print"/>
          <a:srcRect/>
          <a:stretch>
            <a:fillRect/>
          </a:stretch>
        </p:blipFill>
        <p:spPr bwMode="auto">
          <a:xfrm>
            <a:off x="2135561" y="2636912"/>
            <a:ext cx="7910333" cy="36004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endParaRPr lang="zh-TW" altLang="en-US" b="1" dirty="0"/>
          </a:p>
        </p:txBody>
      </p:sp>
      <p:pic>
        <p:nvPicPr>
          <p:cNvPr id="21506" name="Picture 2"/>
          <p:cNvPicPr>
            <a:picLocks noChangeAspect="1" noChangeArrowheads="1"/>
          </p:cNvPicPr>
          <p:nvPr/>
        </p:nvPicPr>
        <p:blipFill>
          <a:blip r:embed="rId2" cstate="print"/>
          <a:srcRect/>
          <a:stretch>
            <a:fillRect/>
          </a:stretch>
        </p:blipFill>
        <p:spPr bwMode="auto">
          <a:xfrm>
            <a:off x="2855640" y="1412776"/>
            <a:ext cx="7056784" cy="528430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文字在電腦中如何表現？</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如何把符號變成數值？</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字串（</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String</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）是文字最自然，也是最常用的機內儲存形式</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字串，即字元序列，而其中的字元本質上就是一個整數</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(ASCII</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UNICODE)</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字串為基礎的文字表示法可以實現簡單的字串增刪改查等編輯任務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以上方法均稱之為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label encoding</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距離等演算法計算兩個字串之間的字面相似度</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較無法表達語義資訊</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58143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endParaRPr lang="zh-TW" altLang="en-US" b="1" dirty="0"/>
          </a:p>
        </p:txBody>
      </p:sp>
      <p:pic>
        <p:nvPicPr>
          <p:cNvPr id="23554" name="Picture 2"/>
          <p:cNvPicPr>
            <a:picLocks noChangeAspect="1" noChangeArrowheads="1"/>
          </p:cNvPicPr>
          <p:nvPr/>
        </p:nvPicPr>
        <p:blipFill>
          <a:blip r:embed="rId2" cstate="print"/>
          <a:srcRect/>
          <a:stretch>
            <a:fillRect/>
          </a:stretch>
        </p:blipFill>
        <p:spPr bwMode="auto">
          <a:xfrm>
            <a:off x="2207569" y="2420888"/>
            <a:ext cx="7682209" cy="288032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 Embedding</a:t>
            </a:r>
            <a:endParaRPr lang="zh-TW" altLang="en-US" b="1" dirty="0"/>
          </a:p>
        </p:txBody>
      </p:sp>
      <p:pic>
        <p:nvPicPr>
          <p:cNvPr id="6146" name="Picture 2"/>
          <p:cNvPicPr>
            <a:picLocks noChangeAspect="1" noChangeArrowheads="1"/>
          </p:cNvPicPr>
          <p:nvPr/>
        </p:nvPicPr>
        <p:blipFill>
          <a:blip r:embed="rId2" cstate="print"/>
          <a:srcRect/>
          <a:stretch>
            <a:fillRect/>
          </a:stretch>
        </p:blipFill>
        <p:spPr bwMode="auto">
          <a:xfrm>
            <a:off x="3359696" y="1772816"/>
            <a:ext cx="5902410" cy="417646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分散式表示法無解的問題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共現矩陣規模較大時，奇異值分解的執行速度非常慢</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在原來語料庫的基礎上增加更多的資料，則需要重新執行奇異值分解演算法</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分散式表示只能用於表示比較短的單元，如詞或子句等</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如段落、句子等，由於與其共現的上下文會非常少，則無法獲得有效的分散式表示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分散式表示一旦訓練完成，則無法修改</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無法根據具體的任務調整其表示法</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513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Words are symbols</a:t>
            </a:r>
            <a:endParaRPr lang="zh-TW" altLang="en-US" b="1" dirty="0"/>
          </a:p>
        </p:txBody>
      </p:sp>
      <p:sp>
        <p:nvSpPr>
          <p:cNvPr id="3" name="內容版面配置區 2"/>
          <p:cNvSpPr>
            <a:spLocks noGrp="1"/>
          </p:cNvSpPr>
          <p:nvPr>
            <p:ph idx="1"/>
          </p:nvPr>
        </p:nvSpPr>
        <p:spPr/>
        <p:txBody>
          <a:bodyPr/>
          <a:lstStyle/>
          <a:p>
            <a:r>
              <a:rPr lang="en-US" altLang="zh-TW" sz="4400" b="1" dirty="0" err="1">
                <a:latin typeface="微軟正黑體" panose="020B0604030504040204" pitchFamily="34" charset="-120"/>
                <a:ea typeface="微軟正黑體" panose="020B0604030504040204" pitchFamily="34" charset="-120"/>
              </a:rPr>
              <a:t>Halal</a:t>
            </a:r>
            <a:r>
              <a:rPr lang="en-US" altLang="zh-TW" sz="4400" b="1" dirty="0">
                <a:latin typeface="微軟正黑體" panose="020B0604030504040204" pitchFamily="34" charset="-120"/>
                <a:ea typeface="微軟正黑體" panose="020B0604030504040204" pitchFamily="34" charset="-120"/>
              </a:rPr>
              <a:t>, </a:t>
            </a:r>
            <a:r>
              <a:rPr lang="zh-TW" altLang="en-US" sz="4400" b="1" dirty="0">
                <a:latin typeface="微軟正黑體" panose="020B0604030504040204" pitchFamily="34" charset="-120"/>
                <a:ea typeface="微軟正黑體" panose="020B0604030504040204" pitchFamily="34" charset="-120"/>
              </a:rPr>
              <a:t>清真，</a:t>
            </a:r>
            <a:r>
              <a:rPr lang="ar-AE" altLang="zh-TW" sz="4400" b="1" dirty="0">
                <a:latin typeface="微軟正黑體" panose="020B0604030504040204" pitchFamily="34" charset="-120"/>
                <a:ea typeface="微軟正黑體" panose="020B0604030504040204" pitchFamily="34" charset="-120"/>
              </a:rPr>
              <a:t> حلال</a:t>
            </a:r>
            <a:endParaRPr lang="en-US" altLang="zh-TW" sz="4400" b="1"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都擁有一樣的意思</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但他們的長相不一樣</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我們從小到大學習事物的映射</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是一個極度抽象的符號</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外來語，則是從母語的橋接</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在數學上不具任何意義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電腦比較習慣的資料</a:t>
            </a:r>
          </a:p>
        </p:txBody>
      </p:sp>
      <p:pic>
        <p:nvPicPr>
          <p:cNvPr id="1026" name="Picture 2" descr="C:\Users\joshhu\Desktop\7kA85HF.png"/>
          <p:cNvPicPr>
            <a:picLocks noChangeAspect="1" noChangeArrowheads="1"/>
          </p:cNvPicPr>
          <p:nvPr/>
        </p:nvPicPr>
        <p:blipFill>
          <a:blip r:embed="rId2" cstate="print"/>
          <a:srcRect/>
          <a:stretch>
            <a:fillRect/>
          </a:stretch>
        </p:blipFill>
        <p:spPr bwMode="auto">
          <a:xfrm>
            <a:off x="1991545" y="2348880"/>
            <a:ext cx="8329503" cy="295232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電腦比較習慣的資料</a:t>
            </a:r>
          </a:p>
        </p:txBody>
      </p:sp>
      <p:pic>
        <p:nvPicPr>
          <p:cNvPr id="3074" name="Picture 2"/>
          <p:cNvPicPr>
            <a:picLocks noChangeAspect="1" noChangeArrowheads="1"/>
          </p:cNvPicPr>
          <p:nvPr/>
        </p:nvPicPr>
        <p:blipFill>
          <a:blip r:embed="rId2" cstate="print"/>
          <a:srcRect/>
          <a:stretch>
            <a:fillRect/>
          </a:stretch>
        </p:blipFill>
        <p:spPr bwMode="auto">
          <a:xfrm>
            <a:off x="2711625" y="1916833"/>
            <a:ext cx="6708775" cy="43227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2743</Words>
  <Application>Microsoft Office PowerPoint</Application>
  <PresentationFormat>寬螢幕</PresentationFormat>
  <Paragraphs>253</Paragraphs>
  <Slides>62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62</vt:i4>
      </vt:variant>
    </vt:vector>
  </HeadingPairs>
  <TitlesOfParts>
    <vt:vector size="68" baseType="lpstr">
      <vt:lpstr>微軟正黑體</vt:lpstr>
      <vt:lpstr>Arial</vt:lpstr>
      <vt:lpstr>Calibri</vt:lpstr>
      <vt:lpstr>Calibri Light</vt:lpstr>
      <vt:lpstr>Cambria Math</vt:lpstr>
      <vt:lpstr>Office 佈景主題</vt:lpstr>
      <vt:lpstr>自然語言處理 預訓練模型</vt:lpstr>
      <vt:lpstr>課程大綱</vt:lpstr>
      <vt:lpstr>文字是什麼？</vt:lpstr>
      <vt:lpstr>文字是什麼？</vt:lpstr>
      <vt:lpstr>先看一眼什麼是語言模型(LM)</vt:lpstr>
      <vt:lpstr>文字在電腦中如何表現？</vt:lpstr>
      <vt:lpstr>Words are symbols</vt:lpstr>
      <vt:lpstr>電腦比較習慣的資料</vt:lpstr>
      <vt:lpstr>電腦比較習慣的資料</vt:lpstr>
      <vt:lpstr>適合在記憶體中儲存的資料</vt:lpstr>
      <vt:lpstr>文字變成電腦可處理的值</vt:lpstr>
      <vt:lpstr>文字變成數值的目的</vt:lpstr>
      <vt:lpstr>Word embedding的輸入</vt:lpstr>
      <vt:lpstr>Word embedding的輸出</vt:lpstr>
      <vt:lpstr>文字向量類別</vt:lpstr>
      <vt:lpstr>整數表示法</vt:lpstr>
      <vt:lpstr>如何從「符號」進入「意義」</vt:lpstr>
      <vt:lpstr>符號表示法的問題</vt:lpstr>
      <vt:lpstr>向量表示法</vt:lpstr>
      <vt:lpstr>向量表示法</vt:lpstr>
      <vt:lpstr>向量表示法</vt:lpstr>
      <vt:lpstr>常見向量表示法</vt:lpstr>
      <vt:lpstr>詞的離散符號表示法</vt:lpstr>
      <vt:lpstr>One-hot encoding</vt:lpstr>
      <vt:lpstr>One-Hot representation</vt:lpstr>
      <vt:lpstr>獨熱碼表示(One-hot)</vt:lpstr>
      <vt:lpstr>One-Hot representation</vt:lpstr>
      <vt:lpstr>獨熱碼表示(One-hot)</vt:lpstr>
      <vt:lpstr>獨熱碼的問題</vt:lpstr>
      <vt:lpstr>獨熱碼問題的解決</vt:lpstr>
      <vt:lpstr>One-Hot的問題解決</vt:lpstr>
      <vt:lpstr>程式碼示範 </vt:lpstr>
      <vt:lpstr>Bag of words</vt:lpstr>
      <vt:lpstr>Bag of words(詞袋模型)</vt:lpstr>
      <vt:lpstr>Bag of words(詞袋模型)</vt:lpstr>
      <vt:lpstr>Bag of words(詞袋模型)</vt:lpstr>
      <vt:lpstr>Bag of words(詞袋模型)</vt:lpstr>
      <vt:lpstr>Bag of words(詞袋模型)</vt:lpstr>
      <vt:lpstr>詞袋表示法</vt:lpstr>
      <vt:lpstr>Bag of words(詞袋模型)</vt:lpstr>
      <vt:lpstr>Bag of words(詞袋模型)</vt:lpstr>
      <vt:lpstr>Bag of words(詞袋模型)</vt:lpstr>
      <vt:lpstr>Bag of words(詞袋模型問題)</vt:lpstr>
      <vt:lpstr>詞的分散式表示法</vt:lpstr>
      <vt:lpstr>分散式表示法</vt:lpstr>
      <vt:lpstr>Counting Base</vt:lpstr>
      <vt:lpstr>TF-IDF</vt:lpstr>
      <vt:lpstr>分散式表示法</vt:lpstr>
      <vt:lpstr>分散式表示法範例</vt:lpstr>
      <vt:lpstr>PowerPoint 簡報</vt:lpstr>
      <vt:lpstr>分散式表示法範例</vt:lpstr>
      <vt:lpstr>分散式表示法問題</vt:lpstr>
      <vt:lpstr>分散式表示法問題解決之一：PMI</vt:lpstr>
      <vt:lpstr>詞嵌入表示法</vt:lpstr>
      <vt:lpstr>詞嵌入表示法</vt:lpstr>
      <vt:lpstr>Word Embedding</vt:lpstr>
      <vt:lpstr>Word Embedding</vt:lpstr>
      <vt:lpstr>Word Embedding</vt:lpstr>
      <vt:lpstr>Word Embedding</vt:lpstr>
      <vt:lpstr>Word Embedding</vt:lpstr>
      <vt:lpstr>Word Embedding</vt:lpstr>
      <vt:lpstr>分散式表示法無解的問題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自然語言處理 預訓練模型</dc:title>
  <dc:creator>Josh Josh</dc:creator>
  <cp:lastModifiedBy>Josh Josh</cp:lastModifiedBy>
  <cp:revision>36</cp:revision>
  <dcterms:created xsi:type="dcterms:W3CDTF">2022-03-17T11:57:15Z</dcterms:created>
  <dcterms:modified xsi:type="dcterms:W3CDTF">2022-03-24T10:02:50Z</dcterms:modified>
</cp:coreProperties>
</file>