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2" r:id="rId4"/>
    <p:sldId id="300" r:id="rId5"/>
    <p:sldId id="305" r:id="rId6"/>
    <p:sldId id="306" r:id="rId7"/>
    <p:sldId id="307" r:id="rId8"/>
    <p:sldId id="299" r:id="rId9"/>
    <p:sldId id="259" r:id="rId10"/>
    <p:sldId id="301" r:id="rId11"/>
    <p:sldId id="276" r:id="rId12"/>
    <p:sldId id="277" r:id="rId13"/>
    <p:sldId id="273" r:id="rId14"/>
    <p:sldId id="274" r:id="rId15"/>
    <p:sldId id="275" r:id="rId16"/>
    <p:sldId id="278" r:id="rId17"/>
    <p:sldId id="279" r:id="rId18"/>
    <p:sldId id="280" r:id="rId19"/>
    <p:sldId id="281" r:id="rId20"/>
    <p:sldId id="282" r:id="rId21"/>
    <p:sldId id="308" r:id="rId22"/>
    <p:sldId id="304" r:id="rId23"/>
    <p:sldId id="309" r:id="rId24"/>
    <p:sldId id="313" r:id="rId25"/>
    <p:sldId id="314" r:id="rId26"/>
    <p:sldId id="310" r:id="rId27"/>
    <p:sldId id="312" r:id="rId28"/>
    <p:sldId id="315" r:id="rId29"/>
    <p:sldId id="316" r:id="rId30"/>
    <p:sldId id="318" r:id="rId31"/>
    <p:sldId id="317" r:id="rId32"/>
    <p:sldId id="319" r:id="rId33"/>
    <p:sldId id="320" r:id="rId34"/>
    <p:sldId id="321" r:id="rId35"/>
    <p:sldId id="322" r:id="rId36"/>
    <p:sldId id="323" r:id="rId37"/>
    <p:sldId id="324" r:id="rId38"/>
    <p:sldId id="325" r:id="rId39"/>
    <p:sldId id="327" r:id="rId40"/>
    <p:sldId id="328" r:id="rId41"/>
    <p:sldId id="329" r:id="rId42"/>
    <p:sldId id="361" r:id="rId43"/>
    <p:sldId id="362" r:id="rId44"/>
    <p:sldId id="283" r:id="rId45"/>
    <p:sldId id="284" r:id="rId46"/>
    <p:sldId id="285" r:id="rId47"/>
    <p:sldId id="287" r:id="rId4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3" autoAdjust="0"/>
    <p:restoredTop sz="94660"/>
  </p:normalViewPr>
  <p:slideViewPr>
    <p:cSldViewPr snapToGrid="0">
      <p:cViewPr varScale="1">
        <p:scale>
          <a:sx n="78" d="100"/>
          <a:sy n="78" d="100"/>
        </p:scale>
        <p:origin x="110"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66B718-E401-4049-8126-6E9EF921D534}"/>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CC8D6961-51F5-47E3-9BC6-43625EBE02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69CDD26-27D9-445D-A6B5-42076B64D78B}"/>
              </a:ext>
            </a:extLst>
          </p:cNvPr>
          <p:cNvSpPr>
            <a:spLocks noGrp="1"/>
          </p:cNvSpPr>
          <p:nvPr>
            <p:ph type="dt" sz="half" idx="10"/>
          </p:nvPr>
        </p:nvSpPr>
        <p:spPr/>
        <p:txBody>
          <a:bodyPr/>
          <a:lstStyle/>
          <a:p>
            <a:fld id="{8F380C38-FFA1-47E2-AA7D-F60B5DBA406D}" type="datetimeFigureOut">
              <a:rPr lang="zh-TW" altLang="en-US" smtClean="0"/>
              <a:t>2022/3/23</a:t>
            </a:fld>
            <a:endParaRPr lang="zh-TW" altLang="en-US"/>
          </a:p>
        </p:txBody>
      </p:sp>
      <p:sp>
        <p:nvSpPr>
          <p:cNvPr id="5" name="頁尾版面配置區 4">
            <a:extLst>
              <a:ext uri="{FF2B5EF4-FFF2-40B4-BE49-F238E27FC236}">
                <a16:creationId xmlns:a16="http://schemas.microsoft.com/office/drawing/2014/main" id="{691630BE-CCBA-49D6-AAA6-F76567859C5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B53FB07-7FE2-4B67-83CC-73123DBB5D85}"/>
              </a:ext>
            </a:extLst>
          </p:cNvPr>
          <p:cNvSpPr>
            <a:spLocks noGrp="1"/>
          </p:cNvSpPr>
          <p:nvPr>
            <p:ph type="sldNum" sz="quarter" idx="12"/>
          </p:nvPr>
        </p:nvSpPr>
        <p:spPr/>
        <p:txBody>
          <a:bodyPr/>
          <a:lstStyle/>
          <a:p>
            <a:fld id="{279A6210-9A1D-4FE6-A5BF-32DD55A0D3BB}" type="slidenum">
              <a:rPr lang="zh-TW" altLang="en-US" smtClean="0"/>
              <a:t>‹#›</a:t>
            </a:fld>
            <a:endParaRPr lang="zh-TW" altLang="en-US"/>
          </a:p>
        </p:txBody>
      </p:sp>
    </p:spTree>
    <p:extLst>
      <p:ext uri="{BB962C8B-B14F-4D97-AF65-F5344CB8AC3E}">
        <p14:creationId xmlns:p14="http://schemas.microsoft.com/office/powerpoint/2010/main" val="1638177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5620A4-9281-41B9-A35B-C3B1ED2DB5B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4483639C-2920-4756-84EE-5BF25B599E65}"/>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5D68223-7631-48AB-8A59-C6952B137268}"/>
              </a:ext>
            </a:extLst>
          </p:cNvPr>
          <p:cNvSpPr>
            <a:spLocks noGrp="1"/>
          </p:cNvSpPr>
          <p:nvPr>
            <p:ph type="dt" sz="half" idx="10"/>
          </p:nvPr>
        </p:nvSpPr>
        <p:spPr/>
        <p:txBody>
          <a:bodyPr/>
          <a:lstStyle/>
          <a:p>
            <a:fld id="{8F380C38-FFA1-47E2-AA7D-F60B5DBA406D}" type="datetimeFigureOut">
              <a:rPr lang="zh-TW" altLang="en-US" smtClean="0"/>
              <a:t>2022/3/23</a:t>
            </a:fld>
            <a:endParaRPr lang="zh-TW" altLang="en-US"/>
          </a:p>
        </p:txBody>
      </p:sp>
      <p:sp>
        <p:nvSpPr>
          <p:cNvPr id="5" name="頁尾版面配置區 4">
            <a:extLst>
              <a:ext uri="{FF2B5EF4-FFF2-40B4-BE49-F238E27FC236}">
                <a16:creationId xmlns:a16="http://schemas.microsoft.com/office/drawing/2014/main" id="{B628CEC9-B738-4F0D-9927-945D389E353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8B61884-4165-41AD-8DDF-DE3B4A4F00ED}"/>
              </a:ext>
            </a:extLst>
          </p:cNvPr>
          <p:cNvSpPr>
            <a:spLocks noGrp="1"/>
          </p:cNvSpPr>
          <p:nvPr>
            <p:ph type="sldNum" sz="quarter" idx="12"/>
          </p:nvPr>
        </p:nvSpPr>
        <p:spPr/>
        <p:txBody>
          <a:bodyPr/>
          <a:lstStyle/>
          <a:p>
            <a:fld id="{279A6210-9A1D-4FE6-A5BF-32DD55A0D3BB}" type="slidenum">
              <a:rPr lang="zh-TW" altLang="en-US" smtClean="0"/>
              <a:t>‹#›</a:t>
            </a:fld>
            <a:endParaRPr lang="zh-TW" altLang="en-US"/>
          </a:p>
        </p:txBody>
      </p:sp>
    </p:spTree>
    <p:extLst>
      <p:ext uri="{BB962C8B-B14F-4D97-AF65-F5344CB8AC3E}">
        <p14:creationId xmlns:p14="http://schemas.microsoft.com/office/powerpoint/2010/main" val="1201584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7AD46AA-37CF-4636-BC75-FBF64E6C158C}"/>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BF7B8FD4-77F0-4D10-B680-F9DDA3A9C9D4}"/>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17095C2-1AB5-43BC-8104-D9FC7DA6F209}"/>
              </a:ext>
            </a:extLst>
          </p:cNvPr>
          <p:cNvSpPr>
            <a:spLocks noGrp="1"/>
          </p:cNvSpPr>
          <p:nvPr>
            <p:ph type="dt" sz="half" idx="10"/>
          </p:nvPr>
        </p:nvSpPr>
        <p:spPr/>
        <p:txBody>
          <a:bodyPr/>
          <a:lstStyle/>
          <a:p>
            <a:fld id="{8F380C38-FFA1-47E2-AA7D-F60B5DBA406D}" type="datetimeFigureOut">
              <a:rPr lang="zh-TW" altLang="en-US" smtClean="0"/>
              <a:t>2022/3/23</a:t>
            </a:fld>
            <a:endParaRPr lang="zh-TW" altLang="en-US"/>
          </a:p>
        </p:txBody>
      </p:sp>
      <p:sp>
        <p:nvSpPr>
          <p:cNvPr id="5" name="頁尾版面配置區 4">
            <a:extLst>
              <a:ext uri="{FF2B5EF4-FFF2-40B4-BE49-F238E27FC236}">
                <a16:creationId xmlns:a16="http://schemas.microsoft.com/office/drawing/2014/main" id="{9B8B805A-5EA8-49A4-9DC4-00F3F3FBD51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E0913E2-4AF7-4BA4-8F91-A37704391D57}"/>
              </a:ext>
            </a:extLst>
          </p:cNvPr>
          <p:cNvSpPr>
            <a:spLocks noGrp="1"/>
          </p:cNvSpPr>
          <p:nvPr>
            <p:ph type="sldNum" sz="quarter" idx="12"/>
          </p:nvPr>
        </p:nvSpPr>
        <p:spPr/>
        <p:txBody>
          <a:bodyPr/>
          <a:lstStyle/>
          <a:p>
            <a:fld id="{279A6210-9A1D-4FE6-A5BF-32DD55A0D3BB}" type="slidenum">
              <a:rPr lang="zh-TW" altLang="en-US" smtClean="0"/>
              <a:t>‹#›</a:t>
            </a:fld>
            <a:endParaRPr lang="zh-TW" altLang="en-US"/>
          </a:p>
        </p:txBody>
      </p:sp>
    </p:spTree>
    <p:extLst>
      <p:ext uri="{BB962C8B-B14F-4D97-AF65-F5344CB8AC3E}">
        <p14:creationId xmlns:p14="http://schemas.microsoft.com/office/powerpoint/2010/main" val="1005407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AF6170-CC64-424D-B4DC-517C070CBE7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D599663-1002-41E9-A001-2181D43F550F}"/>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1BBBC9F-79D3-4692-8C05-F5248CCE125F}"/>
              </a:ext>
            </a:extLst>
          </p:cNvPr>
          <p:cNvSpPr>
            <a:spLocks noGrp="1"/>
          </p:cNvSpPr>
          <p:nvPr>
            <p:ph type="dt" sz="half" idx="10"/>
          </p:nvPr>
        </p:nvSpPr>
        <p:spPr/>
        <p:txBody>
          <a:bodyPr/>
          <a:lstStyle/>
          <a:p>
            <a:fld id="{8F380C38-FFA1-47E2-AA7D-F60B5DBA406D}" type="datetimeFigureOut">
              <a:rPr lang="zh-TW" altLang="en-US" smtClean="0"/>
              <a:t>2022/3/23</a:t>
            </a:fld>
            <a:endParaRPr lang="zh-TW" altLang="en-US"/>
          </a:p>
        </p:txBody>
      </p:sp>
      <p:sp>
        <p:nvSpPr>
          <p:cNvPr id="5" name="頁尾版面配置區 4">
            <a:extLst>
              <a:ext uri="{FF2B5EF4-FFF2-40B4-BE49-F238E27FC236}">
                <a16:creationId xmlns:a16="http://schemas.microsoft.com/office/drawing/2014/main" id="{B629787C-EB97-4702-866B-CB1642FD4F4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4DA69B5-10BA-4BCC-8BA3-B224550F3D1F}"/>
              </a:ext>
            </a:extLst>
          </p:cNvPr>
          <p:cNvSpPr>
            <a:spLocks noGrp="1"/>
          </p:cNvSpPr>
          <p:nvPr>
            <p:ph type="sldNum" sz="quarter" idx="12"/>
          </p:nvPr>
        </p:nvSpPr>
        <p:spPr/>
        <p:txBody>
          <a:bodyPr/>
          <a:lstStyle/>
          <a:p>
            <a:fld id="{279A6210-9A1D-4FE6-A5BF-32DD55A0D3BB}" type="slidenum">
              <a:rPr lang="zh-TW" altLang="en-US" smtClean="0"/>
              <a:t>‹#›</a:t>
            </a:fld>
            <a:endParaRPr lang="zh-TW" altLang="en-US"/>
          </a:p>
        </p:txBody>
      </p:sp>
    </p:spTree>
    <p:extLst>
      <p:ext uri="{BB962C8B-B14F-4D97-AF65-F5344CB8AC3E}">
        <p14:creationId xmlns:p14="http://schemas.microsoft.com/office/powerpoint/2010/main" val="461435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B81F83-E509-4C51-A610-010C4947D18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7D57F62A-9FC8-4034-8993-60EE6CB5A8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06365C89-F60A-43F5-8A9B-53D0A1BD0743}"/>
              </a:ext>
            </a:extLst>
          </p:cNvPr>
          <p:cNvSpPr>
            <a:spLocks noGrp="1"/>
          </p:cNvSpPr>
          <p:nvPr>
            <p:ph type="dt" sz="half" idx="10"/>
          </p:nvPr>
        </p:nvSpPr>
        <p:spPr/>
        <p:txBody>
          <a:bodyPr/>
          <a:lstStyle/>
          <a:p>
            <a:fld id="{8F380C38-FFA1-47E2-AA7D-F60B5DBA406D}" type="datetimeFigureOut">
              <a:rPr lang="zh-TW" altLang="en-US" smtClean="0"/>
              <a:t>2022/3/23</a:t>
            </a:fld>
            <a:endParaRPr lang="zh-TW" altLang="en-US"/>
          </a:p>
        </p:txBody>
      </p:sp>
      <p:sp>
        <p:nvSpPr>
          <p:cNvPr id="5" name="頁尾版面配置區 4">
            <a:extLst>
              <a:ext uri="{FF2B5EF4-FFF2-40B4-BE49-F238E27FC236}">
                <a16:creationId xmlns:a16="http://schemas.microsoft.com/office/drawing/2014/main" id="{1967AAD0-352C-4D0E-8225-78220F39E06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305111B-BEAE-4C3D-897D-15C9BDF86903}"/>
              </a:ext>
            </a:extLst>
          </p:cNvPr>
          <p:cNvSpPr>
            <a:spLocks noGrp="1"/>
          </p:cNvSpPr>
          <p:nvPr>
            <p:ph type="sldNum" sz="quarter" idx="12"/>
          </p:nvPr>
        </p:nvSpPr>
        <p:spPr/>
        <p:txBody>
          <a:bodyPr/>
          <a:lstStyle/>
          <a:p>
            <a:fld id="{279A6210-9A1D-4FE6-A5BF-32DD55A0D3BB}" type="slidenum">
              <a:rPr lang="zh-TW" altLang="en-US" smtClean="0"/>
              <a:t>‹#›</a:t>
            </a:fld>
            <a:endParaRPr lang="zh-TW" altLang="en-US"/>
          </a:p>
        </p:txBody>
      </p:sp>
    </p:spTree>
    <p:extLst>
      <p:ext uri="{BB962C8B-B14F-4D97-AF65-F5344CB8AC3E}">
        <p14:creationId xmlns:p14="http://schemas.microsoft.com/office/powerpoint/2010/main" val="568706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27BAC5-6A8D-45C1-B0CA-662F4995914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3CD595F-4BA9-48B9-8C82-4403AF5AB44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CF6C0C7E-79E5-4260-8D9B-E44FF3A354EA}"/>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B49DC93-74DA-419B-91F9-092D56704EF4}"/>
              </a:ext>
            </a:extLst>
          </p:cNvPr>
          <p:cNvSpPr>
            <a:spLocks noGrp="1"/>
          </p:cNvSpPr>
          <p:nvPr>
            <p:ph type="dt" sz="half" idx="10"/>
          </p:nvPr>
        </p:nvSpPr>
        <p:spPr/>
        <p:txBody>
          <a:bodyPr/>
          <a:lstStyle/>
          <a:p>
            <a:fld id="{8F380C38-FFA1-47E2-AA7D-F60B5DBA406D}" type="datetimeFigureOut">
              <a:rPr lang="zh-TW" altLang="en-US" smtClean="0"/>
              <a:t>2022/3/23</a:t>
            </a:fld>
            <a:endParaRPr lang="zh-TW" altLang="en-US"/>
          </a:p>
        </p:txBody>
      </p:sp>
      <p:sp>
        <p:nvSpPr>
          <p:cNvPr id="6" name="頁尾版面配置區 5">
            <a:extLst>
              <a:ext uri="{FF2B5EF4-FFF2-40B4-BE49-F238E27FC236}">
                <a16:creationId xmlns:a16="http://schemas.microsoft.com/office/drawing/2014/main" id="{13EE8AEA-D3D7-4BAB-AC25-5B3FA9AA66B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65E9655-62A4-43B9-8197-1D0D7CD3E987}"/>
              </a:ext>
            </a:extLst>
          </p:cNvPr>
          <p:cNvSpPr>
            <a:spLocks noGrp="1"/>
          </p:cNvSpPr>
          <p:nvPr>
            <p:ph type="sldNum" sz="quarter" idx="12"/>
          </p:nvPr>
        </p:nvSpPr>
        <p:spPr/>
        <p:txBody>
          <a:bodyPr/>
          <a:lstStyle/>
          <a:p>
            <a:fld id="{279A6210-9A1D-4FE6-A5BF-32DD55A0D3BB}" type="slidenum">
              <a:rPr lang="zh-TW" altLang="en-US" smtClean="0"/>
              <a:t>‹#›</a:t>
            </a:fld>
            <a:endParaRPr lang="zh-TW" altLang="en-US"/>
          </a:p>
        </p:txBody>
      </p:sp>
    </p:spTree>
    <p:extLst>
      <p:ext uri="{BB962C8B-B14F-4D97-AF65-F5344CB8AC3E}">
        <p14:creationId xmlns:p14="http://schemas.microsoft.com/office/powerpoint/2010/main" val="185113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EAB04D-8CE4-428D-B652-9C52CA84E036}"/>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9885253-5095-4481-86AA-92BFFD580E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08F646FA-4A08-4750-AAF9-6FDAFC49B10D}"/>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2A0CFD76-7614-4DDE-99AF-A6A9EC2C93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C429F695-C1ED-4B29-BF00-73BD4326EED6}"/>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32C40CAC-B4B7-42C1-8979-CA5DB2AA40E0}"/>
              </a:ext>
            </a:extLst>
          </p:cNvPr>
          <p:cNvSpPr>
            <a:spLocks noGrp="1"/>
          </p:cNvSpPr>
          <p:nvPr>
            <p:ph type="dt" sz="half" idx="10"/>
          </p:nvPr>
        </p:nvSpPr>
        <p:spPr/>
        <p:txBody>
          <a:bodyPr/>
          <a:lstStyle/>
          <a:p>
            <a:fld id="{8F380C38-FFA1-47E2-AA7D-F60B5DBA406D}" type="datetimeFigureOut">
              <a:rPr lang="zh-TW" altLang="en-US" smtClean="0"/>
              <a:t>2022/3/23</a:t>
            </a:fld>
            <a:endParaRPr lang="zh-TW" altLang="en-US"/>
          </a:p>
        </p:txBody>
      </p:sp>
      <p:sp>
        <p:nvSpPr>
          <p:cNvPr id="8" name="頁尾版面配置區 7">
            <a:extLst>
              <a:ext uri="{FF2B5EF4-FFF2-40B4-BE49-F238E27FC236}">
                <a16:creationId xmlns:a16="http://schemas.microsoft.com/office/drawing/2014/main" id="{16562E19-06D8-47B5-AC1F-9B7E662B73D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68B859A-DF46-4211-AE04-0F9A772785DD}"/>
              </a:ext>
            </a:extLst>
          </p:cNvPr>
          <p:cNvSpPr>
            <a:spLocks noGrp="1"/>
          </p:cNvSpPr>
          <p:nvPr>
            <p:ph type="sldNum" sz="quarter" idx="12"/>
          </p:nvPr>
        </p:nvSpPr>
        <p:spPr/>
        <p:txBody>
          <a:bodyPr/>
          <a:lstStyle/>
          <a:p>
            <a:fld id="{279A6210-9A1D-4FE6-A5BF-32DD55A0D3BB}" type="slidenum">
              <a:rPr lang="zh-TW" altLang="en-US" smtClean="0"/>
              <a:t>‹#›</a:t>
            </a:fld>
            <a:endParaRPr lang="zh-TW" altLang="en-US"/>
          </a:p>
        </p:txBody>
      </p:sp>
    </p:spTree>
    <p:extLst>
      <p:ext uri="{BB962C8B-B14F-4D97-AF65-F5344CB8AC3E}">
        <p14:creationId xmlns:p14="http://schemas.microsoft.com/office/powerpoint/2010/main" val="2676859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30A1B7-0DE9-438D-95BC-2498846D1149}"/>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7525B06E-2517-49DA-8589-9E8BE978A274}"/>
              </a:ext>
            </a:extLst>
          </p:cNvPr>
          <p:cNvSpPr>
            <a:spLocks noGrp="1"/>
          </p:cNvSpPr>
          <p:nvPr>
            <p:ph type="dt" sz="half" idx="10"/>
          </p:nvPr>
        </p:nvSpPr>
        <p:spPr/>
        <p:txBody>
          <a:bodyPr/>
          <a:lstStyle/>
          <a:p>
            <a:fld id="{8F380C38-FFA1-47E2-AA7D-F60B5DBA406D}" type="datetimeFigureOut">
              <a:rPr lang="zh-TW" altLang="en-US" smtClean="0"/>
              <a:t>2022/3/23</a:t>
            </a:fld>
            <a:endParaRPr lang="zh-TW" altLang="en-US"/>
          </a:p>
        </p:txBody>
      </p:sp>
      <p:sp>
        <p:nvSpPr>
          <p:cNvPr id="4" name="頁尾版面配置區 3">
            <a:extLst>
              <a:ext uri="{FF2B5EF4-FFF2-40B4-BE49-F238E27FC236}">
                <a16:creationId xmlns:a16="http://schemas.microsoft.com/office/drawing/2014/main" id="{9E23F3F4-D76D-4AD2-BC46-6D6D9F512E74}"/>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0DA8D948-70B0-46C7-9E03-94E0D07E0742}"/>
              </a:ext>
            </a:extLst>
          </p:cNvPr>
          <p:cNvSpPr>
            <a:spLocks noGrp="1"/>
          </p:cNvSpPr>
          <p:nvPr>
            <p:ph type="sldNum" sz="quarter" idx="12"/>
          </p:nvPr>
        </p:nvSpPr>
        <p:spPr/>
        <p:txBody>
          <a:bodyPr/>
          <a:lstStyle/>
          <a:p>
            <a:fld id="{279A6210-9A1D-4FE6-A5BF-32DD55A0D3BB}" type="slidenum">
              <a:rPr lang="zh-TW" altLang="en-US" smtClean="0"/>
              <a:t>‹#›</a:t>
            </a:fld>
            <a:endParaRPr lang="zh-TW" altLang="en-US"/>
          </a:p>
        </p:txBody>
      </p:sp>
    </p:spTree>
    <p:extLst>
      <p:ext uri="{BB962C8B-B14F-4D97-AF65-F5344CB8AC3E}">
        <p14:creationId xmlns:p14="http://schemas.microsoft.com/office/powerpoint/2010/main" val="243971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B0963B60-DEEC-4F1A-885F-67223580C6D7}"/>
              </a:ext>
            </a:extLst>
          </p:cNvPr>
          <p:cNvSpPr>
            <a:spLocks noGrp="1"/>
          </p:cNvSpPr>
          <p:nvPr>
            <p:ph type="dt" sz="half" idx="10"/>
          </p:nvPr>
        </p:nvSpPr>
        <p:spPr/>
        <p:txBody>
          <a:bodyPr/>
          <a:lstStyle/>
          <a:p>
            <a:fld id="{8F380C38-FFA1-47E2-AA7D-F60B5DBA406D}" type="datetimeFigureOut">
              <a:rPr lang="zh-TW" altLang="en-US" smtClean="0"/>
              <a:t>2022/3/23</a:t>
            </a:fld>
            <a:endParaRPr lang="zh-TW" altLang="en-US"/>
          </a:p>
        </p:txBody>
      </p:sp>
      <p:sp>
        <p:nvSpPr>
          <p:cNvPr id="3" name="頁尾版面配置區 2">
            <a:extLst>
              <a:ext uri="{FF2B5EF4-FFF2-40B4-BE49-F238E27FC236}">
                <a16:creationId xmlns:a16="http://schemas.microsoft.com/office/drawing/2014/main" id="{F786D2EA-F47F-4534-9A63-B39873A84C25}"/>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8317F2FB-16BD-476A-A3C4-0015F166BE77}"/>
              </a:ext>
            </a:extLst>
          </p:cNvPr>
          <p:cNvSpPr>
            <a:spLocks noGrp="1"/>
          </p:cNvSpPr>
          <p:nvPr>
            <p:ph type="sldNum" sz="quarter" idx="12"/>
          </p:nvPr>
        </p:nvSpPr>
        <p:spPr/>
        <p:txBody>
          <a:bodyPr/>
          <a:lstStyle/>
          <a:p>
            <a:fld id="{279A6210-9A1D-4FE6-A5BF-32DD55A0D3BB}" type="slidenum">
              <a:rPr lang="zh-TW" altLang="en-US" smtClean="0"/>
              <a:t>‹#›</a:t>
            </a:fld>
            <a:endParaRPr lang="zh-TW" altLang="en-US"/>
          </a:p>
        </p:txBody>
      </p:sp>
    </p:spTree>
    <p:extLst>
      <p:ext uri="{BB962C8B-B14F-4D97-AF65-F5344CB8AC3E}">
        <p14:creationId xmlns:p14="http://schemas.microsoft.com/office/powerpoint/2010/main" val="1027639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E7088E-684C-49A9-80DE-55D278B9EF3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4DEE41AF-41B1-4F0D-BECE-14791063F1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D85BE47D-32FA-4632-83D5-1691AC8ED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C457951-09A1-47F0-AAE9-E6A5AAE71D60}"/>
              </a:ext>
            </a:extLst>
          </p:cNvPr>
          <p:cNvSpPr>
            <a:spLocks noGrp="1"/>
          </p:cNvSpPr>
          <p:nvPr>
            <p:ph type="dt" sz="half" idx="10"/>
          </p:nvPr>
        </p:nvSpPr>
        <p:spPr/>
        <p:txBody>
          <a:bodyPr/>
          <a:lstStyle/>
          <a:p>
            <a:fld id="{8F380C38-FFA1-47E2-AA7D-F60B5DBA406D}" type="datetimeFigureOut">
              <a:rPr lang="zh-TW" altLang="en-US" smtClean="0"/>
              <a:t>2022/3/23</a:t>
            </a:fld>
            <a:endParaRPr lang="zh-TW" altLang="en-US"/>
          </a:p>
        </p:txBody>
      </p:sp>
      <p:sp>
        <p:nvSpPr>
          <p:cNvPr id="6" name="頁尾版面配置區 5">
            <a:extLst>
              <a:ext uri="{FF2B5EF4-FFF2-40B4-BE49-F238E27FC236}">
                <a16:creationId xmlns:a16="http://schemas.microsoft.com/office/drawing/2014/main" id="{246254D9-99A5-4890-A56E-6F6DC5D0365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0735260-C084-4249-BDB1-B6E2EFB4E7BC}"/>
              </a:ext>
            </a:extLst>
          </p:cNvPr>
          <p:cNvSpPr>
            <a:spLocks noGrp="1"/>
          </p:cNvSpPr>
          <p:nvPr>
            <p:ph type="sldNum" sz="quarter" idx="12"/>
          </p:nvPr>
        </p:nvSpPr>
        <p:spPr/>
        <p:txBody>
          <a:bodyPr/>
          <a:lstStyle/>
          <a:p>
            <a:fld id="{279A6210-9A1D-4FE6-A5BF-32DD55A0D3BB}" type="slidenum">
              <a:rPr lang="zh-TW" altLang="en-US" smtClean="0"/>
              <a:t>‹#›</a:t>
            </a:fld>
            <a:endParaRPr lang="zh-TW" altLang="en-US"/>
          </a:p>
        </p:txBody>
      </p:sp>
    </p:spTree>
    <p:extLst>
      <p:ext uri="{BB962C8B-B14F-4D97-AF65-F5344CB8AC3E}">
        <p14:creationId xmlns:p14="http://schemas.microsoft.com/office/powerpoint/2010/main" val="1692800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541B83-ACB2-4A54-B9AA-9FA2A4B246E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06C8A42-4573-42CA-9D78-6D0AF5690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BCFF06BD-93C0-47B8-9456-09665B522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D8B99FF-6BA6-46E5-8220-A2239FB1285A}"/>
              </a:ext>
            </a:extLst>
          </p:cNvPr>
          <p:cNvSpPr>
            <a:spLocks noGrp="1"/>
          </p:cNvSpPr>
          <p:nvPr>
            <p:ph type="dt" sz="half" idx="10"/>
          </p:nvPr>
        </p:nvSpPr>
        <p:spPr/>
        <p:txBody>
          <a:bodyPr/>
          <a:lstStyle/>
          <a:p>
            <a:fld id="{8F380C38-FFA1-47E2-AA7D-F60B5DBA406D}" type="datetimeFigureOut">
              <a:rPr lang="zh-TW" altLang="en-US" smtClean="0"/>
              <a:t>2022/3/23</a:t>
            </a:fld>
            <a:endParaRPr lang="zh-TW" altLang="en-US"/>
          </a:p>
        </p:txBody>
      </p:sp>
      <p:sp>
        <p:nvSpPr>
          <p:cNvPr id="6" name="頁尾版面配置區 5">
            <a:extLst>
              <a:ext uri="{FF2B5EF4-FFF2-40B4-BE49-F238E27FC236}">
                <a16:creationId xmlns:a16="http://schemas.microsoft.com/office/drawing/2014/main" id="{E3926FB5-38DF-44FD-9D3E-F6AD999D2DA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EB60BFA-4B68-4796-994F-C32AA7A1C959}"/>
              </a:ext>
            </a:extLst>
          </p:cNvPr>
          <p:cNvSpPr>
            <a:spLocks noGrp="1"/>
          </p:cNvSpPr>
          <p:nvPr>
            <p:ph type="sldNum" sz="quarter" idx="12"/>
          </p:nvPr>
        </p:nvSpPr>
        <p:spPr/>
        <p:txBody>
          <a:bodyPr/>
          <a:lstStyle/>
          <a:p>
            <a:fld id="{279A6210-9A1D-4FE6-A5BF-32DD55A0D3BB}" type="slidenum">
              <a:rPr lang="zh-TW" altLang="en-US" smtClean="0"/>
              <a:t>‹#›</a:t>
            </a:fld>
            <a:endParaRPr lang="zh-TW" altLang="en-US"/>
          </a:p>
        </p:txBody>
      </p:sp>
    </p:spTree>
    <p:extLst>
      <p:ext uri="{BB962C8B-B14F-4D97-AF65-F5344CB8AC3E}">
        <p14:creationId xmlns:p14="http://schemas.microsoft.com/office/powerpoint/2010/main" val="69768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3981E46-62A1-4DC9-BA59-5A2EC39E6A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F1A02FA-3DB5-4C5B-B247-842F18C6A5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51268F9-B7BE-4F4E-8444-9826EA0EC6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80C38-FFA1-47E2-AA7D-F60B5DBA406D}" type="datetimeFigureOut">
              <a:rPr lang="zh-TW" altLang="en-US" smtClean="0"/>
              <a:t>2022/3/23</a:t>
            </a:fld>
            <a:endParaRPr lang="zh-TW" altLang="en-US"/>
          </a:p>
        </p:txBody>
      </p:sp>
      <p:sp>
        <p:nvSpPr>
          <p:cNvPr id="5" name="頁尾版面配置區 4">
            <a:extLst>
              <a:ext uri="{FF2B5EF4-FFF2-40B4-BE49-F238E27FC236}">
                <a16:creationId xmlns:a16="http://schemas.microsoft.com/office/drawing/2014/main" id="{8558C132-A436-4D88-A11D-CEBAC2E58F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D7CD8DDF-ED20-4774-8604-F76B9B10E6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9A6210-9A1D-4FE6-A5BF-32DD55A0D3BB}" type="slidenum">
              <a:rPr lang="zh-TW" altLang="en-US" smtClean="0"/>
              <a:t>‹#›</a:t>
            </a:fld>
            <a:endParaRPr lang="zh-TW" altLang="en-US"/>
          </a:p>
        </p:txBody>
      </p:sp>
    </p:spTree>
    <p:extLst>
      <p:ext uri="{BB962C8B-B14F-4D97-AF65-F5344CB8AC3E}">
        <p14:creationId xmlns:p14="http://schemas.microsoft.com/office/powerpoint/2010/main" val="3395288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Bioinformatics" TargetMode="External"/><Relationship Id="rId2" Type="http://schemas.openxmlformats.org/officeDocument/2006/relationships/hyperlink" Target="http://en.wikipedia.org/wiki/Speech_recogni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p:txBody>
          <a:bodyPr/>
          <a:lstStyle/>
          <a:p>
            <a:r>
              <a:rPr lang="zh-TW" altLang="en-US" dirty="0">
                <a:latin typeface="微軟正黑體" panose="020B0604030504040204" pitchFamily="34" charset="-120"/>
                <a:ea typeface="微軟正黑體" panose="020B0604030504040204" pitchFamily="34" charset="-120"/>
              </a:rPr>
              <a:t>自然語言處理</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預訓練模型</a:t>
            </a:r>
          </a:p>
        </p:txBody>
      </p:sp>
      <p:sp>
        <p:nvSpPr>
          <p:cNvPr id="3" name="副標題 2">
            <a:extLst>
              <a:ext uri="{FF2B5EF4-FFF2-40B4-BE49-F238E27FC236}">
                <a16:creationId xmlns:a16="http://schemas.microsoft.com/office/drawing/2014/main" id="{2933E60F-6417-41EE-8494-1FC96F06307C}"/>
              </a:ext>
            </a:extLst>
          </p:cNvPr>
          <p:cNvSpPr>
            <a:spLocks noGrp="1"/>
          </p:cNvSpPr>
          <p:nvPr>
            <p:ph type="subTitle" idx="1"/>
          </p:nvPr>
        </p:nvSpPr>
        <p:spPr/>
        <p:txBody>
          <a:bodyPr/>
          <a:lstStyle/>
          <a:p>
            <a:endParaRPr lang="en-US" altLang="zh-TW" dirty="0"/>
          </a:p>
          <a:p>
            <a:endParaRPr lang="en-US" altLang="zh-TW" dirty="0"/>
          </a:p>
          <a:p>
            <a:r>
              <a:rPr lang="en-US" altLang="zh-TW" dirty="0">
                <a:latin typeface="微軟正黑體" panose="020B0604030504040204" pitchFamily="34" charset="-120"/>
                <a:ea typeface="微軟正黑體" panose="020B0604030504040204" pitchFamily="34" charset="-120"/>
              </a:rPr>
              <a:t>NLP</a:t>
            </a:r>
            <a:r>
              <a:rPr lang="zh-TW" altLang="en-US" dirty="0">
                <a:latin typeface="微軟正黑體" panose="020B0604030504040204" pitchFamily="34" charset="-120"/>
                <a:ea typeface="微軟正黑體" panose="020B0604030504040204" pitchFamily="34" charset="-120"/>
              </a:rPr>
              <a:t>三大任務之一：語言模型</a:t>
            </a:r>
          </a:p>
        </p:txBody>
      </p:sp>
    </p:spTree>
    <p:extLst>
      <p:ext uri="{BB962C8B-B14F-4D97-AF65-F5344CB8AC3E}">
        <p14:creationId xmlns:p14="http://schemas.microsoft.com/office/powerpoint/2010/main" val="647021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語言模型定義</a:t>
            </a:r>
          </a:p>
        </p:txBody>
      </p:sp>
      <p:pic>
        <p:nvPicPr>
          <p:cNvPr id="4" name="內容版面配置區 3">
            <a:extLst>
              <a:ext uri="{FF2B5EF4-FFF2-40B4-BE49-F238E27FC236}">
                <a16:creationId xmlns:a16="http://schemas.microsoft.com/office/drawing/2014/main" id="{D40D13A0-DA05-45B3-8E19-8261DF282839}"/>
              </a:ext>
            </a:extLst>
          </p:cNvPr>
          <p:cNvPicPr>
            <a:picLocks noGrp="1" noChangeAspect="1"/>
          </p:cNvPicPr>
          <p:nvPr>
            <p:ph idx="1"/>
          </p:nvPr>
        </p:nvPicPr>
        <p:blipFill>
          <a:blip r:embed="rId2"/>
          <a:stretch>
            <a:fillRect/>
          </a:stretch>
        </p:blipFill>
        <p:spPr>
          <a:xfrm>
            <a:off x="990115" y="1451287"/>
            <a:ext cx="10211769" cy="1137801"/>
          </a:xfrm>
          <a:prstGeom prst="rect">
            <a:avLst/>
          </a:prstGeom>
        </p:spPr>
      </p:pic>
      <p:pic>
        <p:nvPicPr>
          <p:cNvPr id="5" name="圖片 4">
            <a:extLst>
              <a:ext uri="{FF2B5EF4-FFF2-40B4-BE49-F238E27FC236}">
                <a16:creationId xmlns:a16="http://schemas.microsoft.com/office/drawing/2014/main" id="{0F11FEBD-DEA4-4D2A-95E4-AEEDD6C37D3B}"/>
              </a:ext>
            </a:extLst>
          </p:cNvPr>
          <p:cNvPicPr>
            <a:picLocks noChangeAspect="1"/>
          </p:cNvPicPr>
          <p:nvPr/>
        </p:nvPicPr>
        <p:blipFill>
          <a:blip r:embed="rId3"/>
          <a:stretch>
            <a:fillRect/>
          </a:stretch>
        </p:blipFill>
        <p:spPr>
          <a:xfrm>
            <a:off x="3580008" y="2992411"/>
            <a:ext cx="3549772" cy="653158"/>
          </a:xfrm>
          <a:prstGeom prst="rect">
            <a:avLst/>
          </a:prstGeom>
        </p:spPr>
      </p:pic>
      <p:pic>
        <p:nvPicPr>
          <p:cNvPr id="6" name="圖片 5">
            <a:extLst>
              <a:ext uri="{FF2B5EF4-FFF2-40B4-BE49-F238E27FC236}">
                <a16:creationId xmlns:a16="http://schemas.microsoft.com/office/drawing/2014/main" id="{AD7A7BA8-BDF7-4637-B716-B5907CD3237F}"/>
              </a:ext>
            </a:extLst>
          </p:cNvPr>
          <p:cNvPicPr>
            <a:picLocks noChangeAspect="1"/>
          </p:cNvPicPr>
          <p:nvPr/>
        </p:nvPicPr>
        <p:blipFill>
          <a:blip r:embed="rId4"/>
          <a:stretch>
            <a:fillRect/>
          </a:stretch>
        </p:blipFill>
        <p:spPr>
          <a:xfrm>
            <a:off x="3178620" y="4123575"/>
            <a:ext cx="4779861" cy="1016009"/>
          </a:xfrm>
          <a:prstGeom prst="rect">
            <a:avLst/>
          </a:prstGeom>
        </p:spPr>
      </p:pic>
      <p:sp>
        <p:nvSpPr>
          <p:cNvPr id="8" name="文字方塊 7">
            <a:extLst>
              <a:ext uri="{FF2B5EF4-FFF2-40B4-BE49-F238E27FC236}">
                <a16:creationId xmlns:a16="http://schemas.microsoft.com/office/drawing/2014/main" id="{CB4AEEDB-2CEB-4F70-B1DC-A084EBAD5363}"/>
              </a:ext>
            </a:extLst>
          </p:cNvPr>
          <p:cNvSpPr txBox="1"/>
          <p:nvPr/>
        </p:nvSpPr>
        <p:spPr>
          <a:xfrm>
            <a:off x="2627616" y="5782514"/>
            <a:ext cx="6097712" cy="707886"/>
          </a:xfrm>
          <a:prstGeom prst="rect">
            <a:avLst/>
          </a:prstGeom>
          <a:noFill/>
        </p:spPr>
        <p:txBody>
          <a:bodyPr wrap="square">
            <a:spAutoFit/>
          </a:bodyPr>
          <a:lstStyle/>
          <a:p>
            <a:pPr marL="0" indent="0" algn="ctr">
              <a:buNone/>
            </a:pPr>
            <a:r>
              <a:rPr lang="zh-TW" altLang="en-US" sz="4000" b="1" dirty="0">
                <a:solidFill>
                  <a:srgbClr val="FF0000"/>
                </a:solidFill>
                <a:latin typeface="微軟正黑體" panose="020B0604030504040204" pitchFamily="34" charset="-120"/>
                <a:ea typeface="微軟正黑體" panose="020B0604030504040204" pitchFamily="34" charset="-120"/>
              </a:rPr>
              <a:t>這句話是人話的機率</a:t>
            </a:r>
            <a:endParaRPr lang="en-US" altLang="zh-TW" sz="4000" b="1"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48702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語言模型建立的問題</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以機率來看，絕大部分詞序列在訓練集中是不存在的</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一個</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10</a:t>
            </a: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個詞的句子，是「人話」的機率</a:t>
            </a:r>
            <a:r>
              <a:rPr lang="zh-TW" altLang="en-US" b="1"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比宇宙中所有原子總合為分母的機率還低</a:t>
            </a:r>
            <a:endParaRPr lang="en-US" altLang="zh-TW" b="1" dirty="0">
              <a:solidFill>
                <a:srgbClr val="FF0000"/>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解決方法為假設一個詞在句子中出現的機率，視其前</a:t>
            </a: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n</a:t>
            </a: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個詞。這就是最常見的</a:t>
            </a: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n-gram</a:t>
            </a: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模型。</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語言模型經常使用在許多自然語言處理方面的應用，如語音識別，機器翻譯，詞性標註，句法分析，手寫體識別和資訊檢索</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使用近似的</a:t>
            </a:r>
            <a:r>
              <a:rPr lang="zh-TW" altLang="en-US"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平滑</a:t>
            </a: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n-</a:t>
            </a: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元語法</a:t>
            </a: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(N-gram)</a:t>
            </a: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模型可解決大部分問題</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2578569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建立語言種類</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N-gram</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模型</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指數型模型</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神經網路模型</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位置語言模型</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2326556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en-US" altLang="zh-TW" dirty="0">
                <a:latin typeface="微軟正黑體" panose="020B0604030504040204" pitchFamily="34" charset="-120"/>
                <a:ea typeface="微軟正黑體" panose="020B0604030504040204" pitchFamily="34" charset="-120"/>
              </a:rPr>
              <a:t>N</a:t>
            </a:r>
            <a:r>
              <a:rPr lang="zh-TW" altLang="en-US" dirty="0">
                <a:latin typeface="微軟正黑體" panose="020B0604030504040204" pitchFamily="34" charset="-120"/>
                <a:ea typeface="微軟正黑體" panose="020B0604030504040204" pitchFamily="34" charset="-120"/>
              </a:rPr>
              <a:t>元語言模型</a:t>
            </a:r>
          </a:p>
        </p:txBody>
      </p:sp>
    </p:spTree>
    <p:extLst>
      <p:ext uri="{BB962C8B-B14F-4D97-AF65-F5344CB8AC3E}">
        <p14:creationId xmlns:p14="http://schemas.microsoft.com/office/powerpoint/2010/main" val="735893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en-US" altLang="zh-TW" b="1" dirty="0">
                <a:latin typeface="微軟正黑體" panose="020B0604030504040204" pitchFamily="34" charset="-120"/>
                <a:ea typeface="微軟正黑體" panose="020B0604030504040204" pitchFamily="34" charset="-120"/>
              </a:rPr>
              <a:t>N</a:t>
            </a:r>
            <a:r>
              <a:rPr lang="zh-TW" altLang="en-US" b="1" dirty="0">
                <a:latin typeface="微軟正黑體" panose="020B0604030504040204" pitchFamily="34" charset="-120"/>
                <a:ea typeface="微軟正黑體" panose="020B0604030504040204" pitchFamily="34" charset="-120"/>
              </a:rPr>
              <a:t>元語言模型</a:t>
            </a: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在指定詞序列</a:t>
                </a:r>
                <a14:m>
                  <m:oMath xmlns:m="http://schemas.openxmlformats.org/officeDocument/2006/math">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1</m:t>
                        </m:r>
                      </m:sub>
                    </m:sSub>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2</m:t>
                        </m:r>
                      </m:sub>
                    </m:sSub>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m:t>
                    </m:r>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𝑡</m:t>
                        </m:r>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1</m:t>
                        </m:r>
                      </m:sub>
                    </m:sSub>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的條件下，對下一時刻</a:t>
                </a:r>
                <a14:m>
                  <m:oMath xmlns:m="http://schemas.openxmlformats.org/officeDocument/2006/math">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𝑡</m:t>
                    </m:r>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可能出現的詞</a:t>
                </a:r>
                <a14:m>
                  <m:oMath xmlns:m="http://schemas.openxmlformats.org/officeDocument/2006/math">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𝑡</m:t>
                        </m:r>
                      </m:sub>
                    </m:sSub>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的條件機率</a:t>
                </a:r>
                <a14:m>
                  <m:oMath xmlns:m="http://schemas.openxmlformats.org/officeDocument/2006/math">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𝑃</m:t>
                    </m:r>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m:t>
                    </m:r>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𝑡</m:t>
                        </m:r>
                      </m:sub>
                    </m:sSub>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m:t>
                    </m:r>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1</m:t>
                        </m:r>
                      </m:sub>
                    </m:sSub>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2</m:t>
                        </m:r>
                      </m:sub>
                    </m:sSub>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m:t>
                    </m:r>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𝑡</m:t>
                        </m:r>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1</m:t>
                        </m:r>
                      </m:sub>
                    </m:sSub>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m:t>
                    </m:r>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進行估計</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把</a:t>
                </a:r>
                <a14:m>
                  <m:oMath xmlns:m="http://schemas.openxmlformats.org/officeDocument/2006/math">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1</m:t>
                        </m:r>
                      </m:sub>
                    </m:sSub>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2</m:t>
                        </m:r>
                      </m:sub>
                    </m:sSub>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m:t>
                    </m:r>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𝑡</m:t>
                        </m:r>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1</m:t>
                        </m:r>
                      </m:sub>
                    </m:sSub>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稱為</a:t>
                </a:r>
                <a14:m>
                  <m:oMath xmlns:m="http://schemas.openxmlformats.org/officeDocument/2006/math">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𝑡</m:t>
                        </m:r>
                      </m:sub>
                    </m:sSub>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的歷史</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對於歷史</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我喜歡</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，希望得到下一個詞為</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讀書</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的機率，即：</a:t>
                </a:r>
                <a14:m>
                  <m:oMath xmlns:m="http://schemas.openxmlformats.org/officeDocument/2006/math">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𝑃</m:t>
                    </m:r>
                    <m:d>
                      <m:dPr>
                        <m:ctrlP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ctrlPr>
                      </m:dPr>
                      <m:e>
                        <m:r>
                          <a:rPr lang="zh-TW" altLang="zh-TW">
                            <a:effectLst/>
                            <a:latin typeface="Cambria Math" panose="02040503050406030204" pitchFamily="18" charset="0"/>
                            <a:ea typeface="新細明體" panose="02020500000000000000" pitchFamily="18" charset="-120"/>
                            <a:cs typeface="Times New Roman" panose="02020603050405020304" pitchFamily="18" charset="0"/>
                          </a:rPr>
                          <m:t>讀書</m:t>
                        </m:r>
                      </m:e>
                      <m:e>
                        <m:r>
                          <a:rPr lang="zh-TW" altLang="zh-TW">
                            <a:effectLst/>
                            <a:latin typeface="Cambria Math" panose="02040503050406030204" pitchFamily="18" charset="0"/>
                            <a:ea typeface="新細明體" panose="02020500000000000000" pitchFamily="18" charset="-120"/>
                            <a:cs typeface="Times New Roman" panose="02020603050405020304" pitchFamily="18" charset="0"/>
                          </a:rPr>
                          <m:t>我喜歡</m:t>
                        </m:r>
                      </m:e>
                    </m:d>
                  </m:oMath>
                </a14:m>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指定一個語料庫時，該條件機率可以視為當語料中出現</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我喜歡</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時，有多少次下一個詞為</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讀書</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透過</a:t>
                </a:r>
                <a:r>
                  <a:rPr lang="zh-TW" altLang="zh-TW" dirty="0">
                    <a:solidFill>
                      <a:srgbClr val="FF0000"/>
                    </a:solidFill>
                    <a:effectLst/>
                    <a:latin typeface="微軟正黑體" panose="020B0604030504040204" pitchFamily="34" charset="-120"/>
                    <a:ea typeface="微軟正黑體" panose="020B0604030504040204" pitchFamily="34" charset="-120"/>
                    <a:cs typeface="Times New Roman" panose="02020603050405020304" pitchFamily="18" charset="0"/>
                  </a:rPr>
                  <a:t>最大似然估計</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進行計算</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14:m>
                  <m:oMath xmlns:m="http://schemas.openxmlformats.org/officeDocument/2006/math">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𝐶</m:t>
                    </m:r>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m:t>
                    </m:r>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表示對應詞序列在語料庫中出現的次數（也稱為頻次）</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0" indent="0">
                  <a:buNone/>
                </a:pPr>
                <a:endParaRPr lang="en-US" altLang="zh-TW" dirty="0">
                  <a:latin typeface="微軟正黑體" panose="020B0604030504040204" pitchFamily="34" charset="-120"/>
                  <a:ea typeface="微軟正黑體" panose="020B0604030504040204" pitchFamily="34" charset="-120"/>
                </a:endParaRPr>
              </a:p>
            </p:txBody>
          </p:sp>
        </mc:Choice>
        <mc:Fallback>
          <p:sp>
            <p:nvSpPr>
              <p:cNvPr id="3" name="內容版面配置區 2">
                <a:extLst>
                  <a:ext uri="{FF2B5EF4-FFF2-40B4-BE49-F238E27FC236}">
                    <a16:creationId xmlns:a16="http://schemas.microsoft.com/office/drawing/2014/main" id="{3ABFD44D-8A96-48EF-87FE-009D440D49A9}"/>
                  </a:ext>
                </a:extLst>
              </p:cNvPr>
              <p:cNvSpPr>
                <a:spLocks noGrp="1" noRot="1" noChangeAspect="1" noMove="1" noResize="1" noEditPoints="1" noAdjustHandles="1" noChangeArrowheads="1" noChangeShapeType="1" noTextEdit="1"/>
              </p:cNvSpPr>
              <p:nvPr>
                <p:ph idx="1"/>
              </p:nvPr>
            </p:nvSpPr>
            <p:spPr>
              <a:xfrm>
                <a:off x="838200" y="1202076"/>
                <a:ext cx="10515600" cy="5363111"/>
              </a:xfrm>
              <a:blipFill>
                <a:blip r:embed="rId2"/>
                <a:stretch>
                  <a:fillRect l="-1391" t="-2727"/>
                </a:stretch>
              </a:blipFill>
            </p:spPr>
            <p:txBody>
              <a:bodyPr/>
              <a:lstStyle/>
              <a:p>
                <a:r>
                  <a:rPr lang="zh-TW" altLang="en-US">
                    <a:noFill/>
                  </a:rPr>
                  <a:t> </a:t>
                </a:r>
              </a:p>
            </p:txBody>
          </p:sp>
        </mc:Fallback>
      </mc:AlternateContent>
      <p:pic>
        <p:nvPicPr>
          <p:cNvPr id="9" name="圖片 8">
            <a:extLst>
              <a:ext uri="{FF2B5EF4-FFF2-40B4-BE49-F238E27FC236}">
                <a16:creationId xmlns:a16="http://schemas.microsoft.com/office/drawing/2014/main" id="{2ED78EDC-6D54-4225-B956-210E609E633A}"/>
              </a:ext>
            </a:extLst>
          </p:cNvPr>
          <p:cNvPicPr>
            <a:picLocks noChangeAspect="1"/>
          </p:cNvPicPr>
          <p:nvPr/>
        </p:nvPicPr>
        <p:blipFill>
          <a:blip r:embed="rId3"/>
          <a:stretch>
            <a:fillRect/>
          </a:stretch>
        </p:blipFill>
        <p:spPr>
          <a:xfrm>
            <a:off x="1405312" y="5226050"/>
            <a:ext cx="4819650" cy="1266825"/>
          </a:xfrm>
          <a:prstGeom prst="rect">
            <a:avLst/>
          </a:prstGeom>
        </p:spPr>
      </p:pic>
      <p:pic>
        <p:nvPicPr>
          <p:cNvPr id="4" name="圖片 3">
            <a:extLst>
              <a:ext uri="{FF2B5EF4-FFF2-40B4-BE49-F238E27FC236}">
                <a16:creationId xmlns:a16="http://schemas.microsoft.com/office/drawing/2014/main" id="{06CE3B0D-BE54-47E9-98EC-B6FDC4C4FC95}"/>
              </a:ext>
            </a:extLst>
          </p:cNvPr>
          <p:cNvPicPr>
            <a:picLocks noChangeAspect="1"/>
          </p:cNvPicPr>
          <p:nvPr/>
        </p:nvPicPr>
        <p:blipFill>
          <a:blip r:embed="rId4"/>
          <a:stretch>
            <a:fillRect/>
          </a:stretch>
        </p:blipFill>
        <p:spPr>
          <a:xfrm>
            <a:off x="6415942" y="5338262"/>
            <a:ext cx="3943814" cy="1031715"/>
          </a:xfrm>
          <a:prstGeom prst="rect">
            <a:avLst/>
          </a:prstGeom>
        </p:spPr>
      </p:pic>
    </p:spTree>
    <p:extLst>
      <p:ext uri="{BB962C8B-B14F-4D97-AF65-F5344CB8AC3E}">
        <p14:creationId xmlns:p14="http://schemas.microsoft.com/office/powerpoint/2010/main" val="1656529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馬可夫假設</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0" indent="0">
                  <a:buNone/>
                </a:pP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0" indent="0">
                  <a:buNone/>
                </a:pP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latin typeface="微軟正黑體" panose="020B0604030504040204" pitchFamily="34" charset="-120"/>
                    <a:ea typeface="微軟正黑體" panose="020B0604030504040204" pitchFamily="34" charset="-120"/>
                  </a:rPr>
                  <a:t>隨著句子長度的增加，</a:t>
                </a:r>
                <a14:m>
                  <m:oMath xmlns:m="http://schemas.openxmlformats.org/officeDocument/2006/math">
                    <m:sSub>
                      <m:sSubPr>
                        <m:ctrlPr>
                          <a:rPr lang="zh-TW" altLang="zh-TW" i="1">
                            <a:latin typeface="Cambria Math" panose="02040503050406030204" pitchFamily="18" charset="0"/>
                          </a:rPr>
                        </m:ctrlPr>
                      </m:sSubPr>
                      <m:e>
                        <m:r>
                          <a:rPr lang="en-US" altLang="zh-TW" i="1">
                            <a:latin typeface="Cambria Math" panose="02040503050406030204" pitchFamily="18" charset="0"/>
                          </a:rPr>
                          <m:t>𝑤</m:t>
                        </m:r>
                      </m:e>
                      <m:sub>
                        <m:r>
                          <a:rPr lang="en-US" altLang="zh-TW">
                            <a:latin typeface="Cambria Math" panose="02040503050406030204" pitchFamily="18" charset="0"/>
                          </a:rPr>
                          <m:t>1:</m:t>
                        </m:r>
                        <m:r>
                          <a:rPr lang="en-US" altLang="zh-TW" i="1">
                            <a:latin typeface="Cambria Math" panose="02040503050406030204" pitchFamily="18" charset="0"/>
                          </a:rPr>
                          <m:t>𝑖</m:t>
                        </m:r>
                        <m:r>
                          <a:rPr lang="en-US" altLang="zh-TW" i="1">
                            <a:latin typeface="Cambria Math" panose="02040503050406030204" pitchFamily="18" charset="0"/>
                          </a:rPr>
                          <m:t>−</m:t>
                        </m:r>
                        <m:r>
                          <a:rPr lang="en-US" altLang="zh-TW">
                            <a:latin typeface="Cambria Math" panose="02040503050406030204" pitchFamily="18" charset="0"/>
                          </a:rPr>
                          <m:t>1</m:t>
                        </m:r>
                      </m:sub>
                    </m:sSub>
                  </m:oMath>
                </a14:m>
                <a:r>
                  <a:rPr lang="zh-TW" altLang="zh-TW" dirty="0">
                    <a:latin typeface="微軟正黑體" panose="020B0604030504040204" pitchFamily="34" charset="-120"/>
                    <a:ea typeface="微軟正黑體" panose="020B0604030504040204" pitchFamily="34" charset="-120"/>
                  </a:rPr>
                  <a:t>出現的次數會越來越少，甚至從未出現過，那麼</a:t>
                </a:r>
                <a14:m>
                  <m:oMath xmlns:m="http://schemas.openxmlformats.org/officeDocument/2006/math">
                    <m:r>
                      <a:rPr lang="en-US" altLang="zh-TW" i="1">
                        <a:latin typeface="Cambria Math" panose="02040503050406030204" pitchFamily="18" charset="0"/>
                      </a:rPr>
                      <m:t>𝑃</m:t>
                    </m:r>
                    <m:r>
                      <a:rPr lang="en-US" altLang="zh-TW">
                        <a:latin typeface="Cambria Math" panose="02040503050406030204" pitchFamily="18" charset="0"/>
                      </a:rPr>
                      <m:t>(</m:t>
                    </m:r>
                    <m:sSub>
                      <m:sSubPr>
                        <m:ctrlPr>
                          <a:rPr lang="zh-TW" altLang="zh-TW" i="1">
                            <a:latin typeface="Cambria Math" panose="02040503050406030204" pitchFamily="18" charset="0"/>
                          </a:rPr>
                        </m:ctrlPr>
                      </m:sSubPr>
                      <m:e>
                        <m:r>
                          <a:rPr lang="en-US" altLang="zh-TW" i="1">
                            <a:latin typeface="Cambria Math" panose="02040503050406030204" pitchFamily="18" charset="0"/>
                          </a:rPr>
                          <m:t>𝑤</m:t>
                        </m:r>
                      </m:e>
                      <m:sub>
                        <m:r>
                          <a:rPr lang="en-US" altLang="zh-TW" i="1">
                            <a:latin typeface="Cambria Math" panose="02040503050406030204" pitchFamily="18" charset="0"/>
                          </a:rPr>
                          <m:t>𝑖</m:t>
                        </m:r>
                      </m:sub>
                    </m:sSub>
                    <m:r>
                      <a:rPr lang="en-US" altLang="zh-TW">
                        <a:latin typeface="Cambria Math" panose="02040503050406030204" pitchFamily="18" charset="0"/>
                      </a:rPr>
                      <m:t>|</m:t>
                    </m:r>
                    <m:sSub>
                      <m:sSubPr>
                        <m:ctrlPr>
                          <a:rPr lang="zh-TW" altLang="zh-TW" i="1">
                            <a:latin typeface="Cambria Math" panose="02040503050406030204" pitchFamily="18" charset="0"/>
                          </a:rPr>
                        </m:ctrlPr>
                      </m:sSubPr>
                      <m:e>
                        <m:r>
                          <a:rPr lang="en-US" altLang="zh-TW" i="1">
                            <a:latin typeface="Cambria Math" panose="02040503050406030204" pitchFamily="18" charset="0"/>
                          </a:rPr>
                          <m:t>𝑤</m:t>
                        </m:r>
                      </m:e>
                      <m:sub>
                        <m:r>
                          <a:rPr lang="en-US" altLang="zh-TW">
                            <a:latin typeface="Cambria Math" panose="02040503050406030204" pitchFamily="18" charset="0"/>
                          </a:rPr>
                          <m:t>1:</m:t>
                        </m:r>
                        <m:r>
                          <a:rPr lang="en-US" altLang="zh-TW" i="1">
                            <a:latin typeface="Cambria Math" panose="02040503050406030204" pitchFamily="18" charset="0"/>
                          </a:rPr>
                          <m:t>𝑖</m:t>
                        </m:r>
                        <m:r>
                          <a:rPr lang="en-US" altLang="zh-TW" i="1">
                            <a:latin typeface="Cambria Math" panose="02040503050406030204" pitchFamily="18" charset="0"/>
                          </a:rPr>
                          <m:t>−</m:t>
                        </m:r>
                        <m:r>
                          <a:rPr lang="en-US" altLang="zh-TW">
                            <a:latin typeface="Cambria Math" panose="02040503050406030204" pitchFamily="18" charset="0"/>
                          </a:rPr>
                          <m:t>1</m:t>
                        </m:r>
                      </m:sub>
                    </m:sSub>
                    <m:r>
                      <a:rPr lang="en-US" altLang="zh-TW">
                        <a:latin typeface="Cambria Math" panose="02040503050406030204" pitchFamily="18" charset="0"/>
                      </a:rPr>
                      <m:t>)</m:t>
                    </m:r>
                  </m:oMath>
                </a14:m>
                <a:r>
                  <a:rPr lang="zh-TW" altLang="zh-TW" dirty="0">
                    <a:latin typeface="微軟正黑體" panose="020B0604030504040204" pitchFamily="34" charset="-120"/>
                    <a:ea typeface="微軟正黑體" panose="020B0604030504040204" pitchFamily="34" charset="-120"/>
                  </a:rPr>
                  <a:t>則很可能為</a:t>
                </a:r>
                <a:r>
                  <a:rPr lang="en-US" altLang="zh-TW" dirty="0">
                    <a:latin typeface="微軟正黑體" panose="020B0604030504040204" pitchFamily="34" charset="-120"/>
                    <a:ea typeface="微軟正黑體" panose="020B0604030504040204" pitchFamily="34" charset="-120"/>
                  </a:rPr>
                  <a:t>0</a:t>
                </a: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假設</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下一個詞出現的機率只依賴於它前面</a:t>
                </a:r>
                <a14:m>
                  <m:oMath xmlns:m="http://schemas.openxmlformats.org/officeDocument/2006/math">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𝑛</m:t>
                    </m:r>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1</m:t>
                    </m:r>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個詞</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latin typeface="微軟正黑體" panose="020B0604030504040204" pitchFamily="34" charset="-120"/>
                    <a:ea typeface="微軟正黑體" panose="020B0604030504040204" pitchFamily="34" charset="-120"/>
                  </a:rPr>
                  <a:t>稱為馬可夫假設（</a:t>
                </a:r>
                <a:r>
                  <a:rPr lang="en-US" altLang="zh-TW" dirty="0">
                    <a:latin typeface="微軟正黑體" panose="020B0604030504040204" pitchFamily="34" charset="-120"/>
                    <a:ea typeface="微軟正黑體" panose="020B0604030504040204" pitchFamily="34" charset="-120"/>
                  </a:rPr>
                  <a:t>Markov Assumption</a:t>
                </a:r>
                <a:r>
                  <a:rPr lang="zh-TW" altLang="zh-TW"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滿足這種假設的模型，被稱為</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N</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元語法或</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N</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元文法（</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N-gram</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）模型</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N</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越大，考慮的歷史越完整</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一元</a:t>
                </a:r>
                <a:r>
                  <a:rPr lang="en-US" altLang="zh-TW" dirty="0">
                    <a:latin typeface="微軟正黑體" panose="020B0604030504040204" pitchFamily="34" charset="-120"/>
                    <a:ea typeface="微軟正黑體" panose="020B0604030504040204" pitchFamily="34" charset="-120"/>
                  </a:rPr>
                  <a:t>(unigram)</a:t>
                </a:r>
                <a:r>
                  <a:rPr lang="zh-TW" altLang="en-US" dirty="0">
                    <a:latin typeface="微軟正黑體" panose="020B0604030504040204" pitchFamily="34" charset="-120"/>
                    <a:ea typeface="微軟正黑體" panose="020B0604030504040204" pitchFamily="34" charset="-120"/>
                  </a:rPr>
                  <a:t>、二元</a:t>
                </a:r>
                <a:r>
                  <a:rPr lang="en-US" altLang="zh-TW" dirty="0">
                    <a:latin typeface="微軟正黑體" panose="020B0604030504040204" pitchFamily="34" charset="-120"/>
                    <a:ea typeface="微軟正黑體" panose="020B0604030504040204" pitchFamily="34" charset="-120"/>
                  </a:rPr>
                  <a:t>(bigram)</a:t>
                </a:r>
                <a:r>
                  <a:rPr lang="zh-TW" altLang="en-US" dirty="0">
                    <a:latin typeface="微軟正黑體" panose="020B0604030504040204" pitchFamily="34" charset="-120"/>
                    <a:ea typeface="微軟正黑體" panose="020B0604030504040204" pitchFamily="34" charset="-120"/>
                  </a:rPr>
                  <a:t>、三元</a:t>
                </a:r>
                <a:r>
                  <a:rPr lang="en-US" altLang="zh-TW" dirty="0">
                    <a:latin typeface="微軟正黑體" panose="020B0604030504040204" pitchFamily="34" charset="-120"/>
                    <a:ea typeface="微軟正黑體" panose="020B0604030504040204" pitchFamily="34" charset="-120"/>
                  </a:rPr>
                  <a:t>(trigram)</a:t>
                </a:r>
              </a:p>
            </p:txBody>
          </p:sp>
        </mc:Choice>
        <mc:Fallback xmlns="">
          <p:sp>
            <p:nvSpPr>
              <p:cNvPr id="3" name="內容版面配置區 2">
                <a:extLst>
                  <a:ext uri="{FF2B5EF4-FFF2-40B4-BE49-F238E27FC236}">
                    <a16:creationId xmlns:a16="http://schemas.microsoft.com/office/drawing/2014/main" id="{3ABFD44D-8A96-48EF-87FE-009D440D49A9}"/>
                  </a:ext>
                </a:extLst>
              </p:cNvPr>
              <p:cNvSpPr>
                <a:spLocks noGrp="1" noRot="1" noChangeAspect="1" noMove="1" noResize="1" noEditPoints="1" noAdjustHandles="1" noChangeArrowheads="1" noChangeShapeType="1" noTextEdit="1"/>
              </p:cNvSpPr>
              <p:nvPr>
                <p:ph idx="1"/>
              </p:nvPr>
            </p:nvSpPr>
            <p:spPr>
              <a:xfrm>
                <a:off x="838200" y="1202076"/>
                <a:ext cx="10515600" cy="5363111"/>
              </a:xfrm>
              <a:blipFill>
                <a:blip r:embed="rId2"/>
                <a:stretch>
                  <a:fillRect l="-1391" r="-638" b="-795"/>
                </a:stretch>
              </a:blipFill>
            </p:spPr>
            <p:txBody>
              <a:bodyPr/>
              <a:lstStyle/>
              <a:p>
                <a:r>
                  <a:rPr lang="zh-TW" altLang="en-US">
                    <a:noFill/>
                  </a:rPr>
                  <a:t> </a:t>
                </a:r>
              </a:p>
            </p:txBody>
          </p:sp>
        </mc:Fallback>
      </mc:AlternateContent>
      <p:pic>
        <p:nvPicPr>
          <p:cNvPr id="4" name="圖片 3">
            <a:extLst>
              <a:ext uri="{FF2B5EF4-FFF2-40B4-BE49-F238E27FC236}">
                <a16:creationId xmlns:a16="http://schemas.microsoft.com/office/drawing/2014/main" id="{30676DD9-B039-45F3-BF3A-DB1C3A8BC43D}"/>
              </a:ext>
            </a:extLst>
          </p:cNvPr>
          <p:cNvPicPr>
            <a:picLocks noChangeAspect="1"/>
          </p:cNvPicPr>
          <p:nvPr/>
        </p:nvPicPr>
        <p:blipFill>
          <a:blip r:embed="rId3"/>
          <a:stretch>
            <a:fillRect/>
          </a:stretch>
        </p:blipFill>
        <p:spPr>
          <a:xfrm>
            <a:off x="1091147" y="1047964"/>
            <a:ext cx="9763125" cy="2076450"/>
          </a:xfrm>
          <a:prstGeom prst="rect">
            <a:avLst/>
          </a:prstGeom>
        </p:spPr>
      </p:pic>
    </p:spTree>
    <p:extLst>
      <p:ext uri="{BB962C8B-B14F-4D97-AF65-F5344CB8AC3E}">
        <p14:creationId xmlns:p14="http://schemas.microsoft.com/office/powerpoint/2010/main" val="1128251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zh-TW" altLang="en-US" dirty="0">
                <a:latin typeface="微軟正黑體" panose="020B0604030504040204" pitchFamily="34" charset="-120"/>
                <a:ea typeface="微軟正黑體" panose="020B0604030504040204" pitchFamily="34" charset="-120"/>
              </a:rPr>
              <a:t>指數語言模型</a:t>
            </a:r>
          </a:p>
        </p:txBody>
      </p:sp>
    </p:spTree>
    <p:extLst>
      <p:ext uri="{BB962C8B-B14F-4D97-AF65-F5344CB8AC3E}">
        <p14:creationId xmlns:p14="http://schemas.microsoft.com/office/powerpoint/2010/main" val="3383137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指數語言模型</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0" indent="0">
              <a:buNone/>
            </a:pP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又稱之為最大熵語言模型</a:t>
            </a:r>
            <a:r>
              <a:rPr lang="en-US" altLang="zh-TW" dirty="0">
                <a:latin typeface="微軟正黑體" panose="020B0604030504040204" pitchFamily="34" charset="-120"/>
                <a:ea typeface="微軟正黑體" panose="020B0604030504040204" pitchFamily="34" charset="-120"/>
              </a:rPr>
              <a:t>(Maximum Entropy)</a:t>
            </a: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使用特徵函數解碼特定同和</a:t>
            </a:r>
            <a:r>
              <a:rPr lang="en-US" altLang="zh-TW" dirty="0">
                <a:latin typeface="微軟正黑體" panose="020B0604030504040204" pitchFamily="34" charset="-120"/>
                <a:ea typeface="微軟正黑體" panose="020B0604030504040204" pitchFamily="34" charset="-120"/>
              </a:rPr>
              <a:t>n-gram</a:t>
            </a:r>
            <a:r>
              <a:rPr lang="zh-TW" altLang="en-US" dirty="0">
                <a:latin typeface="微軟正黑體" panose="020B0604030504040204" pitchFamily="34" charset="-120"/>
                <a:ea typeface="微軟正黑體" panose="020B0604030504040204" pitchFamily="34" charset="-120"/>
              </a:rPr>
              <a:t>的歷史</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endParaRPr>
          </a:p>
        </p:txBody>
      </p:sp>
      <p:pic>
        <p:nvPicPr>
          <p:cNvPr id="7" name="圖片 6">
            <a:extLst>
              <a:ext uri="{FF2B5EF4-FFF2-40B4-BE49-F238E27FC236}">
                <a16:creationId xmlns:a16="http://schemas.microsoft.com/office/drawing/2014/main" id="{9BF66219-8D7C-4069-A683-7CEC005E4BA4}"/>
              </a:ext>
            </a:extLst>
          </p:cNvPr>
          <p:cNvPicPr>
            <a:picLocks noChangeAspect="1"/>
          </p:cNvPicPr>
          <p:nvPr/>
        </p:nvPicPr>
        <p:blipFill>
          <a:blip r:embed="rId2"/>
          <a:stretch>
            <a:fillRect/>
          </a:stretch>
        </p:blipFill>
        <p:spPr>
          <a:xfrm>
            <a:off x="695328" y="3752043"/>
            <a:ext cx="11496672" cy="980598"/>
          </a:xfrm>
          <a:prstGeom prst="rect">
            <a:avLst/>
          </a:prstGeom>
        </p:spPr>
      </p:pic>
    </p:spTree>
    <p:extLst>
      <p:ext uri="{BB962C8B-B14F-4D97-AF65-F5344CB8AC3E}">
        <p14:creationId xmlns:p14="http://schemas.microsoft.com/office/powerpoint/2010/main" val="3906085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zh-TW" altLang="en-US" dirty="0">
                <a:latin typeface="微軟正黑體" panose="020B0604030504040204" pitchFamily="34" charset="-120"/>
                <a:ea typeface="微軟正黑體" panose="020B0604030504040204" pitchFamily="34" charset="-120"/>
              </a:rPr>
              <a:t>神經網路語言模型</a:t>
            </a:r>
          </a:p>
        </p:txBody>
      </p:sp>
    </p:spTree>
    <p:extLst>
      <p:ext uri="{BB962C8B-B14F-4D97-AF65-F5344CB8AC3E}">
        <p14:creationId xmlns:p14="http://schemas.microsoft.com/office/powerpoint/2010/main" val="4125226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神經網路語言模型</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又稱之為「連續空間語言模型」</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使用詞內嵌的連續表示進行預測，使用神經網路</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連線空間的表示可避免「維度災難」</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當在越來越大的訓練集文字上訓練模型時，單一詞</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詞典</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會越來越多，造成的詞序列也會指數增長，資料稀疏性越來越嚴重</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因為非線性的參數組合，使用分散式表示可避免這問題</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最常見的就是</a:t>
            </a:r>
            <a:r>
              <a:rPr lang="en-US" altLang="zh-TW" dirty="0">
                <a:latin typeface="微軟正黑體" panose="020B0604030504040204" pitchFamily="34" charset="-120"/>
                <a:ea typeface="微軟正黑體" panose="020B0604030504040204" pitchFamily="34" charset="-120"/>
              </a:rPr>
              <a:t>FNN</a:t>
            </a:r>
            <a:r>
              <a:rPr lang="zh-TW" altLang="en-US" dirty="0">
                <a:latin typeface="微軟正黑體" panose="020B0604030504040204" pitchFamily="34" charset="-120"/>
                <a:ea typeface="微軟正黑體" panose="020B0604030504040204" pitchFamily="34" charset="-120"/>
              </a:rPr>
              <a:t>、也可使用</a:t>
            </a:r>
            <a:r>
              <a:rPr lang="en-US" altLang="zh-TW" dirty="0">
                <a:latin typeface="微軟正黑體" panose="020B0604030504040204" pitchFamily="34" charset="-120"/>
                <a:ea typeface="微軟正黑體" panose="020B0604030504040204" pitchFamily="34" charset="-120"/>
              </a:rPr>
              <a:t>RNN</a:t>
            </a:r>
            <a:r>
              <a:rPr lang="zh-TW" altLang="en-US" dirty="0">
                <a:latin typeface="微軟正黑體" panose="020B0604030504040204" pitchFamily="34" charset="-120"/>
                <a:ea typeface="微軟正黑體" panose="020B0604030504040204" pitchFamily="34" charset="-120"/>
              </a:rPr>
              <a:t>，前者簡單，後者強大</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370485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課程大綱</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2928135"/>
          </a:xfrm>
        </p:spPr>
        <p:txBody>
          <a:bodyPr>
            <a:normAutofit/>
          </a:bodyPr>
          <a:lstStyle/>
          <a:p>
            <a:r>
              <a:rPr lang="zh-TW" altLang="en-US" dirty="0">
                <a:latin typeface="微軟正黑體" panose="020B0604030504040204" pitchFamily="34" charset="-120"/>
                <a:ea typeface="微軟正黑體" panose="020B0604030504040204" pitchFamily="34" charset="-120"/>
              </a:rPr>
              <a:t>語言模型</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什麼是語言模型</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N</a:t>
            </a:r>
            <a:r>
              <a:rPr lang="zh-TW" altLang="en-US" dirty="0">
                <a:latin typeface="微軟正黑體" panose="020B0604030504040204" pitchFamily="34" charset="-120"/>
                <a:ea typeface="微軟正黑體" panose="020B0604030504040204" pitchFamily="34" charset="-120"/>
              </a:rPr>
              <a:t>元語言模型</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平滑化</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語言模型性能評價</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19875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神經網路語言模型訓練方法</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使用機率分類器來預測機率分佈</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給出上下文，預測一個字是詞表中的哪一個字</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使用標準的梯度下降及反向傳播法</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分為</a:t>
            </a:r>
            <a:r>
              <a:rPr lang="en-US" altLang="zh-TW" dirty="0">
                <a:latin typeface="微軟正黑體" panose="020B0604030504040204" pitchFamily="34" charset="-120"/>
                <a:ea typeface="微軟正黑體" panose="020B0604030504040204" pitchFamily="34" charset="-120"/>
              </a:rPr>
              <a:t>skip-gram</a:t>
            </a:r>
            <a:r>
              <a:rPr lang="zh-TW" altLang="en-US" dirty="0">
                <a:latin typeface="微軟正黑體" panose="020B0604030504040204" pitchFamily="34" charset="-120"/>
                <a:ea typeface="微軟正黑體" panose="020B0604030504040204" pitchFamily="34" charset="-120"/>
              </a:rPr>
              <a:t>：輸入一個字詞來預測上下文</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en-US" altLang="zh-TW" dirty="0">
                <a:latin typeface="微軟正黑體" panose="020B0604030504040204" pitchFamily="34" charset="-120"/>
                <a:ea typeface="微軟正黑體" panose="020B0604030504040204" pitchFamily="34" charset="-120"/>
              </a:rPr>
              <a:t>Continuous Bag-of-words(CBOW)</a:t>
            </a:r>
            <a:r>
              <a:rPr lang="zh-TW" altLang="en-US" dirty="0">
                <a:latin typeface="微軟正黑體" panose="020B0604030504040204" pitchFamily="34" charset="-120"/>
                <a:ea typeface="微軟正黑體" panose="020B0604030504040204" pitchFamily="34" charset="-120"/>
              </a:rPr>
              <a:t>：輸入上下文預測一個字</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39926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en-US" altLang="zh-TW" dirty="0">
                <a:latin typeface="微軟正黑體" panose="020B0604030504040204" pitchFamily="34" charset="-120"/>
                <a:ea typeface="微軟正黑體" panose="020B0604030504040204" pitchFamily="34" charset="-120"/>
              </a:rPr>
              <a:t>N-gram</a:t>
            </a:r>
            <a:r>
              <a:rPr lang="zh-TW" altLang="en-US" dirty="0">
                <a:latin typeface="微軟正黑體" panose="020B0604030504040204" pitchFamily="34" charset="-120"/>
                <a:ea typeface="微軟正黑體" panose="020B0604030504040204" pitchFamily="34" charset="-120"/>
              </a:rPr>
              <a:t>語言模型</a:t>
            </a:r>
          </a:p>
        </p:txBody>
      </p:sp>
    </p:spTree>
    <p:extLst>
      <p:ext uri="{BB962C8B-B14F-4D97-AF65-F5344CB8AC3E}">
        <p14:creationId xmlns:p14="http://schemas.microsoft.com/office/powerpoint/2010/main" val="3752435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統計語言模型</a:t>
            </a:r>
          </a:p>
        </p:txBody>
      </p:sp>
      <p:pic>
        <p:nvPicPr>
          <p:cNvPr id="8194" name="Picture 2"/>
          <p:cNvPicPr>
            <a:picLocks noChangeAspect="1" noChangeArrowheads="1"/>
          </p:cNvPicPr>
          <p:nvPr/>
        </p:nvPicPr>
        <p:blipFill>
          <a:blip r:embed="rId2" cstate="print"/>
          <a:srcRect/>
          <a:stretch>
            <a:fillRect/>
          </a:stretch>
        </p:blipFill>
        <p:spPr bwMode="auto">
          <a:xfrm>
            <a:off x="3863752" y="1772816"/>
            <a:ext cx="4299838" cy="936104"/>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4007768" y="2564905"/>
            <a:ext cx="3661538" cy="655613"/>
          </a:xfrm>
          <a:prstGeom prst="rect">
            <a:avLst/>
          </a:prstGeom>
          <a:noFill/>
          <a:ln w="9525">
            <a:noFill/>
            <a:miter lim="800000"/>
            <a:headEnd/>
            <a:tailEnd/>
          </a:ln>
        </p:spPr>
      </p:pic>
      <p:pic>
        <p:nvPicPr>
          <p:cNvPr id="8196" name="Picture 4"/>
          <p:cNvPicPr>
            <a:picLocks noChangeAspect="1" noChangeArrowheads="1"/>
          </p:cNvPicPr>
          <p:nvPr/>
        </p:nvPicPr>
        <p:blipFill>
          <a:blip r:embed="rId4" cstate="print"/>
          <a:srcRect/>
          <a:stretch>
            <a:fillRect/>
          </a:stretch>
        </p:blipFill>
        <p:spPr bwMode="auto">
          <a:xfrm>
            <a:off x="1775520" y="3875767"/>
            <a:ext cx="8892481" cy="236154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訓練統計語言模型</a:t>
            </a:r>
          </a:p>
        </p:txBody>
      </p:sp>
      <p:sp>
        <p:nvSpPr>
          <p:cNvPr id="3" name="內容版面配置區 2"/>
          <p:cNvSpPr>
            <a:spLocks noGrp="1"/>
          </p:cNvSpPr>
          <p:nvPr>
            <p:ph idx="1"/>
          </p:nvPr>
        </p:nvSpPr>
        <p:spPr/>
        <p:txBody>
          <a:bodyPr>
            <a:normAutofit/>
          </a:bodyPr>
          <a:lstStyle/>
          <a:p>
            <a:r>
              <a:rPr lang="zh-TW" altLang="en-US" dirty="0"/>
              <a:t>透過統計訓練資料裡各個單詞（在各個</a:t>
            </a:r>
            <a:r>
              <a:rPr lang="en-US" altLang="zh-TW" dirty="0"/>
              <a:t>context </a:t>
            </a:r>
            <a:r>
              <a:rPr lang="zh-TW" altLang="en-US" dirty="0"/>
              <a:t>之下）出現的頻率來逼近其機率</a:t>
            </a:r>
            <a:endParaRPr lang="en-US" altLang="zh-TW" dirty="0"/>
          </a:p>
          <a:p>
            <a:r>
              <a:rPr lang="zh-TW" altLang="en-US" dirty="0"/>
              <a:t>參數空間過大：一個</a:t>
            </a:r>
            <a:r>
              <a:rPr lang="en-US" altLang="zh-TW" dirty="0"/>
              <a:t>6</a:t>
            </a:r>
            <a:r>
              <a:rPr lang="zh-TW" altLang="en-US" dirty="0"/>
              <a:t>個單字的句子，在一個</a:t>
            </a:r>
            <a:r>
              <a:rPr lang="en-US" altLang="zh-TW" dirty="0"/>
              <a:t>10</a:t>
            </a:r>
            <a:r>
              <a:rPr lang="zh-TW" altLang="en-US" dirty="0"/>
              <a:t>萬字的語言中，他的可能性有</a:t>
            </a:r>
            <a:r>
              <a:rPr lang="en-US" altLang="zh-TW" dirty="0"/>
              <a:t>100000</a:t>
            </a:r>
            <a:r>
              <a:rPr lang="en-US" altLang="zh-TW" baseline="30000" dirty="0"/>
              <a:t>6</a:t>
            </a:r>
          </a:p>
          <a:p>
            <a:r>
              <a:rPr lang="zh-TW" altLang="en-US" dirty="0"/>
              <a:t>數據稀疏嚴重：對於非常多詞對的組合，在語料庫中都沒有出現，依據最大似然估計得到的概率將會是</a:t>
            </a:r>
            <a:r>
              <a:rPr lang="en-US" altLang="zh-TW" dirty="0"/>
              <a:t>0</a:t>
            </a:r>
            <a:r>
              <a:rPr lang="zh-TW" altLang="en-US" dirty="0"/>
              <a:t>。</a:t>
            </a:r>
            <a:endParaRPr lang="en-US" altLang="zh-TW" baseline="30000" dirty="0"/>
          </a:p>
          <a:p>
            <a:r>
              <a:rPr lang="zh-TW" altLang="en-US" dirty="0"/>
              <a:t>大膽假設，所有詞在序列中每一個地方出現的機率都一樣，雖然不切實際，但可訓練了</a:t>
            </a:r>
            <a:endParaRPr lang="en-US" altLang="zh-TW" dirty="0"/>
          </a:p>
          <a:p>
            <a:r>
              <a:rPr lang="zh-TW" altLang="en-US" dirty="0">
                <a:solidFill>
                  <a:srgbClr val="FF0000"/>
                </a:solidFill>
              </a:rPr>
              <a:t>稱之為</a:t>
            </a:r>
            <a:r>
              <a:rPr lang="en-US" altLang="zh-TW" dirty="0">
                <a:solidFill>
                  <a:srgbClr val="FF0000"/>
                </a:solidFill>
              </a:rPr>
              <a:t>Naïve </a:t>
            </a:r>
            <a:r>
              <a:rPr lang="en-US" altLang="zh-TW" dirty="0" err="1">
                <a:solidFill>
                  <a:srgbClr val="FF0000"/>
                </a:solidFill>
              </a:rPr>
              <a:t>Bayes</a:t>
            </a:r>
            <a:r>
              <a:rPr lang="en-US" altLang="zh-TW" dirty="0">
                <a:solidFill>
                  <a:srgbClr val="FF0000"/>
                </a:solidFill>
              </a:rPr>
              <a:t>(</a:t>
            </a:r>
            <a:r>
              <a:rPr lang="zh-TW" altLang="en-US" dirty="0">
                <a:solidFill>
                  <a:srgbClr val="FF0000"/>
                </a:solidFill>
              </a:rPr>
              <a:t>單純貝氏</a:t>
            </a:r>
            <a:r>
              <a:rPr lang="en-US" altLang="zh-TW" dirty="0">
                <a:solidFill>
                  <a:srgbClr val="FF0000"/>
                </a:solidFill>
              </a:rPr>
              <a:t>)</a:t>
            </a:r>
            <a:endParaRPr lang="zh-TW" altLang="en-US"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統計語言模型表示法</a:t>
            </a:r>
          </a:p>
        </p:txBody>
      </p:sp>
      <p:pic>
        <p:nvPicPr>
          <p:cNvPr id="10242" name="Picture 2"/>
          <p:cNvPicPr>
            <a:picLocks noChangeAspect="1" noChangeArrowheads="1"/>
          </p:cNvPicPr>
          <p:nvPr/>
        </p:nvPicPr>
        <p:blipFill>
          <a:blip r:embed="rId2" cstate="print"/>
          <a:srcRect/>
          <a:stretch>
            <a:fillRect/>
          </a:stretch>
        </p:blipFill>
        <p:spPr bwMode="auto">
          <a:xfrm>
            <a:off x="3359696" y="1772816"/>
            <a:ext cx="4631488" cy="1296144"/>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1854646" y="3789040"/>
            <a:ext cx="8813355" cy="1224136"/>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單純貝氏</a:t>
            </a:r>
          </a:p>
        </p:txBody>
      </p:sp>
      <p:pic>
        <p:nvPicPr>
          <p:cNvPr id="9218" name="Picture 2"/>
          <p:cNvPicPr>
            <a:picLocks noChangeAspect="1" noChangeArrowheads="1"/>
          </p:cNvPicPr>
          <p:nvPr/>
        </p:nvPicPr>
        <p:blipFill>
          <a:blip r:embed="rId2" cstate="print"/>
          <a:srcRect/>
          <a:stretch>
            <a:fillRect/>
          </a:stretch>
        </p:blipFill>
        <p:spPr bwMode="auto">
          <a:xfrm>
            <a:off x="2135561" y="2348880"/>
            <a:ext cx="8267381" cy="2736304"/>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單純貝氏的問題</a:t>
            </a:r>
          </a:p>
        </p:txBody>
      </p:sp>
      <p:sp>
        <p:nvSpPr>
          <p:cNvPr id="4" name="矩形 3"/>
          <p:cNvSpPr/>
          <p:nvPr/>
        </p:nvSpPr>
        <p:spPr>
          <a:xfrm>
            <a:off x="2639616" y="1916832"/>
            <a:ext cx="6984776" cy="3539430"/>
          </a:xfrm>
          <a:prstGeom prst="rect">
            <a:avLst/>
          </a:prstGeom>
        </p:spPr>
        <p:txBody>
          <a:bodyPr wrap="square">
            <a:spAutoFit/>
          </a:bodyPr>
          <a:lstStyle/>
          <a:p>
            <a:pPr marL="271463" indent="-271463">
              <a:buFont typeface="Arial" pitchFamily="34" charset="0"/>
              <a:buChar char="•"/>
            </a:pPr>
            <a:r>
              <a:rPr lang="zh-TW" altLang="en-US" sz="3200" dirty="0"/>
              <a:t>又稱之為</a:t>
            </a:r>
            <a:r>
              <a:rPr lang="en-US" altLang="zh-TW" sz="3200" dirty="0"/>
              <a:t>unigram, 1-gram</a:t>
            </a:r>
            <a:r>
              <a:rPr lang="zh-TW" altLang="en-US" sz="3200" dirty="0"/>
              <a:t>模型</a:t>
            </a:r>
            <a:endParaRPr lang="en-US" altLang="zh-TW" sz="3200" dirty="0"/>
          </a:p>
          <a:p>
            <a:pPr marL="271463" indent="-271463">
              <a:buFont typeface="Arial" pitchFamily="34" charset="0"/>
              <a:buChar char="•"/>
            </a:pPr>
            <a:r>
              <a:rPr lang="zh-TW" altLang="en-US" sz="3200" dirty="0"/>
              <a:t>與上下文無關</a:t>
            </a:r>
            <a:endParaRPr lang="en-US" altLang="zh-TW" sz="3200" dirty="0"/>
          </a:p>
          <a:p>
            <a:pPr marL="271463" indent="-271463">
              <a:buFont typeface="Arial" pitchFamily="34" charset="0"/>
              <a:buChar char="•"/>
            </a:pPr>
            <a:r>
              <a:rPr lang="zh-TW" altLang="en-US" sz="3200" dirty="0"/>
              <a:t>每個詞的出現都是獨立的機率</a:t>
            </a:r>
            <a:endParaRPr lang="en-US" altLang="zh-TW" sz="3200" dirty="0"/>
          </a:p>
          <a:p>
            <a:pPr marL="271463" indent="-271463">
              <a:buFont typeface="Arial" pitchFamily="34" charset="0"/>
              <a:buChar char="•"/>
            </a:pPr>
            <a:r>
              <a:rPr lang="zh-TW" altLang="en-US" sz="3200" dirty="0"/>
              <a:t>模型太簡單，造成了較大的</a:t>
            </a:r>
            <a:r>
              <a:rPr lang="en-US" altLang="zh-TW" sz="3200" dirty="0"/>
              <a:t>bias </a:t>
            </a:r>
          </a:p>
          <a:p>
            <a:pPr marL="271463" indent="-271463">
              <a:buFont typeface="Arial" pitchFamily="34" charset="0"/>
              <a:buChar char="•"/>
            </a:pPr>
            <a:r>
              <a:rPr lang="zh-TW" altLang="en-US" sz="3200" dirty="0"/>
              <a:t>還是無法引入前後文的關係</a:t>
            </a:r>
            <a:endParaRPr lang="en-US" altLang="zh-TW" sz="3200" dirty="0"/>
          </a:p>
          <a:p>
            <a:pPr marL="271463" indent="-271463">
              <a:buFont typeface="Arial" pitchFamily="34" charset="0"/>
              <a:buChar char="•"/>
            </a:pPr>
            <a:r>
              <a:rPr lang="zh-TW" altLang="en-US" sz="3200" dirty="0"/>
              <a:t>對於以詞為主的中文，會變成以「字」為主，無法處理自然語言</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馬可夫假設</a:t>
            </a:r>
          </a:p>
        </p:txBody>
      </p:sp>
      <p:sp>
        <p:nvSpPr>
          <p:cNvPr id="4" name="矩形 3"/>
          <p:cNvSpPr/>
          <p:nvPr/>
        </p:nvSpPr>
        <p:spPr>
          <a:xfrm>
            <a:off x="2639616" y="1916832"/>
            <a:ext cx="6984776" cy="3046988"/>
          </a:xfrm>
          <a:prstGeom prst="rect">
            <a:avLst/>
          </a:prstGeom>
        </p:spPr>
        <p:txBody>
          <a:bodyPr wrap="square">
            <a:spAutoFit/>
          </a:bodyPr>
          <a:lstStyle/>
          <a:p>
            <a:pPr marL="271463" indent="-271463">
              <a:buFont typeface="Arial" pitchFamily="34" charset="0"/>
              <a:buChar char="•"/>
            </a:pPr>
            <a:r>
              <a:rPr lang="zh-TW" altLang="en-US" sz="3200" dirty="0"/>
              <a:t>世界博覽會將在上海</a:t>
            </a:r>
            <a:r>
              <a:rPr lang="en-US" altLang="zh-TW" sz="3200" dirty="0"/>
              <a:t>______</a:t>
            </a:r>
          </a:p>
          <a:p>
            <a:pPr marL="271463" indent="-271463">
              <a:buFont typeface="Arial" pitchFamily="34" charset="0"/>
              <a:buChar char="•"/>
            </a:pPr>
            <a:r>
              <a:rPr lang="zh-TW" altLang="en-US" sz="3200" dirty="0"/>
              <a:t>一般人會想到「舉行」</a:t>
            </a:r>
            <a:endParaRPr lang="en-US" altLang="zh-TW" sz="3200" dirty="0"/>
          </a:p>
          <a:p>
            <a:pPr marL="271463" indent="-271463">
              <a:buFont typeface="Arial" pitchFamily="34" charset="0"/>
              <a:buChar char="•"/>
            </a:pPr>
            <a:r>
              <a:rPr lang="zh-TW" altLang="en-US" sz="3200" dirty="0"/>
              <a:t>假設第 </a:t>
            </a:r>
            <a:r>
              <a:rPr lang="en-US" altLang="zh-TW" sz="3200" dirty="0" err="1"/>
              <a:t>i</a:t>
            </a:r>
            <a:r>
              <a:rPr lang="en-US" altLang="zh-TW" sz="3200" dirty="0"/>
              <a:t> </a:t>
            </a:r>
            <a:r>
              <a:rPr lang="zh-TW" altLang="en-US" sz="3200" dirty="0"/>
              <a:t>個字會跟第 </a:t>
            </a:r>
            <a:r>
              <a:rPr lang="en-US" altLang="zh-TW" sz="3200" dirty="0"/>
              <a:t>1 </a:t>
            </a:r>
            <a:r>
              <a:rPr lang="zh-TW" altLang="en-US" sz="3200" dirty="0"/>
              <a:t>個字到 </a:t>
            </a:r>
            <a:r>
              <a:rPr lang="en-US" altLang="zh-TW" sz="3200" dirty="0"/>
              <a:t>i-1 </a:t>
            </a:r>
            <a:r>
              <a:rPr lang="zh-TW" altLang="en-US" sz="3200" dirty="0"/>
              <a:t>個字有關</a:t>
            </a:r>
            <a:endParaRPr lang="en-US" altLang="zh-TW" sz="3200" dirty="0"/>
          </a:p>
          <a:p>
            <a:pPr marL="271463" indent="-271463">
              <a:buFont typeface="Arial" pitchFamily="34" charset="0"/>
              <a:buChar char="•"/>
            </a:pPr>
            <a:r>
              <a:rPr lang="zh-TW" altLang="en-US" sz="3200" dirty="0"/>
              <a:t>機率計算量將會變得非常大</a:t>
            </a:r>
            <a:endParaRPr lang="en-US" altLang="zh-TW" sz="3200" dirty="0"/>
          </a:p>
          <a:p>
            <a:pPr marL="271463" indent="-271463">
              <a:buFont typeface="Arial" pitchFamily="34" charset="0"/>
              <a:buChar char="•"/>
            </a:pPr>
            <a:r>
              <a:rPr lang="zh-TW" altLang="en-US" sz="3200" b="1" dirty="0"/>
              <a:t>當前的字僅與</a:t>
            </a:r>
            <a:r>
              <a:rPr lang="zh-TW" altLang="en-US" sz="3200" b="1" dirty="0">
                <a:solidFill>
                  <a:srgbClr val="FF0000"/>
                </a:solidFill>
              </a:rPr>
              <a:t>前幾個</a:t>
            </a:r>
            <a:r>
              <a:rPr lang="zh-TW" altLang="en-US" sz="3200" b="1" dirty="0"/>
              <a:t>有限的字相關</a:t>
            </a:r>
            <a:endParaRPr lang="zh-TW" altLang="en-US" sz="3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N-gram</a:t>
            </a:r>
            <a:r>
              <a:rPr lang="zh-TW" altLang="en-US" b="1" dirty="0"/>
              <a:t>模型</a:t>
            </a:r>
          </a:p>
        </p:txBody>
      </p:sp>
      <p:sp>
        <p:nvSpPr>
          <p:cNvPr id="4" name="矩形 3"/>
          <p:cNvSpPr/>
          <p:nvPr/>
        </p:nvSpPr>
        <p:spPr>
          <a:xfrm>
            <a:off x="2711624" y="2636913"/>
            <a:ext cx="6984776" cy="584775"/>
          </a:xfrm>
          <a:prstGeom prst="rect">
            <a:avLst/>
          </a:prstGeom>
        </p:spPr>
        <p:txBody>
          <a:bodyPr wrap="square">
            <a:spAutoFit/>
          </a:bodyPr>
          <a:lstStyle/>
          <a:p>
            <a:pPr marL="271463" indent="-271463">
              <a:buFont typeface="Arial" pitchFamily="34" charset="0"/>
              <a:buChar char="•"/>
            </a:pPr>
            <a:r>
              <a:rPr lang="en-US" altLang="zh-TW" sz="3200" dirty="0"/>
              <a:t>1gram</a:t>
            </a:r>
            <a:r>
              <a:rPr lang="zh-TW" altLang="en-US" sz="3200" dirty="0"/>
              <a:t>或</a:t>
            </a:r>
            <a:r>
              <a:rPr lang="en-US" altLang="zh-TW" sz="3200" dirty="0"/>
              <a:t>unigram</a:t>
            </a:r>
            <a:r>
              <a:rPr lang="zh-TW" altLang="en-US" sz="3200" dirty="0"/>
              <a:t>：和前面的詞無關</a:t>
            </a:r>
            <a:endParaRPr lang="en-US" altLang="zh-TW" sz="3200" dirty="0"/>
          </a:p>
        </p:txBody>
      </p:sp>
      <p:pic>
        <p:nvPicPr>
          <p:cNvPr id="11266" name="Picture 2"/>
          <p:cNvPicPr>
            <a:picLocks noChangeAspect="1" noChangeArrowheads="1"/>
          </p:cNvPicPr>
          <p:nvPr/>
        </p:nvPicPr>
        <p:blipFill>
          <a:blip r:embed="rId2" cstate="print"/>
          <a:srcRect/>
          <a:stretch>
            <a:fillRect/>
          </a:stretch>
        </p:blipFill>
        <p:spPr bwMode="auto">
          <a:xfrm>
            <a:off x="2927648" y="1628800"/>
            <a:ext cx="6869984" cy="648072"/>
          </a:xfrm>
          <a:prstGeom prst="rect">
            <a:avLst/>
          </a:prstGeom>
          <a:noFill/>
          <a:ln w="9525">
            <a:no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2855641" y="3212977"/>
            <a:ext cx="5954713" cy="695325"/>
          </a:xfrm>
          <a:prstGeom prst="rect">
            <a:avLst/>
          </a:prstGeom>
          <a:noFill/>
          <a:ln w="9525">
            <a:noFill/>
            <a:miter lim="800000"/>
            <a:headEnd/>
            <a:tailEnd/>
          </a:ln>
        </p:spPr>
      </p:pic>
      <p:sp>
        <p:nvSpPr>
          <p:cNvPr id="6" name="矩形 5"/>
          <p:cNvSpPr/>
          <p:nvPr/>
        </p:nvSpPr>
        <p:spPr>
          <a:xfrm>
            <a:off x="2927648" y="4005065"/>
            <a:ext cx="6048672" cy="584775"/>
          </a:xfrm>
          <a:prstGeom prst="rect">
            <a:avLst/>
          </a:prstGeom>
        </p:spPr>
        <p:txBody>
          <a:bodyPr wrap="square">
            <a:spAutoFit/>
          </a:bodyPr>
          <a:lstStyle/>
          <a:p>
            <a:pPr marL="271463" indent="-271463">
              <a:buFont typeface="Arial" pitchFamily="34" charset="0"/>
              <a:buChar char="•"/>
            </a:pPr>
            <a:r>
              <a:rPr lang="en-US" altLang="zh-TW" sz="3200" dirty="0"/>
              <a:t>Bigram</a:t>
            </a:r>
            <a:r>
              <a:rPr lang="zh-TW" altLang="en-US" sz="3200" dirty="0"/>
              <a:t>：和前面一個詞有關</a:t>
            </a:r>
          </a:p>
        </p:txBody>
      </p:sp>
      <p:pic>
        <p:nvPicPr>
          <p:cNvPr id="11268" name="Picture 4"/>
          <p:cNvPicPr>
            <a:picLocks noChangeAspect="1" noChangeArrowheads="1"/>
          </p:cNvPicPr>
          <p:nvPr/>
        </p:nvPicPr>
        <p:blipFill>
          <a:blip r:embed="rId4" cstate="print"/>
          <a:srcRect/>
          <a:stretch>
            <a:fillRect/>
          </a:stretch>
        </p:blipFill>
        <p:spPr bwMode="auto">
          <a:xfrm>
            <a:off x="2639616" y="4797152"/>
            <a:ext cx="7340908" cy="1224136"/>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N-gram</a:t>
            </a:r>
            <a:r>
              <a:rPr lang="zh-TW" altLang="en-US" b="1" dirty="0"/>
              <a:t>模型</a:t>
            </a:r>
          </a:p>
        </p:txBody>
      </p:sp>
      <p:sp>
        <p:nvSpPr>
          <p:cNvPr id="4" name="矩形 3"/>
          <p:cNvSpPr/>
          <p:nvPr/>
        </p:nvSpPr>
        <p:spPr>
          <a:xfrm>
            <a:off x="2711624" y="2636913"/>
            <a:ext cx="6984776" cy="584775"/>
          </a:xfrm>
          <a:prstGeom prst="rect">
            <a:avLst/>
          </a:prstGeom>
        </p:spPr>
        <p:txBody>
          <a:bodyPr wrap="square">
            <a:spAutoFit/>
          </a:bodyPr>
          <a:lstStyle/>
          <a:p>
            <a:pPr marL="271463" indent="-271463">
              <a:buFont typeface="Arial" pitchFamily="34" charset="0"/>
              <a:buChar char="•"/>
            </a:pPr>
            <a:r>
              <a:rPr lang="en-US" altLang="zh-TW" sz="3200" dirty="0"/>
              <a:t>3gram</a:t>
            </a:r>
            <a:r>
              <a:rPr lang="zh-TW" altLang="en-US" sz="3200" dirty="0"/>
              <a:t>或</a:t>
            </a:r>
            <a:r>
              <a:rPr lang="en-US" altLang="zh-TW" sz="3200" dirty="0"/>
              <a:t>trigram</a:t>
            </a:r>
            <a:r>
              <a:rPr lang="zh-TW" altLang="en-US" sz="3200" dirty="0"/>
              <a:t>：和前面二個詞有關</a:t>
            </a:r>
            <a:endParaRPr lang="en-US" altLang="zh-TW" sz="3200" dirty="0"/>
          </a:p>
        </p:txBody>
      </p:sp>
      <p:pic>
        <p:nvPicPr>
          <p:cNvPr id="11266" name="Picture 2"/>
          <p:cNvPicPr>
            <a:picLocks noChangeAspect="1" noChangeArrowheads="1"/>
          </p:cNvPicPr>
          <p:nvPr/>
        </p:nvPicPr>
        <p:blipFill>
          <a:blip r:embed="rId2" cstate="print"/>
          <a:srcRect/>
          <a:stretch>
            <a:fillRect/>
          </a:stretch>
        </p:blipFill>
        <p:spPr bwMode="auto">
          <a:xfrm>
            <a:off x="2927648" y="1772816"/>
            <a:ext cx="6869984" cy="648072"/>
          </a:xfrm>
          <a:prstGeom prst="rect">
            <a:avLst/>
          </a:prstGeom>
          <a:noFill/>
          <a:ln w="9525">
            <a:noFill/>
            <a:miter lim="800000"/>
            <a:headEnd/>
            <a:tailEnd/>
          </a:ln>
        </p:spPr>
      </p:pic>
      <p:pic>
        <p:nvPicPr>
          <p:cNvPr id="12290" name="Picture 2"/>
          <p:cNvPicPr>
            <a:picLocks noChangeAspect="1" noChangeArrowheads="1"/>
          </p:cNvPicPr>
          <p:nvPr/>
        </p:nvPicPr>
        <p:blipFill>
          <a:blip r:embed="rId3" cstate="print"/>
          <a:srcRect/>
          <a:stretch>
            <a:fillRect/>
          </a:stretch>
        </p:blipFill>
        <p:spPr bwMode="auto">
          <a:xfrm>
            <a:off x="2927649" y="3501008"/>
            <a:ext cx="6232525" cy="1060450"/>
          </a:xfrm>
          <a:prstGeom prst="rect">
            <a:avLst/>
          </a:prstGeom>
          <a:noFill/>
          <a:ln w="9525">
            <a:noFill/>
            <a:miter lim="800000"/>
            <a:headEnd/>
            <a:tailEnd/>
          </a:ln>
        </p:spPr>
      </p:pic>
      <p:pic>
        <p:nvPicPr>
          <p:cNvPr id="12291" name="Picture 3"/>
          <p:cNvPicPr>
            <a:picLocks noChangeAspect="1" noChangeArrowheads="1"/>
          </p:cNvPicPr>
          <p:nvPr/>
        </p:nvPicPr>
        <p:blipFill>
          <a:blip r:embed="rId4" cstate="print"/>
          <a:srcRect/>
          <a:stretch>
            <a:fillRect/>
          </a:stretch>
        </p:blipFill>
        <p:spPr bwMode="auto">
          <a:xfrm>
            <a:off x="2927649" y="4653137"/>
            <a:ext cx="6657975" cy="563563"/>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zh-TW" altLang="en-US" dirty="0">
                <a:latin typeface="微軟正黑體" panose="020B0604030504040204" pitchFamily="34" charset="-120"/>
                <a:ea typeface="微軟正黑體" panose="020B0604030504040204" pitchFamily="34" charset="-120"/>
              </a:rPr>
              <a:t>什麼是語言模型</a:t>
            </a:r>
          </a:p>
        </p:txBody>
      </p:sp>
    </p:spTree>
    <p:extLst>
      <p:ext uri="{BB962C8B-B14F-4D97-AF65-F5344CB8AC3E}">
        <p14:creationId xmlns:p14="http://schemas.microsoft.com/office/powerpoint/2010/main" val="3581981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N-gram</a:t>
            </a:r>
            <a:r>
              <a:rPr lang="zh-TW" altLang="en-US" b="1" dirty="0"/>
              <a:t>模型</a:t>
            </a:r>
          </a:p>
        </p:txBody>
      </p:sp>
      <p:sp>
        <p:nvSpPr>
          <p:cNvPr id="4" name="矩形 3"/>
          <p:cNvSpPr/>
          <p:nvPr/>
        </p:nvSpPr>
        <p:spPr>
          <a:xfrm>
            <a:off x="2711624" y="1988841"/>
            <a:ext cx="6984776" cy="2554545"/>
          </a:xfrm>
          <a:prstGeom prst="rect">
            <a:avLst/>
          </a:prstGeom>
        </p:spPr>
        <p:txBody>
          <a:bodyPr wrap="square">
            <a:spAutoFit/>
          </a:bodyPr>
          <a:lstStyle/>
          <a:p>
            <a:pPr marL="271463" indent="-271463">
              <a:buFont typeface="Arial" pitchFamily="34" charset="0"/>
              <a:buChar char="•"/>
            </a:pPr>
            <a:r>
              <a:rPr lang="zh-TW" altLang="en-US" sz="3200" b="1" dirty="0"/>
              <a:t>在實踐中用的最多的就是</a:t>
            </a:r>
            <a:r>
              <a:rPr lang="en-US" altLang="zh-TW" sz="3200" b="1" dirty="0"/>
              <a:t>bigram</a:t>
            </a:r>
            <a:r>
              <a:rPr lang="zh-TW" altLang="en-US" sz="3200" b="1" dirty="0"/>
              <a:t>和</a:t>
            </a:r>
            <a:r>
              <a:rPr lang="en-US" altLang="zh-TW" sz="3200" b="1" dirty="0"/>
              <a:t>trigram</a:t>
            </a:r>
            <a:r>
              <a:rPr lang="zh-TW" altLang="en-US" sz="3200" b="1" dirty="0"/>
              <a:t>了，高於四元的用的非常少，由於訓練它須要更龐大的語料，並且數據稀疏嚴重，時間複雜度高，精度卻提高的不多。</a:t>
            </a:r>
            <a:endParaRPr lang="en-US" altLang="zh-TW" sz="3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1-gram</a:t>
            </a:r>
            <a:r>
              <a:rPr lang="zh-TW" altLang="en-US" b="1" dirty="0"/>
              <a:t>範例</a:t>
            </a:r>
          </a:p>
        </p:txBody>
      </p:sp>
      <p:sp>
        <p:nvSpPr>
          <p:cNvPr id="4" name="矩形 3"/>
          <p:cNvSpPr/>
          <p:nvPr/>
        </p:nvSpPr>
        <p:spPr>
          <a:xfrm>
            <a:off x="2279576" y="1628800"/>
            <a:ext cx="7704856" cy="5016758"/>
          </a:xfrm>
          <a:prstGeom prst="rect">
            <a:avLst/>
          </a:prstGeom>
        </p:spPr>
        <p:txBody>
          <a:bodyPr wrap="square">
            <a:spAutoFit/>
          </a:bodyPr>
          <a:lstStyle/>
          <a:p>
            <a:pPr marL="271463" indent="-271463">
              <a:buFont typeface="Arial" pitchFamily="34" charset="0"/>
              <a:buChar char="•"/>
            </a:pPr>
            <a:r>
              <a:rPr lang="en-US" altLang="zh-TW" sz="3200" dirty="0"/>
              <a:t>I want to eat pizza</a:t>
            </a:r>
          </a:p>
          <a:p>
            <a:pPr marL="271463" indent="-271463">
              <a:buFont typeface="Arial" pitchFamily="34" charset="0"/>
              <a:buChar char="•"/>
            </a:pPr>
            <a:r>
              <a:rPr lang="en-US" altLang="zh-TW" sz="3200" dirty="0"/>
              <a:t>I want to drink pizza</a:t>
            </a:r>
          </a:p>
          <a:p>
            <a:pPr marL="271463" indent="-271463">
              <a:buFont typeface="Arial" pitchFamily="34" charset="0"/>
              <a:buChar char="•"/>
            </a:pPr>
            <a:r>
              <a:rPr lang="en-US" altLang="zh-TW" sz="3200" dirty="0"/>
              <a:t>P(I) * P(want) * P(to) * P(eat) * P(pizza)</a:t>
            </a:r>
          </a:p>
          <a:p>
            <a:pPr marL="271463" indent="-271463">
              <a:buFont typeface="Arial" pitchFamily="34" charset="0"/>
              <a:buChar char="•"/>
            </a:pPr>
            <a:r>
              <a:rPr lang="en-US" altLang="zh-TW" sz="3200" dirty="0"/>
              <a:t>P(I) * P(want) * P(to) * P(drink) * P(pizza)</a:t>
            </a:r>
          </a:p>
          <a:p>
            <a:pPr marL="271463" indent="-271463">
              <a:buFont typeface="Arial" pitchFamily="34" charset="0"/>
              <a:buChar char="•"/>
            </a:pPr>
            <a:endParaRPr lang="en-US" altLang="zh-TW" sz="3200" dirty="0"/>
          </a:p>
          <a:p>
            <a:pPr marL="271463" indent="-271463">
              <a:buFont typeface="Arial" pitchFamily="34" charset="0"/>
              <a:buChar char="•"/>
            </a:pPr>
            <a:r>
              <a:rPr lang="zh-TW" altLang="en-US" sz="3200" dirty="0"/>
              <a:t>上列兩行的機率會很接近，但第二句是錯的，因此</a:t>
            </a:r>
            <a:r>
              <a:rPr lang="en-US" altLang="zh-TW" sz="3200" dirty="0"/>
              <a:t>1-gram</a:t>
            </a:r>
            <a:r>
              <a:rPr lang="zh-TW" altLang="en-US" sz="3200" dirty="0"/>
              <a:t>無法表達</a:t>
            </a:r>
            <a:endParaRPr lang="en-US" altLang="zh-TW" sz="3200" dirty="0"/>
          </a:p>
          <a:p>
            <a:pPr marL="271463" indent="-271463">
              <a:buFont typeface="Arial" pitchFamily="34" charset="0"/>
              <a:buChar char="•"/>
            </a:pPr>
            <a:r>
              <a:rPr lang="zh-TW" altLang="en-US" sz="3200" dirty="0"/>
              <a:t>應該是</a:t>
            </a:r>
            <a:r>
              <a:rPr lang="zh-TW" altLang="en-US" sz="3200" b="1" dirty="0"/>
              <a:t>計算</a:t>
            </a:r>
            <a:r>
              <a:rPr lang="en-US" altLang="zh-TW" sz="3200" b="1" dirty="0"/>
              <a:t>p(</a:t>
            </a:r>
            <a:r>
              <a:rPr lang="en-US" altLang="zh-TW" sz="3200" b="1" dirty="0" err="1"/>
              <a:t>pizza|eats</a:t>
            </a:r>
            <a:r>
              <a:rPr lang="en-US" altLang="zh-TW" sz="3200" b="1" dirty="0"/>
              <a:t>)</a:t>
            </a:r>
            <a:r>
              <a:rPr lang="zh-TW" altLang="en-US" sz="3200" b="1" dirty="0"/>
              <a:t>與</a:t>
            </a:r>
            <a:r>
              <a:rPr lang="en-US" altLang="zh-TW" sz="3200" b="1" dirty="0"/>
              <a:t>p(</a:t>
            </a:r>
            <a:r>
              <a:rPr lang="en-US" altLang="zh-TW" sz="3200" b="1" dirty="0" err="1"/>
              <a:t>pizza|drinks</a:t>
            </a:r>
            <a:r>
              <a:rPr lang="en-US" altLang="zh-TW" sz="3200" b="1" dirty="0"/>
              <a:t>)</a:t>
            </a:r>
            <a:r>
              <a:rPr lang="zh-TW" altLang="en-US" sz="3200" b="1" dirty="0"/>
              <a:t>的機率</a:t>
            </a:r>
            <a:endParaRPr lang="en-US" altLang="zh-TW" sz="3200" dirty="0"/>
          </a:p>
          <a:p>
            <a:pPr marL="271463" indent="-271463">
              <a:buFont typeface="Arial" pitchFamily="34" charset="0"/>
              <a:buChar char="•"/>
            </a:pPr>
            <a:endParaRPr lang="en-US" altLang="zh-TW" sz="3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2-gram</a:t>
            </a:r>
            <a:r>
              <a:rPr lang="zh-TW" altLang="en-US" b="1" dirty="0"/>
              <a:t>範例</a:t>
            </a:r>
          </a:p>
        </p:txBody>
      </p:sp>
      <p:sp>
        <p:nvSpPr>
          <p:cNvPr id="4" name="矩形 3"/>
          <p:cNvSpPr/>
          <p:nvPr/>
        </p:nvSpPr>
        <p:spPr>
          <a:xfrm>
            <a:off x="1919536" y="1340768"/>
            <a:ext cx="8064896" cy="1077218"/>
          </a:xfrm>
          <a:prstGeom prst="rect">
            <a:avLst/>
          </a:prstGeom>
        </p:spPr>
        <p:txBody>
          <a:bodyPr wrap="square">
            <a:spAutoFit/>
          </a:bodyPr>
          <a:lstStyle/>
          <a:p>
            <a:pPr marL="271463" indent="-271463">
              <a:buFont typeface="Arial" pitchFamily="34" charset="0"/>
              <a:buChar char="•"/>
            </a:pPr>
            <a:r>
              <a:rPr lang="en-US" altLang="zh-TW" sz="3200" dirty="0"/>
              <a:t>I want to eat Chinese food</a:t>
            </a:r>
          </a:p>
          <a:p>
            <a:pPr marL="271463" indent="-271463">
              <a:buFont typeface="Arial" pitchFamily="34" charset="0"/>
              <a:buChar char="•"/>
            </a:pPr>
            <a:r>
              <a:rPr lang="zh-TW" altLang="en-US" sz="3200" dirty="0"/>
              <a:t>計算對應的二元模型的參數，即</a:t>
            </a:r>
            <a:r>
              <a:rPr lang="en-US" altLang="zh-TW" sz="3200" dirty="0"/>
              <a:t>P(</a:t>
            </a:r>
            <a:r>
              <a:rPr lang="en-US" altLang="zh-TW" sz="3200" dirty="0" err="1"/>
              <a:t>wi</a:t>
            </a:r>
            <a:r>
              <a:rPr lang="en-US" altLang="zh-TW" sz="3200" dirty="0"/>
              <a:t> | wi-1)</a:t>
            </a:r>
          </a:p>
        </p:txBody>
      </p:sp>
      <p:pic>
        <p:nvPicPr>
          <p:cNvPr id="13315" name="Picture 3"/>
          <p:cNvPicPr>
            <a:picLocks noChangeAspect="1" noChangeArrowheads="1"/>
          </p:cNvPicPr>
          <p:nvPr/>
        </p:nvPicPr>
        <p:blipFill>
          <a:blip r:embed="rId2" cstate="print"/>
          <a:srcRect/>
          <a:stretch>
            <a:fillRect/>
          </a:stretch>
        </p:blipFill>
        <p:spPr bwMode="auto">
          <a:xfrm>
            <a:off x="1991544" y="2492896"/>
            <a:ext cx="8438098" cy="3672408"/>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2-gram</a:t>
            </a:r>
            <a:r>
              <a:rPr lang="zh-TW" altLang="en-US" b="1" dirty="0"/>
              <a:t>範例</a:t>
            </a:r>
          </a:p>
        </p:txBody>
      </p:sp>
      <p:pic>
        <p:nvPicPr>
          <p:cNvPr id="14338" name="Picture 2"/>
          <p:cNvPicPr>
            <a:picLocks noChangeAspect="1" noChangeArrowheads="1"/>
          </p:cNvPicPr>
          <p:nvPr/>
        </p:nvPicPr>
        <p:blipFill>
          <a:blip r:embed="rId2" cstate="print"/>
          <a:srcRect/>
          <a:stretch>
            <a:fillRect/>
          </a:stretch>
        </p:blipFill>
        <p:spPr bwMode="auto">
          <a:xfrm>
            <a:off x="2135561" y="2276872"/>
            <a:ext cx="7726633" cy="144016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2-gram</a:t>
            </a:r>
            <a:r>
              <a:rPr lang="zh-TW" altLang="en-US" b="1" dirty="0"/>
              <a:t>範例</a:t>
            </a:r>
          </a:p>
        </p:txBody>
      </p:sp>
      <p:pic>
        <p:nvPicPr>
          <p:cNvPr id="15362" name="Picture 2"/>
          <p:cNvPicPr>
            <a:picLocks noChangeAspect="1" noChangeArrowheads="1"/>
          </p:cNvPicPr>
          <p:nvPr/>
        </p:nvPicPr>
        <p:blipFill>
          <a:blip r:embed="rId2" cstate="print"/>
          <a:srcRect/>
          <a:stretch>
            <a:fillRect/>
          </a:stretch>
        </p:blipFill>
        <p:spPr bwMode="auto">
          <a:xfrm>
            <a:off x="1991544" y="1916832"/>
            <a:ext cx="8425274" cy="3816424"/>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2-gram</a:t>
            </a:r>
            <a:r>
              <a:rPr lang="zh-TW" altLang="en-US" b="1" dirty="0"/>
              <a:t>範例</a:t>
            </a:r>
          </a:p>
        </p:txBody>
      </p:sp>
      <p:pic>
        <p:nvPicPr>
          <p:cNvPr id="16386" name="Picture 2"/>
          <p:cNvPicPr>
            <a:picLocks noChangeAspect="1" noChangeArrowheads="1"/>
          </p:cNvPicPr>
          <p:nvPr/>
        </p:nvPicPr>
        <p:blipFill>
          <a:blip r:embed="rId2" cstate="print"/>
          <a:srcRect/>
          <a:stretch>
            <a:fillRect/>
          </a:stretch>
        </p:blipFill>
        <p:spPr bwMode="auto">
          <a:xfrm>
            <a:off x="1847528" y="2204864"/>
            <a:ext cx="8339380" cy="2376264"/>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2-gram</a:t>
            </a:r>
            <a:r>
              <a:rPr lang="zh-TW" altLang="en-US" b="1" dirty="0"/>
              <a:t>範例</a:t>
            </a:r>
          </a:p>
        </p:txBody>
      </p:sp>
      <p:sp>
        <p:nvSpPr>
          <p:cNvPr id="4" name="矩形 3"/>
          <p:cNvSpPr/>
          <p:nvPr/>
        </p:nvSpPr>
        <p:spPr>
          <a:xfrm>
            <a:off x="2279576" y="1628801"/>
            <a:ext cx="7704856" cy="2554545"/>
          </a:xfrm>
          <a:prstGeom prst="rect">
            <a:avLst/>
          </a:prstGeom>
        </p:spPr>
        <p:txBody>
          <a:bodyPr wrap="square">
            <a:spAutoFit/>
          </a:bodyPr>
          <a:lstStyle/>
          <a:p>
            <a:pPr marL="271463" indent="-271463">
              <a:buFont typeface="Arial" pitchFamily="34" charset="0"/>
              <a:buChar char="•"/>
            </a:pPr>
            <a:r>
              <a:rPr lang="zh-TW" altLang="en-US" sz="3200" b="1" dirty="0"/>
              <a:t>透過一個二元語言模型能夠計算所需要求的句子機率大小</a:t>
            </a:r>
            <a:endParaRPr lang="en-US" altLang="zh-TW" sz="3200" b="1" dirty="0"/>
          </a:p>
          <a:p>
            <a:pPr marL="271463" indent="-271463">
              <a:buFont typeface="Arial" pitchFamily="34" charset="0"/>
              <a:buChar char="•"/>
            </a:pPr>
            <a:r>
              <a:rPr lang="zh-TW" altLang="en-US" sz="3200" b="1" dirty="0"/>
              <a:t>比如在</a:t>
            </a:r>
            <a:r>
              <a:rPr lang="en-US" altLang="zh-TW" sz="3200" b="1" dirty="0"/>
              <a:t>p(</a:t>
            </a:r>
            <a:r>
              <a:rPr lang="en-US" altLang="zh-TW" sz="3200" b="1" dirty="0" err="1"/>
              <a:t>pizza|eats</a:t>
            </a:r>
            <a:r>
              <a:rPr lang="en-US" altLang="zh-TW" sz="3200" b="1" dirty="0"/>
              <a:t>)</a:t>
            </a:r>
            <a:r>
              <a:rPr lang="zh-TW" altLang="en-US" sz="3200" b="1" dirty="0"/>
              <a:t>與</a:t>
            </a:r>
            <a:r>
              <a:rPr lang="en-US" altLang="zh-TW" sz="3200" b="1" dirty="0"/>
              <a:t>p(</a:t>
            </a:r>
            <a:r>
              <a:rPr lang="en-US" altLang="zh-TW" sz="3200" b="1" dirty="0" err="1"/>
              <a:t>pizza|drinks</a:t>
            </a:r>
            <a:r>
              <a:rPr lang="en-US" altLang="zh-TW" sz="3200" b="1" dirty="0"/>
              <a:t>)</a:t>
            </a:r>
            <a:r>
              <a:rPr lang="zh-TW" altLang="en-US" sz="3200" b="1" dirty="0"/>
              <a:t>的比較中，二元語言模型就能夠更好的</a:t>
            </a:r>
            <a:r>
              <a:rPr lang="en-US" altLang="zh-TW" sz="3200" b="1" dirty="0"/>
              <a:t>get</a:t>
            </a:r>
            <a:r>
              <a:rPr lang="zh-TW" altLang="en-US" sz="3200" b="1" dirty="0"/>
              <a:t>到它們的關係</a:t>
            </a:r>
            <a:endParaRPr lang="en-US" altLang="zh-TW" sz="3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2-gram</a:t>
            </a:r>
            <a:r>
              <a:rPr lang="zh-TW" altLang="en-US" b="1" dirty="0"/>
              <a:t>範例</a:t>
            </a:r>
          </a:p>
        </p:txBody>
      </p:sp>
      <p:pic>
        <p:nvPicPr>
          <p:cNvPr id="17410" name="Picture 2"/>
          <p:cNvPicPr>
            <a:picLocks noChangeAspect="1" noChangeArrowheads="1"/>
          </p:cNvPicPr>
          <p:nvPr/>
        </p:nvPicPr>
        <p:blipFill>
          <a:blip r:embed="rId2" cstate="print"/>
          <a:srcRect/>
          <a:stretch>
            <a:fillRect/>
          </a:stretch>
        </p:blipFill>
        <p:spPr bwMode="auto">
          <a:xfrm>
            <a:off x="2279576" y="2132856"/>
            <a:ext cx="7985190" cy="3528392"/>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N-gram</a:t>
            </a:r>
            <a:r>
              <a:rPr lang="zh-TW" altLang="en-US" b="1" dirty="0"/>
              <a:t>處理中文</a:t>
            </a:r>
          </a:p>
        </p:txBody>
      </p:sp>
      <p:sp>
        <p:nvSpPr>
          <p:cNvPr id="4" name="矩形 3"/>
          <p:cNvSpPr/>
          <p:nvPr/>
        </p:nvSpPr>
        <p:spPr>
          <a:xfrm>
            <a:off x="2279576" y="1628801"/>
            <a:ext cx="7704856" cy="4524315"/>
          </a:xfrm>
          <a:prstGeom prst="rect">
            <a:avLst/>
          </a:prstGeom>
        </p:spPr>
        <p:txBody>
          <a:bodyPr wrap="square">
            <a:spAutoFit/>
          </a:bodyPr>
          <a:lstStyle/>
          <a:p>
            <a:pPr marL="271463" indent="-271463">
              <a:buFont typeface="Arial" pitchFamily="34" charset="0"/>
              <a:buChar char="•"/>
            </a:pPr>
            <a:r>
              <a:rPr lang="zh-TW" altLang="en-US" sz="3200" dirty="0"/>
              <a:t>英文單詞的界限是很明顯的，中文</a:t>
            </a:r>
            <a:r>
              <a:rPr lang="en-US" altLang="zh-TW" sz="3200" dirty="0"/>
              <a:t>”</a:t>
            </a:r>
            <a:r>
              <a:rPr lang="zh-TW" altLang="en-US" sz="3200" dirty="0"/>
              <a:t>詞</a:t>
            </a:r>
            <a:r>
              <a:rPr lang="en-US" altLang="zh-TW" sz="3200" dirty="0"/>
              <a:t>”</a:t>
            </a:r>
            <a:r>
              <a:rPr lang="zh-TW" altLang="en-US" sz="3200" dirty="0"/>
              <a:t>的劃分很複雜</a:t>
            </a:r>
            <a:endParaRPr lang="en-US" altLang="zh-TW" sz="3200" dirty="0"/>
          </a:p>
          <a:p>
            <a:pPr marL="271463" indent="-271463">
              <a:buFont typeface="Arial" pitchFamily="34" charset="0"/>
              <a:buChar char="•"/>
            </a:pPr>
            <a:r>
              <a:rPr lang="zh-TW" altLang="en-US" sz="3200" dirty="0"/>
              <a:t>構建</a:t>
            </a:r>
            <a:r>
              <a:rPr lang="en-US" altLang="zh-TW" sz="3200" dirty="0"/>
              <a:t>n-gram </a:t>
            </a:r>
            <a:r>
              <a:rPr lang="zh-TW" altLang="en-US" sz="3200" dirty="0"/>
              <a:t>有兩種不同的方法</a:t>
            </a:r>
            <a:endParaRPr lang="en-US" altLang="zh-TW" sz="3200" dirty="0"/>
          </a:p>
          <a:p>
            <a:pPr marL="271463" indent="-271463">
              <a:buFont typeface="Arial" pitchFamily="34" charset="0"/>
              <a:buChar char="•"/>
            </a:pPr>
            <a:r>
              <a:rPr lang="zh-TW" altLang="en-US" sz="3200" dirty="0"/>
              <a:t>直接在“字”的基礎上構建</a:t>
            </a:r>
            <a:r>
              <a:rPr lang="en-US" altLang="zh-TW" sz="3200" dirty="0"/>
              <a:t>n-gram</a:t>
            </a:r>
          </a:p>
          <a:p>
            <a:pPr marL="271463" indent="-271463">
              <a:buFont typeface="Arial" pitchFamily="34" charset="0"/>
              <a:buChar char="•"/>
            </a:pPr>
            <a:r>
              <a:rPr lang="zh-TW" altLang="en-US" sz="3200" dirty="0"/>
              <a:t>先分詞之後以“詞”為基本元素構建</a:t>
            </a:r>
            <a:r>
              <a:rPr lang="en-US" altLang="zh-TW" sz="3200" dirty="0"/>
              <a:t>n-gram </a:t>
            </a:r>
          </a:p>
          <a:p>
            <a:pPr marL="271463" indent="-271463">
              <a:buFont typeface="Arial" pitchFamily="34" charset="0"/>
              <a:buChar char="•"/>
            </a:pPr>
            <a:r>
              <a:rPr lang="zh-TW" altLang="en-US" sz="3200" dirty="0"/>
              <a:t>這裡生成的</a:t>
            </a:r>
            <a:r>
              <a:rPr lang="en-US" altLang="zh-TW" sz="3200" dirty="0"/>
              <a:t>n-gram </a:t>
            </a:r>
            <a:r>
              <a:rPr lang="zh-TW" altLang="en-US" sz="3200" dirty="0"/>
              <a:t>用於構建</a:t>
            </a:r>
            <a:r>
              <a:rPr lang="en-US" altLang="zh-TW" sz="3200" dirty="0"/>
              <a:t>language model </a:t>
            </a:r>
            <a:r>
              <a:rPr lang="zh-TW" altLang="en-US" sz="3200" dirty="0"/>
              <a:t>，其實又可以反過來幫助完成分詞的任務</a:t>
            </a:r>
            <a:endParaRPr lang="en-US" altLang="zh-TW" sz="32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N-gram</a:t>
            </a:r>
            <a:r>
              <a:rPr lang="zh-TW" altLang="en-US" b="1" dirty="0"/>
              <a:t>的問題</a:t>
            </a:r>
          </a:p>
        </p:txBody>
      </p:sp>
      <p:sp>
        <p:nvSpPr>
          <p:cNvPr id="4" name="矩形 3"/>
          <p:cNvSpPr/>
          <p:nvPr/>
        </p:nvSpPr>
        <p:spPr>
          <a:xfrm>
            <a:off x="2279576" y="1628801"/>
            <a:ext cx="7704856" cy="2062103"/>
          </a:xfrm>
          <a:prstGeom prst="rect">
            <a:avLst/>
          </a:prstGeom>
        </p:spPr>
        <p:txBody>
          <a:bodyPr wrap="square">
            <a:spAutoFit/>
          </a:bodyPr>
          <a:lstStyle/>
          <a:p>
            <a:pPr marL="271463" indent="-271463">
              <a:buFont typeface="Arial" pitchFamily="34" charset="0"/>
              <a:buChar char="•"/>
            </a:pPr>
            <a:r>
              <a:rPr lang="zh-TW" altLang="en-US" sz="3200" dirty="0"/>
              <a:t>浮點數下溢，也就是需要表示的數字太小了，超出了浮點數所能表示的範圍</a:t>
            </a:r>
            <a:endParaRPr lang="en-US" altLang="zh-TW" sz="3200" dirty="0"/>
          </a:p>
          <a:p>
            <a:pPr marL="271463" indent="-271463">
              <a:buFont typeface="Arial" pitchFamily="34" charset="0"/>
              <a:buChar char="•"/>
            </a:pPr>
            <a:r>
              <a:rPr lang="zh-TW" altLang="en-US" sz="3200" dirty="0"/>
              <a:t>以一個語言有幾十萬個詞，如果一個句子太長，相乘後會造成值太小</a:t>
            </a:r>
            <a:endParaRPr lang="en-US" altLang="zh-TW" sz="3200" dirty="0"/>
          </a:p>
        </p:txBody>
      </p:sp>
      <p:pic>
        <p:nvPicPr>
          <p:cNvPr id="18434" name="Picture 2"/>
          <p:cNvPicPr>
            <a:picLocks noChangeAspect="1" noChangeArrowheads="1"/>
          </p:cNvPicPr>
          <p:nvPr/>
        </p:nvPicPr>
        <p:blipFill>
          <a:blip r:embed="rId2" cstate="print"/>
          <a:srcRect/>
          <a:stretch>
            <a:fillRect/>
          </a:stretch>
        </p:blipFill>
        <p:spPr bwMode="auto">
          <a:xfrm>
            <a:off x="3935760" y="4077072"/>
            <a:ext cx="4561634" cy="648072"/>
          </a:xfrm>
          <a:prstGeom prst="rect">
            <a:avLst/>
          </a:prstGeom>
          <a:noFill/>
          <a:ln w="9525">
            <a:noFill/>
            <a:miter lim="800000"/>
            <a:headEnd/>
            <a:tailEnd/>
          </a:ln>
        </p:spPr>
      </p:pic>
      <p:pic>
        <p:nvPicPr>
          <p:cNvPr id="18435" name="Picture 3"/>
          <p:cNvPicPr>
            <a:picLocks noChangeAspect="1" noChangeArrowheads="1"/>
          </p:cNvPicPr>
          <p:nvPr/>
        </p:nvPicPr>
        <p:blipFill>
          <a:blip r:embed="rId3" cstate="print"/>
          <a:srcRect/>
          <a:stretch>
            <a:fillRect/>
          </a:stretch>
        </p:blipFill>
        <p:spPr bwMode="auto">
          <a:xfrm>
            <a:off x="3863752" y="5517232"/>
            <a:ext cx="4813062" cy="108012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語言模型概念</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語言模型起源於語音識別</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(speech recognition)</a:t>
            </a:r>
          </a:p>
          <a:p>
            <a:pPr marL="514350" indent="-514350">
              <a:buFont typeface="+mj-lt"/>
              <a:buAutoNum type="arabicPeriod"/>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輸入一段音訊資料，語音識別系統通常會生成多個句子作為候選</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究竟哪個句子更合理？</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需要用到語言模型對候選句子進行排序</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如今語言模型的應用範圍早已擴展到機器翻譯、信息檢索、問答、文摘等眾多</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NLP</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領域</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791217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N-gram</a:t>
            </a:r>
            <a:r>
              <a:rPr lang="zh-TW" altLang="en-US" b="1" dirty="0"/>
              <a:t>的問題</a:t>
            </a:r>
          </a:p>
        </p:txBody>
      </p:sp>
      <p:sp>
        <p:nvSpPr>
          <p:cNvPr id="4" name="矩形 3"/>
          <p:cNvSpPr/>
          <p:nvPr/>
        </p:nvSpPr>
        <p:spPr>
          <a:xfrm>
            <a:off x="2279576" y="1628800"/>
            <a:ext cx="7704856" cy="1569660"/>
          </a:xfrm>
          <a:prstGeom prst="rect">
            <a:avLst/>
          </a:prstGeom>
        </p:spPr>
        <p:txBody>
          <a:bodyPr wrap="square">
            <a:spAutoFit/>
          </a:bodyPr>
          <a:lstStyle/>
          <a:p>
            <a:pPr marL="271463" indent="-271463">
              <a:buFont typeface="Arial" pitchFamily="34" charset="0"/>
              <a:buChar char="•"/>
            </a:pPr>
            <a:r>
              <a:rPr lang="zh-TW" altLang="en-US" sz="3200" dirty="0"/>
              <a:t>解決的辦法其實很簡單，既然問題出在連乘上，那麼就拿連乘開刀</a:t>
            </a:r>
            <a:r>
              <a:rPr lang="en-US" altLang="zh-TW" sz="3200" dirty="0"/>
              <a:t>——</a:t>
            </a:r>
            <a:r>
              <a:rPr lang="zh-TW" altLang="en-US" sz="3200" dirty="0"/>
              <a:t>在前面加一個</a:t>
            </a:r>
            <a:r>
              <a:rPr lang="en-US" altLang="zh-TW" sz="3200" dirty="0"/>
              <a:t>LOG</a:t>
            </a:r>
            <a:r>
              <a:rPr lang="zh-TW" altLang="en-US" sz="3200" dirty="0"/>
              <a:t>，讓它變成連加</a:t>
            </a:r>
            <a:endParaRPr lang="en-US" altLang="zh-TW" sz="3200" dirty="0"/>
          </a:p>
        </p:txBody>
      </p:sp>
      <p:pic>
        <p:nvPicPr>
          <p:cNvPr id="19458" name="Picture 2"/>
          <p:cNvPicPr>
            <a:picLocks noChangeAspect="1" noChangeArrowheads="1"/>
          </p:cNvPicPr>
          <p:nvPr/>
        </p:nvPicPr>
        <p:blipFill>
          <a:blip r:embed="rId2" cstate="print"/>
          <a:srcRect/>
          <a:stretch>
            <a:fillRect/>
          </a:stretch>
        </p:blipFill>
        <p:spPr bwMode="auto">
          <a:xfrm>
            <a:off x="3719736" y="3429000"/>
            <a:ext cx="4714318" cy="2736304"/>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N-gram</a:t>
            </a:r>
            <a:r>
              <a:rPr lang="zh-TW" altLang="en-US" b="1" dirty="0"/>
              <a:t>的問題</a:t>
            </a:r>
          </a:p>
        </p:txBody>
      </p:sp>
      <p:sp>
        <p:nvSpPr>
          <p:cNvPr id="4" name="矩形 3"/>
          <p:cNvSpPr/>
          <p:nvPr/>
        </p:nvSpPr>
        <p:spPr>
          <a:xfrm>
            <a:off x="2279576" y="1628801"/>
            <a:ext cx="7704856" cy="2554545"/>
          </a:xfrm>
          <a:prstGeom prst="rect">
            <a:avLst/>
          </a:prstGeom>
        </p:spPr>
        <p:txBody>
          <a:bodyPr wrap="square">
            <a:spAutoFit/>
          </a:bodyPr>
          <a:lstStyle/>
          <a:p>
            <a:pPr marL="271463" indent="-271463">
              <a:buFont typeface="Arial" pitchFamily="34" charset="0"/>
              <a:buChar char="•"/>
            </a:pPr>
            <a:r>
              <a:rPr lang="en-US" altLang="zh-TW" sz="3200" dirty="0"/>
              <a:t>log</a:t>
            </a:r>
            <a:r>
              <a:rPr lang="zh-TW" altLang="en-US" sz="3200" dirty="0"/>
              <a:t>函數在</a:t>
            </a:r>
            <a:r>
              <a:rPr lang="en-US" altLang="zh-TW" sz="3200" dirty="0"/>
              <a:t>0</a:t>
            </a:r>
            <a:r>
              <a:rPr lang="zh-TW" altLang="en-US" sz="3200" dirty="0"/>
              <a:t>處是沒有定義的</a:t>
            </a:r>
            <a:endParaRPr lang="en-US" altLang="zh-TW" sz="3200" dirty="0"/>
          </a:p>
          <a:p>
            <a:pPr marL="271463" indent="-271463">
              <a:buFont typeface="Arial" pitchFamily="34" charset="0"/>
              <a:buChar char="•"/>
            </a:pPr>
            <a:r>
              <a:rPr lang="zh-TW" altLang="en-US" sz="3200" dirty="0"/>
              <a:t>因此機率不可以等於</a:t>
            </a:r>
            <a:r>
              <a:rPr lang="en-US" altLang="zh-TW" sz="3200" dirty="0"/>
              <a:t>0</a:t>
            </a:r>
          </a:p>
          <a:p>
            <a:pPr marL="271463" indent="-271463">
              <a:buFont typeface="Arial" pitchFamily="34" charset="0"/>
              <a:buChar char="•"/>
            </a:pPr>
            <a:r>
              <a:rPr lang="zh-TW" altLang="en-US" sz="3200" dirty="0"/>
              <a:t>如果在訓練數據中沒有出現過的字，機率就會是</a:t>
            </a:r>
            <a:r>
              <a:rPr lang="en-US" altLang="zh-TW" sz="3200" dirty="0"/>
              <a:t>0</a:t>
            </a:r>
          </a:p>
          <a:p>
            <a:pPr marL="271463" indent="-271463">
              <a:buFont typeface="Arial" pitchFamily="34" charset="0"/>
              <a:buChar char="•"/>
            </a:pPr>
            <a:r>
              <a:rPr lang="zh-TW" altLang="en-US" sz="3200" dirty="0"/>
              <a:t>必須使用平滑方法、回退法等數學方法</a:t>
            </a:r>
            <a:endParaRPr lang="en-US" altLang="zh-TW" sz="3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N-gram</a:t>
            </a:r>
            <a:r>
              <a:rPr lang="zh-TW" altLang="en-US" b="1" dirty="0"/>
              <a:t>的問題</a:t>
            </a:r>
          </a:p>
        </p:txBody>
      </p:sp>
      <p:sp>
        <p:nvSpPr>
          <p:cNvPr id="4" name="矩形 3"/>
          <p:cNvSpPr/>
          <p:nvPr/>
        </p:nvSpPr>
        <p:spPr>
          <a:xfrm>
            <a:off x="2279576" y="1628800"/>
            <a:ext cx="7704856" cy="1569660"/>
          </a:xfrm>
          <a:prstGeom prst="rect">
            <a:avLst/>
          </a:prstGeom>
        </p:spPr>
        <p:txBody>
          <a:bodyPr wrap="square">
            <a:spAutoFit/>
          </a:bodyPr>
          <a:lstStyle/>
          <a:p>
            <a:pPr marL="271463" indent="-271463">
              <a:buFont typeface="Arial" pitchFamily="34" charset="0"/>
              <a:buChar char="•"/>
            </a:pPr>
            <a:r>
              <a:rPr lang="zh-TW" altLang="en-US" sz="3200" dirty="0"/>
              <a:t>無法建模更遠的關係，語料的不足使得無法訓練更高階的語言模型。</a:t>
            </a:r>
          </a:p>
          <a:p>
            <a:pPr marL="271463" indent="-271463">
              <a:buFont typeface="Arial" pitchFamily="34" charset="0"/>
              <a:buChar char="•"/>
            </a:pPr>
            <a:r>
              <a:rPr lang="zh-TW" altLang="en-US" sz="3200" dirty="0"/>
              <a:t>無法建模出詞之間的相似度。</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N-gram</a:t>
            </a:r>
            <a:r>
              <a:rPr lang="zh-TW" altLang="en-US" b="1" dirty="0"/>
              <a:t>程式練習</a:t>
            </a:r>
            <a:r>
              <a:rPr lang="en-US" altLang="zh-TW" b="1" dirty="0"/>
              <a:t>	</a:t>
            </a:r>
            <a:endParaRPr lang="zh-TW" altLang="en-US" b="1" dirty="0"/>
          </a:p>
        </p:txBody>
      </p:sp>
      <p:sp>
        <p:nvSpPr>
          <p:cNvPr id="4" name="矩形 3"/>
          <p:cNvSpPr/>
          <p:nvPr/>
        </p:nvSpPr>
        <p:spPr>
          <a:xfrm>
            <a:off x="2279576" y="1628800"/>
            <a:ext cx="7704856" cy="584775"/>
          </a:xfrm>
          <a:prstGeom prst="rect">
            <a:avLst/>
          </a:prstGeom>
        </p:spPr>
        <p:txBody>
          <a:bodyPr wrap="square">
            <a:spAutoFit/>
          </a:bodyPr>
          <a:lstStyle/>
          <a:p>
            <a:pPr marL="271463" indent="-271463">
              <a:buFont typeface="Arial" pitchFamily="34" charset="0"/>
              <a:buChar char="•"/>
            </a:pPr>
            <a:r>
              <a:rPr lang="en-US" altLang="zh-TW" sz="3200"/>
              <a:t>3_0(</a:t>
            </a:r>
            <a:r>
              <a:rPr lang="en-US" altLang="zh-TW" sz="3200" dirty="0" err="1"/>
              <a:t>ngram</a:t>
            </a:r>
            <a:r>
              <a:rPr lang="en-US" altLang="zh-TW" sz="3200" dirty="0"/>
              <a:t>).</a:t>
            </a:r>
            <a:r>
              <a:rPr lang="en-US" altLang="zh-TW" sz="3200" dirty="0" err="1"/>
              <a:t>ipynb</a:t>
            </a:r>
            <a:endParaRPr lang="zh-TW" altLang="en-US" sz="3200" dirty="0"/>
          </a:p>
        </p:txBody>
      </p:sp>
    </p:spTree>
    <p:extLst>
      <p:ext uri="{BB962C8B-B14F-4D97-AF65-F5344CB8AC3E}">
        <p14:creationId xmlns:p14="http://schemas.microsoft.com/office/powerpoint/2010/main" val="19349856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zh-TW" altLang="en-US" dirty="0">
                <a:latin typeface="微軟正黑體" panose="020B0604030504040204" pitchFamily="34" charset="-120"/>
                <a:ea typeface="微軟正黑體" panose="020B0604030504040204" pitchFamily="34" charset="-120"/>
              </a:rPr>
              <a:t>語言模型性能評價</a:t>
            </a:r>
          </a:p>
        </p:txBody>
      </p:sp>
    </p:spTree>
    <p:extLst>
      <p:ext uri="{BB962C8B-B14F-4D97-AF65-F5344CB8AC3E}">
        <p14:creationId xmlns:p14="http://schemas.microsoft.com/office/powerpoint/2010/main" val="30477848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語言模型性能評價</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應用於具體的外部任務（如機器翻譯）</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根據該任務上指標的高低對語言模型進行評價</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最接近實際應用需求的一種評價方法</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計算代價較高，實現的難度也較大</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以困惑度（</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Perplexity</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PPL</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）為基礎的</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內部評價</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困惑度越小，表示單字序列的機率越大，也表示模型能夠更進一步地解釋測試集中的資料</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困惑度越低的語言模型並不總是能在外部任務上取得更好的性能指標，但是兩者之間通常呈現出一定的正相關性</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困惑度可以身為快速評價語言模型性能的指標，而在將其應用於下游任務時，仍然需要根據其在具體任務上的表現進行評價</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3136903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困或度性能評價</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先將資料劃分為不相交的兩個集合，分別稱為訓練集</a:t>
                </a:r>
                <a14:m>
                  <m:oMath xmlns:m="http://schemas.openxmlformats.org/officeDocument/2006/math">
                    <m:sSup>
                      <m:sSupPr>
                        <m:ctrlPr>
                          <a:rPr lang="zh-TW" altLang="zh-TW" i="1">
                            <a:effectLst/>
                            <a:latin typeface="Cambria Math" panose="02040503050406030204" pitchFamily="18" charset="0"/>
                            <a:ea typeface="Cambria Math" panose="02040503050406030204" pitchFamily="18" charset="0"/>
                          </a:rPr>
                        </m:ctrlPr>
                      </m:sSup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𝔻</m:t>
                        </m:r>
                      </m:e>
                      <m:sup>
                        <m:r>
                          <m:rPr>
                            <m:sty m:val="p"/>
                          </m:rPr>
                          <a:rPr lang="en-US" altLang="zh-TW">
                            <a:effectLst/>
                            <a:latin typeface="Cambria Math" panose="02040503050406030204" pitchFamily="18" charset="0"/>
                            <a:ea typeface="新細明體" panose="02020500000000000000" pitchFamily="18" charset="-120"/>
                            <a:cs typeface="Times New Roman" panose="02020603050405020304" pitchFamily="18" charset="0"/>
                          </a:rPr>
                          <m:t>train</m:t>
                        </m:r>
                      </m:sup>
                    </m:sSup>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和測試集</a:t>
                </a:r>
                <a14:m>
                  <m:oMath xmlns:m="http://schemas.openxmlformats.org/officeDocument/2006/math">
                    <m:sSup>
                      <m:sSupPr>
                        <m:ctrlPr>
                          <a:rPr lang="zh-TW" altLang="zh-TW" i="1">
                            <a:effectLst/>
                            <a:latin typeface="Cambria Math" panose="02040503050406030204" pitchFamily="18" charset="0"/>
                            <a:ea typeface="Cambria Math" panose="02040503050406030204" pitchFamily="18" charset="0"/>
                          </a:rPr>
                        </m:ctrlPr>
                      </m:sSup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𝔻</m:t>
                        </m:r>
                      </m:e>
                      <m:sup>
                        <m:r>
                          <m:rPr>
                            <m:sty m:val="p"/>
                          </m:rPr>
                          <a:rPr lang="en-US" altLang="zh-TW">
                            <a:effectLst/>
                            <a:latin typeface="Cambria Math" panose="02040503050406030204" pitchFamily="18" charset="0"/>
                            <a:ea typeface="新細明體" panose="02020500000000000000" pitchFamily="18" charset="-120"/>
                            <a:cs typeface="Times New Roman" panose="02020603050405020304" pitchFamily="18" charset="0"/>
                          </a:rPr>
                          <m:t>test</m:t>
                        </m:r>
                      </m:sup>
                    </m:sSup>
                  </m:oMath>
                </a14:m>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14:m>
                  <m:oMath xmlns:m="http://schemas.openxmlformats.org/officeDocument/2006/math">
                    <m:sSup>
                      <m:sSupPr>
                        <m:ctrlPr>
                          <a:rPr lang="zh-TW" altLang="zh-TW" i="1">
                            <a:effectLst/>
                            <a:latin typeface="Cambria Math" panose="02040503050406030204" pitchFamily="18" charset="0"/>
                            <a:ea typeface="Cambria Math" panose="02040503050406030204" pitchFamily="18" charset="0"/>
                          </a:rPr>
                        </m:ctrlPr>
                      </m:sSup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𝔻</m:t>
                        </m:r>
                      </m:e>
                      <m:sup>
                        <m:r>
                          <m:rPr>
                            <m:sty m:val="p"/>
                          </m:rPr>
                          <a:rPr lang="en-US" altLang="zh-TW">
                            <a:effectLst/>
                            <a:latin typeface="Cambria Math" panose="02040503050406030204" pitchFamily="18" charset="0"/>
                            <a:ea typeface="新細明體" panose="02020500000000000000" pitchFamily="18" charset="-120"/>
                            <a:cs typeface="Times New Roman" panose="02020603050405020304" pitchFamily="18" charset="0"/>
                          </a:rPr>
                          <m:t>train</m:t>
                        </m:r>
                      </m:sup>
                    </m:sSup>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用於估計語言模型的參數</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，算出一個模型</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套用該</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模型</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，將</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測試集</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放入，計算測試集</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的機率</a:t>
                </a:r>
                <a14:m>
                  <m:oMath xmlns:m="http://schemas.openxmlformats.org/officeDocument/2006/math">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𝑃</m:t>
                    </m:r>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m:t>
                    </m:r>
                    <m:sSup>
                      <m:sSupPr>
                        <m:ctrlPr>
                          <a:rPr lang="zh-TW" altLang="zh-TW" i="1">
                            <a:effectLst/>
                            <a:latin typeface="Cambria Math" panose="02040503050406030204" pitchFamily="18" charset="0"/>
                            <a:ea typeface="Cambria Math" panose="02040503050406030204" pitchFamily="18" charset="0"/>
                          </a:rPr>
                        </m:ctrlPr>
                      </m:sSup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𝔻</m:t>
                        </m:r>
                      </m:e>
                      <m:sup>
                        <m:r>
                          <m:rPr>
                            <m:sty m:val="p"/>
                          </m:rPr>
                          <a:rPr lang="en-US" altLang="zh-TW">
                            <a:effectLst/>
                            <a:latin typeface="Cambria Math" panose="02040503050406030204" pitchFamily="18" charset="0"/>
                            <a:ea typeface="新細明體" panose="02020500000000000000" pitchFamily="18" charset="-120"/>
                            <a:cs typeface="Times New Roman" panose="02020603050405020304" pitchFamily="18" charset="0"/>
                          </a:rPr>
                          <m:t>test</m:t>
                        </m:r>
                      </m:sup>
                    </m:sSup>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m:t>
                    </m:r>
                  </m:oMath>
                </a14:m>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反映了模型在測試集上的泛化能力</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假設測試集</a:t>
                </a:r>
                <a14:m>
                  <m:oMath xmlns:m="http://schemas.openxmlformats.org/officeDocument/2006/math">
                    <m:sSup>
                      <m:sSupPr>
                        <m:ctrlPr>
                          <a:rPr lang="zh-TW" altLang="zh-TW" i="1">
                            <a:effectLst/>
                            <a:latin typeface="Cambria Math" panose="02040503050406030204" pitchFamily="18" charset="0"/>
                            <a:ea typeface="Cambria Math" panose="02040503050406030204" pitchFamily="18" charset="0"/>
                          </a:rPr>
                        </m:ctrlPr>
                      </m:sSup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𝔻</m:t>
                        </m:r>
                      </m:e>
                      <m:sup>
                        <m:r>
                          <m:rPr>
                            <m:sty m:val="p"/>
                          </m:rPr>
                          <a:rPr lang="en-US" altLang="zh-TW">
                            <a:effectLst/>
                            <a:latin typeface="Cambria Math" panose="02040503050406030204" pitchFamily="18" charset="0"/>
                            <a:ea typeface="新細明體" panose="02020500000000000000" pitchFamily="18" charset="-120"/>
                            <a:cs typeface="Times New Roman" panose="02020603050405020304" pitchFamily="18" charset="0"/>
                          </a:rPr>
                          <m:t>test</m:t>
                        </m:r>
                      </m:sup>
                    </m:sSup>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m:t>
                    </m:r>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1</m:t>
                        </m:r>
                      </m:sub>
                    </m:sSub>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2</m:t>
                        </m:r>
                      </m:sub>
                    </m:sSub>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m:t>
                    </m:r>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𝑁</m:t>
                        </m:r>
                      </m:sub>
                    </m:sSub>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（每個句子的開始和結束分佈增加</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&lt;BOS&gt;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與</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&lt;EOS&gt;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標記），那麼測試集的機率為</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endParaRPr>
              </a:p>
            </p:txBody>
          </p:sp>
        </mc:Choice>
        <mc:Fallback xmlns="">
          <p:sp>
            <p:nvSpPr>
              <p:cNvPr id="3" name="內容版面配置區 2">
                <a:extLst>
                  <a:ext uri="{FF2B5EF4-FFF2-40B4-BE49-F238E27FC236}">
                    <a16:creationId xmlns:a16="http://schemas.microsoft.com/office/drawing/2014/main" id="{3ABFD44D-8A96-48EF-87FE-009D440D49A9}"/>
                  </a:ext>
                </a:extLst>
              </p:cNvPr>
              <p:cNvSpPr>
                <a:spLocks noGrp="1" noRot="1" noChangeAspect="1" noMove="1" noResize="1" noEditPoints="1" noAdjustHandles="1" noChangeArrowheads="1" noChangeShapeType="1" noTextEdit="1"/>
              </p:cNvSpPr>
              <p:nvPr>
                <p:ph idx="1"/>
              </p:nvPr>
            </p:nvSpPr>
            <p:spPr>
              <a:xfrm>
                <a:off x="838200" y="1202076"/>
                <a:ext cx="10515600" cy="5363111"/>
              </a:xfrm>
              <a:blipFill>
                <a:blip r:embed="rId2"/>
                <a:stretch>
                  <a:fillRect l="-1391" t="-2500" r="-638"/>
                </a:stretch>
              </a:blipFill>
            </p:spPr>
            <p:txBody>
              <a:bodyPr/>
              <a:lstStyle/>
              <a:p>
                <a:r>
                  <a:rPr lang="zh-TW" altLang="en-US">
                    <a:noFill/>
                  </a:rPr>
                  <a:t> </a:t>
                </a:r>
              </a:p>
            </p:txBody>
          </p:sp>
        </mc:Fallback>
      </mc:AlternateContent>
      <p:pic>
        <p:nvPicPr>
          <p:cNvPr id="7" name="圖片 6">
            <a:extLst>
              <a:ext uri="{FF2B5EF4-FFF2-40B4-BE49-F238E27FC236}">
                <a16:creationId xmlns:a16="http://schemas.microsoft.com/office/drawing/2014/main" id="{141B6F17-4DB5-4309-8F0A-0B398B023FDE}"/>
              </a:ext>
            </a:extLst>
          </p:cNvPr>
          <p:cNvPicPr>
            <a:picLocks noChangeAspect="1"/>
          </p:cNvPicPr>
          <p:nvPr/>
        </p:nvPicPr>
        <p:blipFill>
          <a:blip r:embed="rId3"/>
          <a:stretch>
            <a:fillRect/>
          </a:stretch>
        </p:blipFill>
        <p:spPr>
          <a:xfrm>
            <a:off x="3395769" y="4692650"/>
            <a:ext cx="4619625" cy="1800225"/>
          </a:xfrm>
          <a:prstGeom prst="rect">
            <a:avLst/>
          </a:prstGeom>
        </p:spPr>
      </p:pic>
    </p:spTree>
    <p:extLst>
      <p:ext uri="{BB962C8B-B14F-4D97-AF65-F5344CB8AC3E}">
        <p14:creationId xmlns:p14="http://schemas.microsoft.com/office/powerpoint/2010/main" val="3100984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困或度性能評價</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zh-TW" dirty="0">
                <a:latin typeface="微軟正黑體" panose="020B0604030504040204" pitchFamily="34" charset="-120"/>
                <a:ea typeface="微軟正黑體" panose="020B0604030504040204" pitchFamily="34" charset="-120"/>
              </a:rPr>
              <a:t>困惑度則為模型分配給測試集中每一個詞的機率的幾何平均值的倒數：</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舉例來說，對於</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bigram</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模型而言</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實際計算過程中，考慮到多個機率的連乘可能帶來浮點數下溢的問題，轉化為對數和</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9BB2E68F-351F-4864-9CFA-505980D4B1B5}"/>
              </a:ext>
            </a:extLst>
          </p:cNvPr>
          <p:cNvPicPr>
            <a:picLocks noChangeAspect="1"/>
          </p:cNvPicPr>
          <p:nvPr/>
        </p:nvPicPr>
        <p:blipFill>
          <a:blip r:embed="rId2"/>
          <a:stretch>
            <a:fillRect/>
          </a:stretch>
        </p:blipFill>
        <p:spPr>
          <a:xfrm>
            <a:off x="838200" y="1931809"/>
            <a:ext cx="5181600" cy="1247775"/>
          </a:xfrm>
          <a:prstGeom prst="rect">
            <a:avLst/>
          </a:prstGeom>
        </p:spPr>
      </p:pic>
      <p:pic>
        <p:nvPicPr>
          <p:cNvPr id="8" name="圖片 7">
            <a:extLst>
              <a:ext uri="{FF2B5EF4-FFF2-40B4-BE49-F238E27FC236}">
                <a16:creationId xmlns:a16="http://schemas.microsoft.com/office/drawing/2014/main" id="{B8E5F364-2176-45C7-B773-8535E70109CF}"/>
              </a:ext>
            </a:extLst>
          </p:cNvPr>
          <p:cNvPicPr>
            <a:picLocks noChangeAspect="1"/>
          </p:cNvPicPr>
          <p:nvPr/>
        </p:nvPicPr>
        <p:blipFill>
          <a:blip r:embed="rId3"/>
          <a:stretch>
            <a:fillRect/>
          </a:stretch>
        </p:blipFill>
        <p:spPr>
          <a:xfrm>
            <a:off x="838200" y="3640664"/>
            <a:ext cx="4962525" cy="1190625"/>
          </a:xfrm>
          <a:prstGeom prst="rect">
            <a:avLst/>
          </a:prstGeom>
        </p:spPr>
      </p:pic>
      <p:pic>
        <p:nvPicPr>
          <p:cNvPr id="10" name="圖片 9">
            <a:extLst>
              <a:ext uri="{FF2B5EF4-FFF2-40B4-BE49-F238E27FC236}">
                <a16:creationId xmlns:a16="http://schemas.microsoft.com/office/drawing/2014/main" id="{0445676A-9C8D-4801-AD44-1A5E7277BFAA}"/>
              </a:ext>
            </a:extLst>
          </p:cNvPr>
          <p:cNvPicPr>
            <a:picLocks noChangeAspect="1"/>
          </p:cNvPicPr>
          <p:nvPr/>
        </p:nvPicPr>
        <p:blipFill>
          <a:blip r:embed="rId4"/>
          <a:stretch>
            <a:fillRect/>
          </a:stretch>
        </p:blipFill>
        <p:spPr>
          <a:xfrm>
            <a:off x="900112" y="6093431"/>
            <a:ext cx="4838700" cy="762000"/>
          </a:xfrm>
          <a:prstGeom prst="rect">
            <a:avLst/>
          </a:prstGeom>
        </p:spPr>
      </p:pic>
    </p:spTree>
    <p:extLst>
      <p:ext uri="{BB962C8B-B14F-4D97-AF65-F5344CB8AC3E}">
        <p14:creationId xmlns:p14="http://schemas.microsoft.com/office/powerpoint/2010/main" val="458193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語言模型</a:t>
            </a:r>
          </a:p>
        </p:txBody>
      </p:sp>
      <p:sp>
        <p:nvSpPr>
          <p:cNvPr id="3" name="內容版面配置區 2"/>
          <p:cNvSpPr>
            <a:spLocks noGrp="1"/>
          </p:cNvSpPr>
          <p:nvPr>
            <p:ph idx="1"/>
          </p:nvPr>
        </p:nvSpPr>
        <p:spPr/>
        <p:txBody>
          <a:bodyPr>
            <a:normAutofit/>
          </a:bodyPr>
          <a:lstStyle/>
          <a:p>
            <a:r>
              <a:rPr lang="zh-TW" altLang="en-US" dirty="0"/>
              <a:t>有一個符號的集合</a:t>
            </a:r>
            <a:endParaRPr lang="en-US" altLang="zh-TW" dirty="0"/>
          </a:p>
          <a:p>
            <a:r>
              <a:rPr lang="zh-TW" altLang="en-US" dirty="0"/>
              <a:t>把每一個稱作一個“單詞”</a:t>
            </a:r>
            <a:endParaRPr lang="en-US" altLang="zh-TW" dirty="0"/>
          </a:p>
          <a:p>
            <a:r>
              <a:rPr lang="zh-TW" altLang="en-US" dirty="0"/>
              <a:t>零或多個單詞連接組成了一個字串</a:t>
            </a:r>
            <a:endParaRPr lang="en-US" altLang="zh-TW" dirty="0"/>
          </a:p>
          <a:p>
            <a:r>
              <a:rPr lang="zh-TW" altLang="en-US" dirty="0"/>
              <a:t>字串有長短，如語言中句子、段落或文章</a:t>
            </a:r>
            <a:endParaRPr lang="en-US" altLang="zh-TW" dirty="0"/>
          </a:p>
          <a:p>
            <a:r>
              <a:rPr lang="zh-TW" altLang="en-US" dirty="0"/>
              <a:t>所有合法（例如，透過一些語法約束）的字串的集合稱為語言</a:t>
            </a:r>
            <a:endParaRPr lang="en-US" altLang="zh-TW" dirty="0"/>
          </a:p>
          <a:p>
            <a:r>
              <a:rPr lang="zh-TW" altLang="en-US" dirty="0"/>
              <a:t>語言模型就是這個語言裡的字串的機率分佈模型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語言模型的成份</a:t>
            </a:r>
          </a:p>
        </p:txBody>
      </p:sp>
      <p:sp>
        <p:nvSpPr>
          <p:cNvPr id="3" name="內容版面配置區 2"/>
          <p:cNvSpPr>
            <a:spLocks noGrp="1"/>
          </p:cNvSpPr>
          <p:nvPr>
            <p:ph idx="1"/>
          </p:nvPr>
        </p:nvSpPr>
        <p:spPr/>
        <p:txBody>
          <a:bodyPr>
            <a:normAutofit/>
          </a:bodyPr>
          <a:lstStyle/>
          <a:p>
            <a:r>
              <a:rPr lang="zh-TW" altLang="en-US" dirty="0"/>
              <a:t>任何由</a:t>
            </a:r>
            <a:r>
              <a:rPr lang="zh-TW" altLang="en-US" dirty="0">
                <a:solidFill>
                  <a:srgbClr val="FF0000"/>
                </a:solidFill>
              </a:rPr>
              <a:t>基礎單元</a:t>
            </a:r>
            <a:r>
              <a:rPr lang="zh-TW" altLang="en-US" dirty="0"/>
              <a:t>組成的</a:t>
            </a:r>
            <a:r>
              <a:rPr lang="zh-TW" altLang="en-US" dirty="0">
                <a:solidFill>
                  <a:srgbClr val="FF0000"/>
                </a:solidFill>
              </a:rPr>
              <a:t>序列</a:t>
            </a:r>
            <a:r>
              <a:rPr lang="zh-TW" altLang="en-US" dirty="0"/>
              <a:t>都可以使用</a:t>
            </a:r>
            <a:r>
              <a:rPr lang="en-US" altLang="zh-TW" dirty="0">
                <a:solidFill>
                  <a:srgbClr val="FF0000"/>
                </a:solidFill>
              </a:rPr>
              <a:t>Language Model</a:t>
            </a:r>
            <a:r>
              <a:rPr lang="zh-TW" altLang="en-US" dirty="0"/>
              <a:t>的方法來分析</a:t>
            </a:r>
            <a:endParaRPr lang="en-US" altLang="zh-TW" dirty="0"/>
          </a:p>
          <a:p>
            <a:r>
              <a:rPr lang="en-US" altLang="zh-TW" dirty="0">
                <a:hlinkClick r:id="rId2"/>
              </a:rPr>
              <a:t>Speech Recognition</a:t>
            </a:r>
            <a:r>
              <a:rPr lang="zh-TW" altLang="en-US" dirty="0"/>
              <a:t>裡的聲音訊號</a:t>
            </a:r>
            <a:endParaRPr lang="en-US" altLang="zh-TW" dirty="0"/>
          </a:p>
          <a:p>
            <a:r>
              <a:rPr lang="en-US" altLang="zh-TW" dirty="0">
                <a:hlinkClick r:id="rId3"/>
              </a:rPr>
              <a:t>Bioinformatics</a:t>
            </a:r>
            <a:r>
              <a:rPr lang="zh-TW" altLang="en-US" dirty="0"/>
              <a:t>裡的基因序列等</a:t>
            </a:r>
            <a:endParaRPr lang="en-US" altLang="zh-TW" dirty="0"/>
          </a:p>
          <a:p>
            <a:r>
              <a:rPr lang="zh-TW" altLang="en-US" dirty="0"/>
              <a:t>自然語言中的單詞序列</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語言模型的應用範例</a:t>
            </a:r>
          </a:p>
        </p:txBody>
      </p:sp>
      <p:sp>
        <p:nvSpPr>
          <p:cNvPr id="3" name="內容版面配置區 2"/>
          <p:cNvSpPr>
            <a:spLocks noGrp="1"/>
          </p:cNvSpPr>
          <p:nvPr>
            <p:ph idx="1"/>
          </p:nvPr>
        </p:nvSpPr>
        <p:spPr/>
        <p:txBody>
          <a:bodyPr>
            <a:normAutofit/>
          </a:bodyPr>
          <a:lstStyle/>
          <a:p>
            <a:pPr algn="just"/>
            <a:r>
              <a:rPr lang="zh-TW" altLang="en-US" dirty="0"/>
              <a:t>一篇使用</a:t>
            </a:r>
            <a:r>
              <a:rPr lang="en-US" altLang="zh-TW" dirty="0" err="1"/>
              <a:t>ocr</a:t>
            </a:r>
            <a:r>
              <a:rPr lang="zh-TW" altLang="en-US" dirty="0"/>
              <a:t>識別的文章，或部分破解的密文，或部分損壞的文章，有些字詞缺失，這些缺失的字有多種不同的可能，可用</a:t>
            </a:r>
            <a:r>
              <a:rPr lang="en-US" altLang="zh-TW" dirty="0"/>
              <a:t>Language Model</a:t>
            </a:r>
            <a:r>
              <a:rPr lang="zh-TW" altLang="en-US" dirty="0"/>
              <a:t>來計算並選擇機率最大的字</a:t>
            </a:r>
            <a:endParaRPr lang="en-US" altLang="zh-TW" dirty="0"/>
          </a:p>
          <a:p>
            <a:pPr algn="just"/>
            <a:endParaRPr lang="en-US" altLang="zh-TW" dirty="0"/>
          </a:p>
          <a:p>
            <a:pPr algn="just"/>
            <a:r>
              <a:rPr lang="zh-TW" altLang="en-US" dirty="0"/>
              <a:t>程式看成指令序列，可分別構建兩個</a:t>
            </a:r>
            <a:r>
              <a:rPr lang="en-US" altLang="zh-TW" dirty="0"/>
              <a:t>Language Models</a:t>
            </a:r>
            <a:r>
              <a:rPr lang="zh-TW" altLang="en-US" dirty="0"/>
              <a:t>，代表病毒和正常程式，用兩個模型計算出某程式對應的機率，就可判斷出該程式是不是病毒</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先看一眼什麼是語言模型</a:t>
            </a:r>
            <a:r>
              <a:rPr lang="en-US" altLang="zh-TW" b="1" dirty="0">
                <a:latin typeface="微軟正黑體" panose="020B0604030504040204" pitchFamily="34" charset="-120"/>
                <a:ea typeface="微軟正黑體" panose="020B0604030504040204" pitchFamily="34" charset="-120"/>
              </a:rPr>
              <a:t>(LM)</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rmAutofit/>
          </a:bodyPr>
          <a:lstStyle/>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如果有一個函數</a:t>
            </a:r>
            <a:r>
              <a:rPr lang="en-US" altLang="zh-TW" dirty="0">
                <a:latin typeface="微軟正黑體" panose="020B0604030504040204" pitchFamily="34" charset="-120"/>
                <a:ea typeface="微軟正黑體" panose="020B0604030504040204" pitchFamily="34" charset="-120"/>
              </a:rPr>
              <a:t>p=f(x)</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x</a:t>
            </a:r>
            <a:r>
              <a:rPr lang="zh-TW" altLang="en-US" dirty="0">
                <a:latin typeface="微軟正黑體" panose="020B0604030504040204" pitchFamily="34" charset="-120"/>
                <a:ea typeface="微軟正黑體" panose="020B0604030504040204" pitchFamily="34" charset="-120"/>
              </a:rPr>
              <a:t>是一個值，</a:t>
            </a:r>
            <a:r>
              <a:rPr lang="en-US" altLang="zh-TW" dirty="0">
                <a:latin typeface="微軟正黑體" panose="020B0604030504040204" pitchFamily="34" charset="-120"/>
                <a:ea typeface="微軟正黑體" panose="020B0604030504040204" pitchFamily="34" charset="-120"/>
              </a:rPr>
              <a:t>p</a:t>
            </a:r>
            <a:r>
              <a:rPr lang="zh-TW" altLang="en-US" dirty="0">
                <a:latin typeface="微軟正黑體" panose="020B0604030504040204" pitchFamily="34" charset="-120"/>
                <a:ea typeface="微軟正黑體" panose="020B0604030504040204" pitchFamily="34" charset="-120"/>
              </a:rPr>
              <a:t>是一個機率值</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en-US" altLang="zh-TW" dirty="0">
                <a:latin typeface="微軟正黑體" panose="020B0604030504040204" pitchFamily="34" charset="-120"/>
                <a:ea typeface="微軟正黑體" panose="020B0604030504040204" pitchFamily="34" charset="-120"/>
              </a:rPr>
              <a:t>p = f(‘&lt;</a:t>
            </a:r>
            <a:r>
              <a:rPr lang="zh-TW" altLang="en-US" dirty="0">
                <a:latin typeface="微軟正黑體" panose="020B0604030504040204" pitchFamily="34" charset="-120"/>
                <a:ea typeface="微軟正黑體" panose="020B0604030504040204" pitchFamily="34" charset="-120"/>
              </a:rPr>
              <a:t>一段語言資料</a:t>
            </a:r>
            <a:r>
              <a:rPr lang="en-US" altLang="zh-TW" dirty="0">
                <a:latin typeface="微軟正黑體" panose="020B0604030504040204" pitchFamily="34" charset="-120"/>
                <a:ea typeface="微軟正黑體" panose="020B0604030504040204" pitchFamily="34" charset="-120"/>
              </a:rPr>
              <a:t>&gt;’)</a:t>
            </a:r>
          </a:p>
          <a:p>
            <a:pPr marL="514350" indent="-514350">
              <a:buFont typeface="+mj-lt"/>
              <a:buAutoNum type="arabicPeriod"/>
            </a:pPr>
            <a:r>
              <a:rPr lang="en-US" altLang="zh-TW" dirty="0">
                <a:latin typeface="微軟正黑體" panose="020B0604030504040204" pitchFamily="34" charset="-120"/>
                <a:ea typeface="微軟正黑體" panose="020B0604030504040204" pitchFamily="34" charset="-120"/>
              </a:rPr>
              <a:t>p1=f(‘recognize speech’) = 0.9</a:t>
            </a:r>
          </a:p>
          <a:p>
            <a:pPr marL="514350" indent="-514350">
              <a:buFont typeface="+mj-lt"/>
              <a:buAutoNum type="arabicPeriod"/>
            </a:pPr>
            <a:r>
              <a:rPr lang="en-US" altLang="zh-TW" dirty="0">
                <a:latin typeface="微軟正黑體" panose="020B0604030504040204" pitchFamily="34" charset="-120"/>
                <a:ea typeface="微軟正黑體" panose="020B0604030504040204" pitchFamily="34" charset="-120"/>
              </a:rPr>
              <a:t>p2 =f(‘wreck a nice beach’)= 0.01</a:t>
            </a:r>
          </a:p>
          <a:p>
            <a:pPr marL="514350" indent="-514350">
              <a:buFont typeface="+mj-lt"/>
              <a:buAutoNum type="arabicPeriod"/>
            </a:pPr>
            <a:r>
              <a:rPr lang="en-US" altLang="zh-TW" dirty="0">
                <a:latin typeface="微軟正黑體" panose="020B0604030504040204" pitchFamily="34" charset="-120"/>
                <a:ea typeface="微軟正黑體" panose="020B0604030504040204" pitchFamily="34" charset="-120"/>
              </a:rPr>
              <a:t>p1&gt;p2</a:t>
            </a:r>
            <a:r>
              <a:rPr lang="zh-TW" altLang="en-US" dirty="0">
                <a:latin typeface="微軟正黑體" panose="020B0604030504040204" pitchFamily="34" charset="-120"/>
                <a:ea typeface="微軟正黑體" panose="020B0604030504040204" pitchFamily="34" charset="-120"/>
              </a:rPr>
              <a:t>，所以這段語言資料表示的是</a:t>
            </a:r>
            <a:r>
              <a:rPr lang="en-US" altLang="zh-TW" dirty="0">
                <a:latin typeface="微軟正黑體" panose="020B0604030504040204" pitchFamily="34" charset="-120"/>
                <a:ea typeface="微軟正黑體" panose="020B0604030504040204" pitchFamily="34" charset="-120"/>
              </a:rPr>
              <a:t>p1</a:t>
            </a:r>
            <a:r>
              <a:rPr lang="zh-TW" altLang="en-US" dirty="0">
                <a:latin typeface="微軟正黑體" panose="020B0604030504040204" pitchFamily="34" charset="-120"/>
                <a:ea typeface="微軟正黑體" panose="020B0604030504040204" pitchFamily="34" charset="-120"/>
              </a:rPr>
              <a:t>的意思</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endParaRPr>
          </a:p>
          <a:p>
            <a:pPr marL="0" indent="0" algn="ctr">
              <a:buNone/>
            </a:pPr>
            <a:r>
              <a:rPr lang="zh-TW" altLang="en-US" b="1" dirty="0">
                <a:solidFill>
                  <a:srgbClr val="FF0000"/>
                </a:solidFill>
                <a:latin typeface="微軟正黑體" panose="020B0604030504040204" pitchFamily="34" charset="-120"/>
                <a:ea typeface="微軟正黑體" panose="020B0604030504040204" pitchFamily="34" charset="-120"/>
              </a:rPr>
              <a:t>這個</a:t>
            </a:r>
            <a:r>
              <a:rPr lang="en-US" altLang="zh-TW" b="1" dirty="0">
                <a:solidFill>
                  <a:srgbClr val="FF0000"/>
                </a:solidFill>
                <a:latin typeface="微軟正黑體" panose="020B0604030504040204" pitchFamily="34" charset="-120"/>
                <a:ea typeface="微軟正黑體" panose="020B0604030504040204" pitchFamily="34" charset="-120"/>
              </a:rPr>
              <a:t>f(x)</a:t>
            </a:r>
            <a:r>
              <a:rPr lang="zh-TW" altLang="en-US" b="1" dirty="0">
                <a:solidFill>
                  <a:srgbClr val="FF0000"/>
                </a:solidFill>
                <a:latin typeface="微軟正黑體" panose="020B0604030504040204" pitchFamily="34" charset="-120"/>
                <a:ea typeface="微軟正黑體" panose="020B0604030504040204" pitchFamily="34" charset="-120"/>
              </a:rPr>
              <a:t>就稱之為一個語言模型</a:t>
            </a:r>
            <a:endParaRPr lang="en-US" altLang="zh-TW" b="1"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47797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語言模型概念</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和語言學家的「文法語言模型」意義不一樣</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語言模型（</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Language Model</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LM</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也稱統計語言模型</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，顧名思義，就是以統計方式的模型，</a:t>
            </a:r>
            <a:r>
              <a:rPr lang="zh-TW" altLang="en-US" b="1" dirty="0">
                <a:solidFill>
                  <a:srgbClr val="FF0000"/>
                </a:solidFill>
                <a:effectLst/>
                <a:latin typeface="微軟正黑體" panose="020B0604030504040204" pitchFamily="34" charset="-120"/>
                <a:ea typeface="微軟正黑體" panose="020B0604030504040204" pitchFamily="34" charset="-120"/>
                <a:cs typeface="Times New Roman" panose="02020603050405020304" pitchFamily="18" charset="0"/>
              </a:rPr>
              <a:t>是</a:t>
            </a:r>
            <a:r>
              <a:rPr lang="en-US" altLang="zh-TW" b="1" dirty="0">
                <a:solidFill>
                  <a:srgbClr val="FF0000"/>
                </a:solidFill>
                <a:effectLst/>
                <a:latin typeface="微軟正黑體" panose="020B0604030504040204" pitchFamily="34" charset="-120"/>
                <a:ea typeface="微軟正黑體" panose="020B0604030504040204" pitchFamily="34" charset="-120"/>
                <a:cs typeface="Times New Roman" panose="02020603050405020304" pitchFamily="18" charset="0"/>
              </a:rPr>
              <a:t>NLP</a:t>
            </a:r>
            <a:r>
              <a:rPr lang="zh-TW" altLang="en-US" b="1" dirty="0">
                <a:solidFill>
                  <a:srgbClr val="FF0000"/>
                </a:solidFill>
                <a:effectLst/>
                <a:latin typeface="微軟正黑體" panose="020B0604030504040204" pitchFamily="34" charset="-120"/>
                <a:ea typeface="微軟正黑體" panose="020B0604030504040204" pitchFamily="34" charset="-120"/>
                <a:cs typeface="Times New Roman" panose="02020603050405020304" pitchFamily="18" charset="0"/>
              </a:rPr>
              <a:t>最基礎的任務</a:t>
            </a:r>
            <a:endParaRPr lang="en-US" altLang="zh-TW" b="1" dirty="0">
              <a:solidFill>
                <a:srgbClr val="FF0000"/>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序列詞的分佈式機率分佈，用上下文來區分相同發音的詞或句</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語言就是單位文字元</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字、詞、句、文</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的排列組合結果，這些單位文字元的出現順序，具有一定的機率</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可以計算一個詞序列或一句話的機率</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也可在指定上文的條件下</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對接下來可能出現的詞進行機率分佈的估計</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語言模型是一項天然的預訓練任務</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43538571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1807</TotalTime>
  <Words>2098</Words>
  <Application>Microsoft Office PowerPoint</Application>
  <PresentationFormat>寬螢幕</PresentationFormat>
  <Paragraphs>189</Paragraphs>
  <Slides>47</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47</vt:i4>
      </vt:variant>
    </vt:vector>
  </HeadingPairs>
  <TitlesOfParts>
    <vt:vector size="53" baseType="lpstr">
      <vt:lpstr>微軟正黑體</vt:lpstr>
      <vt:lpstr>Arial</vt:lpstr>
      <vt:lpstr>Calibri</vt:lpstr>
      <vt:lpstr>Calibri Light</vt:lpstr>
      <vt:lpstr>Cambria Math</vt:lpstr>
      <vt:lpstr>Office 佈景主題</vt:lpstr>
      <vt:lpstr>自然語言處理 預訓練模型</vt:lpstr>
      <vt:lpstr>課程大綱</vt:lpstr>
      <vt:lpstr>什麼是語言模型</vt:lpstr>
      <vt:lpstr>語言模型概念</vt:lpstr>
      <vt:lpstr>語言模型</vt:lpstr>
      <vt:lpstr>語言模型的成份</vt:lpstr>
      <vt:lpstr>語言模型的應用範例</vt:lpstr>
      <vt:lpstr>先看一眼什麼是語言模型(LM)</vt:lpstr>
      <vt:lpstr>語言模型概念</vt:lpstr>
      <vt:lpstr>語言模型定義</vt:lpstr>
      <vt:lpstr>語言模型建立的問題</vt:lpstr>
      <vt:lpstr>建立語言種類</vt:lpstr>
      <vt:lpstr>N元語言模型</vt:lpstr>
      <vt:lpstr>N元語言模型</vt:lpstr>
      <vt:lpstr>馬可夫假設</vt:lpstr>
      <vt:lpstr>指數語言模型</vt:lpstr>
      <vt:lpstr>指數語言模型</vt:lpstr>
      <vt:lpstr>神經網路語言模型</vt:lpstr>
      <vt:lpstr>神經網路語言模型</vt:lpstr>
      <vt:lpstr>神經網路語言模型訓練方法</vt:lpstr>
      <vt:lpstr>N-gram語言模型</vt:lpstr>
      <vt:lpstr>統計語言模型</vt:lpstr>
      <vt:lpstr>訓練統計語言模型</vt:lpstr>
      <vt:lpstr>統計語言模型表示法</vt:lpstr>
      <vt:lpstr>單純貝氏</vt:lpstr>
      <vt:lpstr>單純貝氏的問題</vt:lpstr>
      <vt:lpstr>馬可夫假設</vt:lpstr>
      <vt:lpstr>N-gram模型</vt:lpstr>
      <vt:lpstr>N-gram模型</vt:lpstr>
      <vt:lpstr>N-gram模型</vt:lpstr>
      <vt:lpstr>1-gram範例</vt:lpstr>
      <vt:lpstr>2-gram範例</vt:lpstr>
      <vt:lpstr>2-gram範例</vt:lpstr>
      <vt:lpstr>2-gram範例</vt:lpstr>
      <vt:lpstr>2-gram範例</vt:lpstr>
      <vt:lpstr>2-gram範例</vt:lpstr>
      <vt:lpstr>2-gram範例</vt:lpstr>
      <vt:lpstr>N-gram處理中文</vt:lpstr>
      <vt:lpstr>N-gram的問題</vt:lpstr>
      <vt:lpstr>N-gram的問題</vt:lpstr>
      <vt:lpstr>N-gram的問題</vt:lpstr>
      <vt:lpstr>N-gram的問題</vt:lpstr>
      <vt:lpstr>N-gram程式練習 </vt:lpstr>
      <vt:lpstr>語言模型性能評價</vt:lpstr>
      <vt:lpstr>語言模型性能評價</vt:lpstr>
      <vt:lpstr>困或度性能評價</vt:lpstr>
      <vt:lpstr>困或度性能評價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自然語言處理 預訓練模型</dc:title>
  <dc:creator>Josh Josh</dc:creator>
  <cp:lastModifiedBy>Josh Josh</cp:lastModifiedBy>
  <cp:revision>28</cp:revision>
  <dcterms:created xsi:type="dcterms:W3CDTF">2022-03-17T15:54:19Z</dcterms:created>
  <dcterms:modified xsi:type="dcterms:W3CDTF">2022-03-24T13:53:53Z</dcterms:modified>
</cp:coreProperties>
</file>