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76" r:id="rId8"/>
    <p:sldId id="277" r:id="rId9"/>
    <p:sldId id="261" r:id="rId10"/>
    <p:sldId id="278" r:id="rId11"/>
    <p:sldId id="279" r:id="rId12"/>
    <p:sldId id="280" r:id="rId13"/>
    <p:sldId id="281" r:id="rId14"/>
    <p:sldId id="282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68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預訓練模型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481608"/>
          </a:xfrm>
        </p:spPr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常用神經網路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輸入層：從</a:t>
            </a:r>
            <a:r>
              <a:rPr lang="en-US" altLang="zh-TW" b="1" dirty="0"/>
              <a:t>ONE HOT</a:t>
            </a:r>
            <a:r>
              <a:rPr lang="zh-TW" altLang="en-US" b="1" dirty="0"/>
              <a:t>到分佈式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8444669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輸入層：從</a:t>
            </a:r>
            <a:r>
              <a:rPr lang="en-US" altLang="zh-TW" b="1" dirty="0"/>
              <a:t>ONE HOT</a:t>
            </a:r>
            <a:r>
              <a:rPr lang="zh-TW" altLang="en-US" b="1" dirty="0"/>
              <a:t>到分佈式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776630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隱藏層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76872"/>
            <a:ext cx="709420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輸出層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57455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損失函數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48880"/>
            <a:ext cx="762782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NNLM</a:t>
            </a:r>
            <a:r>
              <a:rPr lang="zh-TW" altLang="en-US" b="1" dirty="0"/>
              <a:t>的初始化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對所有的文檔提取單詞製作一個詞彙表</a:t>
            </a:r>
            <a:endParaRPr lang="en-US" altLang="zh-TW" dirty="0"/>
          </a:p>
          <a:p>
            <a:r>
              <a:rPr lang="zh-TW" altLang="en-US" dirty="0"/>
              <a:t>每個單詞有一個唯一的索引</a:t>
            </a:r>
            <a:endParaRPr lang="en-US" altLang="zh-TW" dirty="0"/>
          </a:p>
          <a:p>
            <a:r>
              <a:rPr lang="zh-TW" altLang="en-US" dirty="0"/>
              <a:t>詞彙表每列代表一個單詞的</a:t>
            </a:r>
            <a:r>
              <a:rPr lang="en-US" altLang="zh-TW" dirty="0"/>
              <a:t>embedding</a:t>
            </a:r>
          </a:p>
          <a:p>
            <a:r>
              <a:rPr lang="zh-TW" altLang="en-US" dirty="0"/>
              <a:t>除了神經網絡的連接權重初始化之外</a:t>
            </a:r>
            <a:endParaRPr lang="en-US" altLang="zh-TW" dirty="0"/>
          </a:p>
          <a:p>
            <a:r>
              <a:rPr lang="zh-TW" altLang="en-US" dirty="0"/>
              <a:t>還需要初始化一張詞彙表</a:t>
            </a:r>
            <a:endParaRPr lang="en-US" altLang="zh-TW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前向傳播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從文檔中提取模型的輸入，輸入為</a:t>
            </a:r>
            <a:r>
              <a:rPr lang="en-US" altLang="zh-TW" dirty="0"/>
              <a:t>3</a:t>
            </a:r>
            <a:r>
              <a:rPr lang="zh-TW" altLang="en-US" dirty="0"/>
              <a:t>個單詞的索引詞彙表每列代表一個單詞的</a:t>
            </a:r>
            <a:r>
              <a:rPr lang="en-US" altLang="zh-TW" dirty="0"/>
              <a:t>embedding</a:t>
            </a:r>
          </a:p>
          <a:p>
            <a:r>
              <a:rPr lang="zh-TW" altLang="en-US" dirty="0"/>
              <a:t>模型根據輸入的</a:t>
            </a:r>
            <a:r>
              <a:rPr lang="en-US" altLang="zh-TW" dirty="0"/>
              <a:t>3</a:t>
            </a:r>
            <a:r>
              <a:rPr lang="zh-TW" altLang="en-US" dirty="0"/>
              <a:t>個單詞的索引從詞彙表中拿出對應的</a:t>
            </a:r>
            <a:r>
              <a:rPr lang="en-US" altLang="zh-TW" dirty="0"/>
              <a:t>embedding</a:t>
            </a:r>
            <a:r>
              <a:rPr lang="zh-TW" altLang="en-US" dirty="0"/>
              <a:t>表示得到每個單詞的詞向量</a:t>
            </a:r>
            <a:endParaRPr lang="en-US" altLang="zh-TW" dirty="0"/>
          </a:p>
          <a:p>
            <a:r>
              <a:rPr lang="zh-TW" altLang="en-US" dirty="0"/>
              <a:t>假如我們打算將每個單詞轉換為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50</a:t>
            </a:r>
            <a:r>
              <a:rPr lang="zh-TW" altLang="en-US" dirty="0"/>
              <a:t>維的向量，此時</a:t>
            </a:r>
            <a:r>
              <a:rPr lang="en-US" altLang="zh-TW" dirty="0"/>
              <a:t>3</a:t>
            </a:r>
            <a:r>
              <a:rPr lang="zh-TW" altLang="en-US" dirty="0"/>
              <a:t>個單詞就轉換為</a:t>
            </a:r>
            <a:r>
              <a:rPr lang="en-US" altLang="zh-TW" dirty="0"/>
              <a:t>3</a:t>
            </a:r>
            <a:r>
              <a:rPr lang="zh-TW" altLang="en-US" dirty="0"/>
              <a:t>個向量，每個都是</a:t>
            </a:r>
            <a:r>
              <a:rPr lang="en-US" altLang="zh-TW" dirty="0"/>
              <a:t>50</a:t>
            </a:r>
            <a:r>
              <a:rPr lang="zh-TW" altLang="en-US" dirty="0"/>
              <a:t>維</a:t>
            </a:r>
            <a:endParaRPr lang="en-US" altLang="zh-TW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前向傳播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50</a:t>
            </a:r>
            <a:r>
              <a:rPr lang="zh-TW" altLang="en-US" dirty="0"/>
              <a:t>維向量串在一起，變為一個</a:t>
            </a:r>
            <a:r>
              <a:rPr lang="en-US" altLang="zh-TW" dirty="0"/>
              <a:t>150</a:t>
            </a:r>
            <a:r>
              <a:rPr lang="zh-TW" altLang="en-US" dirty="0"/>
              <a:t>維的向量</a:t>
            </a:r>
            <a:endParaRPr lang="en-US" altLang="zh-TW" dirty="0"/>
          </a:p>
          <a:p>
            <a:r>
              <a:rPr lang="zh-TW" altLang="en-US" dirty="0"/>
              <a:t>作為網絡的輸入層，傳送給隱藏層</a:t>
            </a:r>
            <a:endParaRPr lang="en-US" altLang="zh-TW" dirty="0"/>
          </a:p>
          <a:p>
            <a:r>
              <a:rPr lang="zh-TW" altLang="en-US" dirty="0"/>
              <a:t>對於隱藏層的每個神經元，</a:t>
            </a:r>
            <a:r>
              <a:rPr lang="en-US" altLang="zh-TW" dirty="0"/>
              <a:t>150</a:t>
            </a:r>
            <a:r>
              <a:rPr lang="zh-TW" altLang="en-US" dirty="0"/>
              <a:t>維輸入乘以與每個神經元鏈接的權重</a:t>
            </a:r>
            <a:endParaRPr lang="en-US" altLang="zh-TW" dirty="0"/>
          </a:p>
          <a:p>
            <a:r>
              <a:rPr lang="zh-TW" altLang="en-US" dirty="0"/>
              <a:t>求和後輸入給</a:t>
            </a:r>
            <a:r>
              <a:rPr lang="en-US" altLang="zh-TW" dirty="0" err="1"/>
              <a:t>tanh</a:t>
            </a:r>
            <a:r>
              <a:rPr lang="zh-TW" altLang="en-US" dirty="0"/>
              <a:t>啟動函數</a:t>
            </a:r>
            <a:endParaRPr lang="en-US" altLang="zh-TW" dirty="0"/>
          </a:p>
          <a:p>
            <a:r>
              <a:rPr lang="zh-TW" altLang="en-US" dirty="0"/>
              <a:t>函數的輸出作為輸出層</a:t>
            </a:r>
            <a:r>
              <a:rPr lang="en-US" altLang="zh-TW" dirty="0"/>
              <a:t>(</a:t>
            </a:r>
            <a:r>
              <a:rPr lang="en-US" altLang="zh-TW" dirty="0" err="1"/>
              <a:t>softmax</a:t>
            </a:r>
            <a:r>
              <a:rPr lang="en-US" altLang="zh-TW" dirty="0"/>
              <a:t>)</a:t>
            </a:r>
            <a:r>
              <a:rPr lang="zh-TW" altLang="en-US" dirty="0"/>
              <a:t>的輸入</a:t>
            </a:r>
            <a:endParaRPr lang="en-US" altLang="zh-TW" dirty="0"/>
          </a:p>
          <a:p>
            <a:r>
              <a:rPr lang="zh-TW" altLang="en-US" dirty="0"/>
              <a:t>假設隱藏層的神經元數量為</a:t>
            </a:r>
            <a:r>
              <a:rPr lang="en-US" altLang="zh-TW" dirty="0"/>
              <a:t>300</a:t>
            </a:r>
            <a:r>
              <a:rPr lang="zh-TW" altLang="en-US" dirty="0"/>
              <a:t>個，則輸出層的輸入就是一個</a:t>
            </a:r>
            <a:r>
              <a:rPr lang="en-US" altLang="zh-TW" dirty="0"/>
              <a:t>300</a:t>
            </a:r>
            <a:r>
              <a:rPr lang="zh-TW" altLang="en-US" dirty="0"/>
              <a:t>維向量</a:t>
            </a:r>
            <a:endParaRPr lang="en-US" altLang="zh-TW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前向傳播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50</a:t>
            </a:r>
            <a:r>
              <a:rPr lang="zh-TW" altLang="en-US" dirty="0"/>
              <a:t>維向量串在一起，變為一個</a:t>
            </a:r>
            <a:r>
              <a:rPr lang="en-US" altLang="zh-TW" dirty="0"/>
              <a:t>150</a:t>
            </a:r>
            <a:r>
              <a:rPr lang="zh-TW" altLang="en-US" dirty="0"/>
              <a:t>維的向量</a:t>
            </a:r>
            <a:endParaRPr lang="en-US" altLang="zh-TW" dirty="0"/>
          </a:p>
          <a:p>
            <a:r>
              <a:rPr lang="zh-TW" altLang="en-US" dirty="0"/>
              <a:t>作為網絡的輸入層，傳送給隱藏層</a:t>
            </a:r>
            <a:endParaRPr lang="en-US" altLang="zh-TW" dirty="0"/>
          </a:p>
          <a:p>
            <a:r>
              <a:rPr lang="zh-TW" altLang="en-US" dirty="0"/>
              <a:t>對於隱藏層的每個神經元，</a:t>
            </a:r>
            <a:r>
              <a:rPr lang="en-US" altLang="zh-TW" dirty="0"/>
              <a:t>150</a:t>
            </a:r>
            <a:r>
              <a:rPr lang="zh-TW" altLang="en-US" dirty="0"/>
              <a:t>維輸入乘以與每個神經元鏈接的權重</a:t>
            </a:r>
            <a:endParaRPr lang="en-US" altLang="zh-TW" dirty="0"/>
          </a:p>
          <a:p>
            <a:r>
              <a:rPr lang="zh-TW" altLang="en-US" dirty="0"/>
              <a:t>求和後輸入給</a:t>
            </a:r>
            <a:r>
              <a:rPr lang="en-US" altLang="zh-TW" dirty="0" err="1"/>
              <a:t>tanh</a:t>
            </a:r>
            <a:r>
              <a:rPr lang="zh-TW" altLang="en-US" dirty="0"/>
              <a:t>啟動函數</a:t>
            </a:r>
            <a:endParaRPr lang="en-US" altLang="zh-TW" dirty="0"/>
          </a:p>
          <a:p>
            <a:r>
              <a:rPr lang="zh-TW" altLang="en-US" dirty="0"/>
              <a:t>函數的輸出作為輸出層</a:t>
            </a:r>
            <a:r>
              <a:rPr lang="en-US" altLang="zh-TW" dirty="0"/>
              <a:t>(</a:t>
            </a:r>
            <a:r>
              <a:rPr lang="en-US" altLang="zh-TW" dirty="0" err="1"/>
              <a:t>softmax</a:t>
            </a:r>
            <a:r>
              <a:rPr lang="en-US" altLang="zh-TW" dirty="0"/>
              <a:t>)</a:t>
            </a:r>
            <a:r>
              <a:rPr lang="zh-TW" altLang="en-US" dirty="0"/>
              <a:t>的輸入</a:t>
            </a:r>
            <a:endParaRPr lang="en-US" altLang="zh-TW" dirty="0"/>
          </a:p>
          <a:p>
            <a:r>
              <a:rPr lang="zh-TW" altLang="en-US" dirty="0"/>
              <a:t>假設隱藏層的神經元數量為</a:t>
            </a:r>
            <a:r>
              <a:rPr lang="en-US" altLang="zh-TW" dirty="0"/>
              <a:t>300</a:t>
            </a:r>
            <a:r>
              <a:rPr lang="zh-TW" altLang="en-US" dirty="0"/>
              <a:t>個，則輸出層的輸入就是一個</a:t>
            </a:r>
            <a:r>
              <a:rPr lang="en-US" altLang="zh-TW" dirty="0"/>
              <a:t>300</a:t>
            </a:r>
            <a:r>
              <a:rPr lang="zh-TW" altLang="en-US" dirty="0"/>
              <a:t>維向量</a:t>
            </a:r>
            <a:endParaRPr lang="en-US" altLang="zh-TW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前向傳播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softmax</a:t>
            </a:r>
            <a:r>
              <a:rPr lang="zh-TW" altLang="en-US" dirty="0"/>
              <a:t>層的單元數量為詞彙表的單詞數量</a:t>
            </a:r>
            <a:r>
              <a:rPr lang="en-US" altLang="zh-TW" dirty="0"/>
              <a:t>|V|</a:t>
            </a:r>
          </a:p>
          <a:p>
            <a:r>
              <a:rPr lang="zh-TW" altLang="en-US" dirty="0"/>
              <a:t>對每個單元，輸入的</a:t>
            </a:r>
            <a:r>
              <a:rPr lang="en-US" altLang="zh-TW" dirty="0"/>
              <a:t>300</a:t>
            </a:r>
            <a:r>
              <a:rPr lang="zh-TW" altLang="en-US" dirty="0"/>
              <a:t>維乘以與輸出層連接的權重後求和</a:t>
            </a:r>
            <a:endParaRPr lang="en-US" altLang="zh-TW" dirty="0"/>
          </a:p>
          <a:p>
            <a:r>
              <a:rPr lang="zh-TW" altLang="en-US" dirty="0"/>
              <a:t>計算各個單元輸出的概率作為下一個單詞是第</a:t>
            </a:r>
            <a:r>
              <a:rPr lang="en-US" altLang="zh-TW" dirty="0" err="1"/>
              <a:t>i</a:t>
            </a:r>
            <a:r>
              <a:rPr lang="zh-TW" altLang="en-US" dirty="0"/>
              <a:t>個單詞的概率</a:t>
            </a:r>
            <a:endParaRPr lang="en-US" altLang="zh-TW" dirty="0"/>
          </a:p>
          <a:p>
            <a:r>
              <a:rPr lang="en-US" altLang="zh-TW" dirty="0"/>
              <a:t>300</a:t>
            </a:r>
            <a:r>
              <a:rPr lang="zh-TW" altLang="en-US" dirty="0"/>
              <a:t>維向量，則對第</a:t>
            </a:r>
            <a:r>
              <a:rPr lang="en-US" altLang="zh-TW" dirty="0" err="1"/>
              <a:t>i</a:t>
            </a:r>
            <a:r>
              <a:rPr lang="zh-TW" altLang="en-US" dirty="0"/>
              <a:t>個</a:t>
            </a:r>
            <a:r>
              <a:rPr lang="en-US" altLang="zh-TW" dirty="0" err="1"/>
              <a:t>softmax</a:t>
            </a:r>
            <a:r>
              <a:rPr lang="zh-TW" altLang="en-US" dirty="0"/>
              <a:t>單元，權重為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300</a:t>
            </a:r>
            <a:r>
              <a:rPr lang="zh-TW" altLang="en-US" dirty="0"/>
              <a:t>維向量</a:t>
            </a:r>
            <a:endParaRPr lang="en-US" altLang="zh-TW" dirty="0"/>
          </a:p>
          <a:p>
            <a:r>
              <a:rPr lang="zh-TW" altLang="en-US" dirty="0"/>
              <a:t>轉置後與輸入相乘</a:t>
            </a:r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2492896"/>
            <a:ext cx="7772400" cy="1470025"/>
          </a:xfrm>
        </p:spPr>
        <p:txBody>
          <a:bodyPr/>
          <a:lstStyle/>
          <a:p>
            <a:r>
              <a:rPr lang="en-US" altLang="zh-TW" b="1" dirty="0"/>
              <a:t>Neural Probabilistic </a:t>
            </a:r>
            <a:br>
              <a:rPr lang="en-US" altLang="zh-TW" b="1" dirty="0"/>
            </a:br>
            <a:r>
              <a:rPr lang="en-US" altLang="zh-TW" b="1" dirty="0"/>
              <a:t>Language Model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前向傳播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每一個</a:t>
            </a:r>
            <a:r>
              <a:rPr lang="en-US" altLang="zh-TW" dirty="0" err="1"/>
              <a:t>softmax</a:t>
            </a:r>
            <a:r>
              <a:rPr lang="zh-TW" altLang="en-US" dirty="0"/>
              <a:t>單元的輸出為一個概率值，表示在詞彙表中第</a:t>
            </a:r>
            <a:r>
              <a:rPr lang="en-US" altLang="zh-TW" dirty="0" err="1"/>
              <a:t>i</a:t>
            </a:r>
            <a:r>
              <a:rPr lang="zh-TW" altLang="en-US" dirty="0"/>
              <a:t>個單詞為第</a:t>
            </a:r>
            <a:r>
              <a:rPr lang="en-US" altLang="zh-TW" dirty="0"/>
              <a:t>4</a:t>
            </a:r>
            <a:r>
              <a:rPr lang="zh-TW" altLang="en-US" dirty="0"/>
              <a:t>個單詞的概率</a:t>
            </a:r>
            <a:endParaRPr lang="en-US" altLang="zh-TW" dirty="0"/>
          </a:p>
          <a:p>
            <a:r>
              <a:rPr lang="zh-TW" altLang="en-US" dirty="0"/>
              <a:t>整個</a:t>
            </a:r>
            <a:r>
              <a:rPr lang="en-US" altLang="zh-TW" dirty="0" err="1"/>
              <a:t>softmax</a:t>
            </a:r>
            <a:r>
              <a:rPr lang="zh-TW" altLang="en-US" dirty="0"/>
              <a:t>的輸出為一個長度為詞彙表長度的概率分佈，其和為</a:t>
            </a:r>
            <a:r>
              <a:rPr lang="en-US" altLang="zh-TW" dirty="0"/>
              <a:t>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反向傳播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計算</a:t>
            </a:r>
            <a:r>
              <a:rPr lang="en-US" altLang="zh-TW" dirty="0" err="1"/>
              <a:t>softmax</a:t>
            </a:r>
            <a:r>
              <a:rPr lang="zh-TW" altLang="en-US" dirty="0"/>
              <a:t>的代價函數用</a:t>
            </a:r>
            <a:r>
              <a:rPr lang="en-US" altLang="zh-TW" dirty="0" err="1"/>
              <a:t>softmax</a:t>
            </a:r>
            <a:r>
              <a:rPr lang="zh-TW" altLang="en-US" dirty="0"/>
              <a:t>的輸出向量與真實的第四個單詞的</a:t>
            </a:r>
            <a:r>
              <a:rPr lang="en-US" altLang="zh-TW" dirty="0"/>
              <a:t>1-hot</a:t>
            </a:r>
            <a:r>
              <a:rPr lang="zh-TW" altLang="en-US" dirty="0"/>
              <a:t>向量做點乘再取</a:t>
            </a:r>
            <a:r>
              <a:rPr lang="en-US" altLang="zh-TW" dirty="0"/>
              <a:t>-log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BP</a:t>
            </a:r>
            <a:r>
              <a:rPr lang="zh-TW" altLang="en-US" dirty="0"/>
              <a:t>，一層一層求出網絡連接權重的偏導數，並使用梯度下降更新</a:t>
            </a:r>
            <a:endParaRPr lang="en-US" altLang="zh-TW" dirty="0"/>
          </a:p>
          <a:p>
            <a:r>
              <a:rPr lang="zh-TW" altLang="en-US" dirty="0"/>
              <a:t>對詞向量層也需要求偏導數使用梯度下降來更新詞向量表，整個過程反覆運算，詞彙表就得到了不斷的更新</a:t>
            </a:r>
            <a:endParaRPr lang="en-US" altLang="zh-TW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訓練過程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輸入是當前詞</a:t>
            </a:r>
            <a:r>
              <a:rPr lang="en-US" altLang="zh-TW" dirty="0"/>
              <a:t>Wt</a:t>
            </a:r>
            <a:r>
              <a:rPr lang="zh-TW" altLang="en-US" dirty="0"/>
              <a:t>的前</a:t>
            </a:r>
            <a:r>
              <a:rPr lang="en-US" altLang="zh-TW" dirty="0"/>
              <a:t>n</a:t>
            </a:r>
            <a:r>
              <a:rPr lang="zh-TW" altLang="en-US" dirty="0"/>
              <a:t>個詞</a:t>
            </a:r>
            <a:r>
              <a:rPr lang="en-US" altLang="zh-TW" dirty="0"/>
              <a:t>(Wt-1~Wt-n+1)</a:t>
            </a:r>
          </a:p>
          <a:p>
            <a:r>
              <a:rPr lang="zh-TW" altLang="en-US" dirty="0"/>
              <a:t>經過</a:t>
            </a:r>
            <a:r>
              <a:rPr lang="en-US" altLang="zh-TW" dirty="0"/>
              <a:t>C matrix</a:t>
            </a:r>
            <a:r>
              <a:rPr lang="zh-TW" altLang="en-US" dirty="0"/>
              <a:t>映射後到了映射層</a:t>
            </a:r>
            <a:endParaRPr lang="en-US" altLang="zh-TW" dirty="0"/>
          </a:p>
          <a:p>
            <a:r>
              <a:rPr lang="zh-TW" altLang="en-US" dirty="0"/>
              <a:t>模型訓練的開始</a:t>
            </a:r>
            <a:r>
              <a:rPr lang="en-US" altLang="zh-TW" dirty="0"/>
              <a:t>C matrix</a:t>
            </a:r>
            <a:r>
              <a:rPr lang="zh-TW" altLang="en-US" dirty="0"/>
              <a:t>可以隨機初始化</a:t>
            </a:r>
            <a:endParaRPr lang="en-US" altLang="zh-TW" dirty="0"/>
          </a:p>
          <a:p>
            <a:r>
              <a:rPr lang="zh-TW" altLang="en-US" dirty="0"/>
              <a:t>將各個詞向量串聯起來作為隱藏層的輸入</a:t>
            </a:r>
            <a:endParaRPr lang="en-US" altLang="zh-TW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437112"/>
            <a:ext cx="790610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隱藏層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由映射層到隱含層函數，</a:t>
            </a:r>
            <a:r>
              <a:rPr lang="en-US" altLang="zh-TW" dirty="0"/>
              <a:t>Yi</a:t>
            </a:r>
            <a:r>
              <a:rPr lang="zh-TW" altLang="en-US" dirty="0"/>
              <a:t>表示詞</a:t>
            </a:r>
            <a:r>
              <a:rPr lang="en-US" altLang="zh-TW" dirty="0"/>
              <a:t>Wt</a:t>
            </a:r>
            <a:r>
              <a:rPr lang="zh-TW" altLang="en-US" dirty="0"/>
              <a:t>出現的概率</a:t>
            </a:r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573016"/>
            <a:ext cx="762065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隱藏層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2780928"/>
            <a:ext cx="8280920" cy="3744416"/>
          </a:xfrm>
        </p:spPr>
        <p:txBody>
          <a:bodyPr>
            <a:normAutofit/>
          </a:bodyPr>
          <a:lstStyle/>
          <a:p>
            <a:r>
              <a:rPr lang="zh-TW" altLang="en-US" dirty="0"/>
              <a:t>由映射層到隱含層函數，</a:t>
            </a:r>
            <a:r>
              <a:rPr lang="en-US" altLang="zh-TW" dirty="0"/>
              <a:t>Yi</a:t>
            </a:r>
            <a:r>
              <a:rPr lang="zh-TW" altLang="en-US" dirty="0"/>
              <a:t>表示詞</a:t>
            </a:r>
            <a:r>
              <a:rPr lang="en-US" altLang="zh-TW" dirty="0"/>
              <a:t>Wt</a:t>
            </a:r>
            <a:r>
              <a:rPr lang="zh-TW" altLang="en-US" dirty="0"/>
              <a:t>出現的概率</a:t>
            </a:r>
            <a:endParaRPr lang="en-US" altLang="zh-TW" dirty="0"/>
          </a:p>
          <a:p>
            <a:r>
              <a:rPr lang="en-US" altLang="zh-TW" dirty="0"/>
              <a:t>h</a:t>
            </a:r>
            <a:r>
              <a:rPr lang="zh-TW" altLang="en-US" dirty="0"/>
              <a:t>是隱層節點個數，</a:t>
            </a:r>
            <a:r>
              <a:rPr lang="en-US" altLang="zh-TW" dirty="0"/>
              <a:t>m</a:t>
            </a:r>
            <a:r>
              <a:rPr lang="zh-TW" altLang="en-US" dirty="0"/>
              <a:t>為詞向量的維度，</a:t>
            </a:r>
            <a:r>
              <a:rPr lang="en-US" altLang="zh-TW" dirty="0"/>
              <a:t>|V|</a:t>
            </a:r>
            <a:r>
              <a:rPr lang="zh-TW" altLang="en-US" dirty="0"/>
              <a:t>為詞彙表大小，</a:t>
            </a:r>
            <a:r>
              <a:rPr lang="en-US" altLang="zh-TW" dirty="0"/>
              <a:t>d</a:t>
            </a:r>
            <a:r>
              <a:rPr lang="zh-TW" altLang="en-US" dirty="0"/>
              <a:t>為輸入</a:t>
            </a:r>
            <a:r>
              <a:rPr lang="en-US" altLang="zh-TW" dirty="0"/>
              <a:t>-</a:t>
            </a:r>
            <a:r>
              <a:rPr lang="zh-TW" altLang="en-US" dirty="0"/>
              <a:t>隱層的</a:t>
            </a:r>
            <a:r>
              <a:rPr lang="en-US" altLang="zh-TW" dirty="0"/>
              <a:t>bias</a:t>
            </a:r>
            <a:r>
              <a:rPr lang="zh-TW" altLang="en-US" dirty="0"/>
              <a:t>，</a:t>
            </a:r>
            <a:r>
              <a:rPr lang="en-US" altLang="zh-TW" dirty="0"/>
              <a:t>b</a:t>
            </a:r>
            <a:r>
              <a:rPr lang="zh-TW" altLang="en-US" dirty="0"/>
              <a:t>為隱層</a:t>
            </a:r>
            <a:r>
              <a:rPr lang="en-US" altLang="zh-TW" dirty="0"/>
              <a:t>-</a:t>
            </a:r>
            <a:r>
              <a:rPr lang="zh-TW" altLang="en-US" dirty="0"/>
              <a:t>輸出的</a:t>
            </a:r>
            <a:r>
              <a:rPr lang="en-US" altLang="zh-TW" dirty="0"/>
              <a:t>bias</a:t>
            </a:r>
            <a:r>
              <a:rPr lang="zh-TW" altLang="en-US" dirty="0"/>
              <a:t>輸出層</a:t>
            </a:r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196752"/>
            <a:ext cx="5472608" cy="149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隱藏層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196752"/>
            <a:ext cx="5472608" cy="149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852936"/>
            <a:ext cx="672957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隱藏層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838791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隱藏層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871200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NNLM</a:t>
            </a:r>
            <a:r>
              <a:rPr lang="zh-TW" altLang="en-US" b="1" dirty="0"/>
              <a:t>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使用類神經網路</a:t>
            </a:r>
            <a:endParaRPr lang="en-US" altLang="zh-TW" dirty="0"/>
          </a:p>
          <a:p>
            <a:r>
              <a:rPr lang="zh-TW" altLang="en-US" dirty="0"/>
              <a:t>從語料庫中計算出</a:t>
            </a:r>
            <a:r>
              <a:rPr lang="zh-TW" altLang="en-US" b="1" dirty="0"/>
              <a:t>各個詞彙的語意向量值</a:t>
            </a:r>
            <a:endParaRPr lang="en-US" altLang="zh-TW" b="1" dirty="0"/>
          </a:p>
          <a:p>
            <a:r>
              <a:rPr lang="zh-TW" altLang="en-US" dirty="0"/>
              <a:t>本身是語言模型</a:t>
            </a:r>
            <a:endParaRPr lang="en-US" altLang="zh-TW" dirty="0"/>
          </a:p>
          <a:p>
            <a:r>
              <a:rPr lang="zh-TW" altLang="en-US" dirty="0"/>
              <a:t>為了驗證或預測一句話最可能的表達</a:t>
            </a:r>
            <a:endParaRPr lang="en-US" altLang="zh-TW" dirty="0"/>
          </a:p>
          <a:p>
            <a:r>
              <a:rPr lang="zh-TW" altLang="en-US" dirty="0"/>
              <a:t>在預測的過程中產生</a:t>
            </a:r>
            <a:r>
              <a:rPr lang="en-US" altLang="zh-TW" dirty="0"/>
              <a:t>word embedding </a:t>
            </a:r>
            <a:r>
              <a:rPr lang="zh-TW" altLang="en-US" dirty="0"/>
              <a:t>矩陣</a:t>
            </a:r>
            <a:endParaRPr lang="en-US" altLang="zh-TW" dirty="0"/>
          </a:p>
          <a:p>
            <a:r>
              <a:rPr lang="zh-TW" altLang="en-US" dirty="0"/>
              <a:t>在輸入層中將詞映射為一個</a:t>
            </a:r>
            <a:r>
              <a:rPr lang="en-US" altLang="zh-TW" dirty="0"/>
              <a:t>m</a:t>
            </a:r>
            <a:r>
              <a:rPr lang="zh-TW" altLang="en-US" dirty="0"/>
              <a:t>列的向量，也即詞的向量表示</a:t>
            </a:r>
            <a:endParaRPr lang="en-US" altLang="zh-TW" dirty="0"/>
          </a:p>
          <a:p>
            <a:endParaRPr lang="en-US" altLang="zh-TW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NNLM</a:t>
            </a:r>
            <a:r>
              <a:rPr lang="zh-TW" altLang="en-US" b="1" dirty="0"/>
              <a:t>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注意一點：</a:t>
            </a:r>
            <a:r>
              <a:rPr lang="zh-TW" altLang="en-US" dirty="0"/>
              <a:t>語言模型與句子是否合乎文法是沒有關係的</a:t>
            </a:r>
            <a:endParaRPr lang="en-US" altLang="zh-TW" dirty="0"/>
          </a:p>
          <a:p>
            <a:r>
              <a:rPr lang="zh-TW" altLang="en-US" dirty="0"/>
              <a:t>即使一個句子完全合乎文法邏輯，我們仍然可以認為它出現的概率接近為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NNLM</a:t>
            </a:r>
            <a:r>
              <a:rPr lang="zh-TW" altLang="en-US" b="1" dirty="0"/>
              <a:t>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Bengio</a:t>
            </a:r>
            <a:r>
              <a:rPr lang="en-US" altLang="zh-TW" dirty="0"/>
              <a:t> </a:t>
            </a:r>
            <a:r>
              <a:rPr lang="zh-TW" altLang="en-US" dirty="0"/>
              <a:t>用了一個三層的神經網路來構建語言模型</a:t>
            </a:r>
            <a:r>
              <a:rPr lang="en-US" altLang="zh-TW" dirty="0"/>
              <a:t>NPLM</a:t>
            </a:r>
          </a:p>
          <a:p>
            <a:r>
              <a:rPr lang="zh-TW" altLang="en-US" dirty="0"/>
              <a:t>包含</a:t>
            </a:r>
            <a:r>
              <a:rPr lang="zh-TW" altLang="en-US" b="1" dirty="0"/>
              <a:t>輸入映射、隱含、輸出</a:t>
            </a:r>
            <a:endParaRPr lang="en-US" altLang="zh-TW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NNLM</a:t>
            </a:r>
            <a:r>
              <a:rPr lang="zh-TW" altLang="en-US" b="1" dirty="0"/>
              <a:t>的定義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340768"/>
            <a:ext cx="6327775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NNLM</a:t>
            </a:r>
            <a:r>
              <a:rPr lang="zh-TW" altLang="en-US" b="1" dirty="0"/>
              <a:t>的定義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8762457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NNLM</a:t>
            </a:r>
            <a:r>
              <a:rPr lang="zh-TW" altLang="en-US" b="1" dirty="0"/>
              <a:t>的定義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775115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NNLM</a:t>
            </a:r>
            <a:r>
              <a:rPr lang="zh-TW" altLang="en-US" b="1" dirty="0"/>
              <a:t>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最下方的</a:t>
            </a:r>
            <a:r>
              <a:rPr lang="en-US" altLang="zh-TW" dirty="0"/>
              <a:t>Wt-1~Wt-n+1</a:t>
            </a:r>
            <a:r>
              <a:rPr lang="zh-TW" altLang="en-US" dirty="0"/>
              <a:t>就是前</a:t>
            </a:r>
            <a:r>
              <a:rPr lang="en-US" altLang="zh-TW" dirty="0"/>
              <a:t>n-1</a:t>
            </a:r>
            <a:r>
              <a:rPr lang="zh-TW" altLang="en-US" dirty="0"/>
              <a:t>個詞</a:t>
            </a:r>
            <a:endParaRPr lang="en-US" altLang="zh-TW" dirty="0"/>
          </a:p>
          <a:p>
            <a:r>
              <a:rPr lang="zh-TW" altLang="en-US" dirty="0"/>
              <a:t>根據這已知的</a:t>
            </a:r>
            <a:r>
              <a:rPr lang="en-US" altLang="zh-TW" dirty="0"/>
              <a:t>n-1</a:t>
            </a:r>
            <a:r>
              <a:rPr lang="zh-TW" altLang="en-US" dirty="0"/>
              <a:t>個詞來預測下一個詞</a:t>
            </a:r>
            <a:r>
              <a:rPr lang="en-US" altLang="zh-TW" dirty="0"/>
              <a:t>Wt</a:t>
            </a:r>
          </a:p>
          <a:p>
            <a:r>
              <a:rPr lang="zh-TW" altLang="en-US" dirty="0"/>
              <a:t>舉例來說，根據文字中出現的前</a:t>
            </a:r>
            <a:r>
              <a:rPr lang="en-US" altLang="zh-TW" dirty="0"/>
              <a:t>3</a:t>
            </a:r>
            <a:r>
              <a:rPr lang="zh-TW" altLang="en-US" dirty="0"/>
              <a:t>個詞，來預測下一個詞</a:t>
            </a:r>
            <a:endParaRPr lang="en-US" altLang="zh-TW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871</Words>
  <Application>Microsoft Office PowerPoint</Application>
  <PresentationFormat>如螢幕大小 (4:3)</PresentationFormat>
  <Paragraphs>78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1" baseType="lpstr">
      <vt:lpstr>微軟正黑體</vt:lpstr>
      <vt:lpstr>Arial</vt:lpstr>
      <vt:lpstr>Calibri</vt:lpstr>
      <vt:lpstr>Office 佈景主題</vt:lpstr>
      <vt:lpstr>自然語言處理 預訓練模型</vt:lpstr>
      <vt:lpstr>Neural Probabilistic  Language Model</vt:lpstr>
      <vt:lpstr>NNLM的定義</vt:lpstr>
      <vt:lpstr>NNLM的定義</vt:lpstr>
      <vt:lpstr>NNLM的定義</vt:lpstr>
      <vt:lpstr>NNLM的定義</vt:lpstr>
      <vt:lpstr>NNLM的定義</vt:lpstr>
      <vt:lpstr>NNLM的定義</vt:lpstr>
      <vt:lpstr>NNLM的定義</vt:lpstr>
      <vt:lpstr>輸入層：從ONE HOT到分佈式</vt:lpstr>
      <vt:lpstr>輸入層：從ONE HOT到分佈式</vt:lpstr>
      <vt:lpstr>隱藏層</vt:lpstr>
      <vt:lpstr>輸出層</vt:lpstr>
      <vt:lpstr>損失函數</vt:lpstr>
      <vt:lpstr>NNLM的初始化</vt:lpstr>
      <vt:lpstr>前向傳播</vt:lpstr>
      <vt:lpstr>前向傳播</vt:lpstr>
      <vt:lpstr>前向傳播</vt:lpstr>
      <vt:lpstr>前向傳播</vt:lpstr>
      <vt:lpstr>前向傳播</vt:lpstr>
      <vt:lpstr>反向傳播</vt:lpstr>
      <vt:lpstr>訓練過程</vt:lpstr>
      <vt:lpstr>隱藏層</vt:lpstr>
      <vt:lpstr>隱藏層</vt:lpstr>
      <vt:lpstr>隱藏層</vt:lpstr>
      <vt:lpstr>隱藏層</vt:lpstr>
      <vt:lpstr>隱藏層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Course #3</dc:title>
  <dc:creator>joshhu</dc:creator>
  <cp:lastModifiedBy>Josh Josh</cp:lastModifiedBy>
  <cp:revision>60</cp:revision>
  <dcterms:created xsi:type="dcterms:W3CDTF">2020-04-15T07:47:42Z</dcterms:created>
  <dcterms:modified xsi:type="dcterms:W3CDTF">2022-04-28T14:22:28Z</dcterms:modified>
</cp:coreProperties>
</file>