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4"/>
  </p:notesMasterIdLst>
  <p:sldIdLst>
    <p:sldId id="681" r:id="rId3"/>
    <p:sldId id="1189" r:id="rId4"/>
    <p:sldId id="1379" r:id="rId5"/>
    <p:sldId id="1380" r:id="rId6"/>
    <p:sldId id="1381" r:id="rId7"/>
    <p:sldId id="1407" r:id="rId8"/>
    <p:sldId id="1408" r:id="rId9"/>
    <p:sldId id="1409" r:id="rId10"/>
    <p:sldId id="1410" r:id="rId11"/>
    <p:sldId id="1416" r:id="rId12"/>
    <p:sldId id="1418" r:id="rId13"/>
    <p:sldId id="1382" r:id="rId14"/>
    <p:sldId id="1383" r:id="rId15"/>
    <p:sldId id="1384" r:id="rId16"/>
    <p:sldId id="1385" r:id="rId17"/>
    <p:sldId id="1394" r:id="rId18"/>
    <p:sldId id="1392" r:id="rId19"/>
    <p:sldId id="1395" r:id="rId20"/>
    <p:sldId id="1396" r:id="rId21"/>
    <p:sldId id="1275" r:id="rId22"/>
    <p:sldId id="1397" r:id="rId23"/>
    <p:sldId id="1192" r:id="rId24"/>
    <p:sldId id="1398" r:id="rId25"/>
    <p:sldId id="1399" r:id="rId26"/>
    <p:sldId id="1400" r:id="rId27"/>
    <p:sldId id="1401" r:id="rId28"/>
    <p:sldId id="1402" r:id="rId29"/>
    <p:sldId id="1403" r:id="rId30"/>
    <p:sldId id="1411" r:id="rId31"/>
    <p:sldId id="1404" r:id="rId32"/>
    <p:sldId id="1406" r:id="rId33"/>
    <p:sldId id="1405" r:id="rId34"/>
    <p:sldId id="1353" r:id="rId35"/>
    <p:sldId id="1417" r:id="rId36"/>
    <p:sldId id="1358" r:id="rId37"/>
    <p:sldId id="1414" r:id="rId38"/>
    <p:sldId id="1415" r:id="rId39"/>
    <p:sldId id="1352" r:id="rId40"/>
    <p:sldId id="1357" r:id="rId41"/>
    <p:sldId id="1412" r:id="rId42"/>
    <p:sldId id="1419" r:id="rId43"/>
    <p:sldId id="1359" r:id="rId44"/>
    <p:sldId id="1360" r:id="rId45"/>
    <p:sldId id="1361" r:id="rId46"/>
    <p:sldId id="1362" r:id="rId47"/>
    <p:sldId id="1363" r:id="rId48"/>
    <p:sldId id="1364" r:id="rId49"/>
    <p:sldId id="1365" r:id="rId50"/>
    <p:sldId id="1366" r:id="rId51"/>
    <p:sldId id="1367" r:id="rId52"/>
    <p:sldId id="1368" r:id="rId53"/>
    <p:sldId id="1369" r:id="rId54"/>
    <p:sldId id="1370" r:id="rId55"/>
    <p:sldId id="1371" r:id="rId56"/>
    <p:sldId id="1372" r:id="rId57"/>
    <p:sldId id="1373" r:id="rId58"/>
    <p:sldId id="1374" r:id="rId59"/>
    <p:sldId id="1375" r:id="rId60"/>
    <p:sldId id="1376" r:id="rId61"/>
    <p:sldId id="1377" r:id="rId62"/>
    <p:sldId id="1378" r:id="rId6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137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CC8E63-1016-4C78-A51D-85D69DBCD8EF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F9955-79FE-4880-BF3F-244E954663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9966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0793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955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1CAF7E-E599-C19F-028B-CE446D1EBE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A09AA361-7E90-5963-0E3C-D99457ED4E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56C1000F-D6FE-07A9-F36D-53C2F06FD8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6C713A-912E-5D29-9183-3886F87452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16675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75622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27238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42361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50725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0625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42225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41862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9982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12083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51564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95526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37652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4969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79655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13400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72995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2683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60896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518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06792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29927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60354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97753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94651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07262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F9955-79FE-4880-BF3F-244E954663BA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77062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57637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5355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7736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9860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6352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0045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5491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2029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EC2F65-5F2D-3F7C-9595-4016CEA87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E194D1B-375D-9E9F-5A2C-B48F3CC41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72B491-D650-EBE9-4741-86225D419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283D51-E3B6-6E1B-FF94-C3796008C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8FDA9B-AEAA-410C-F604-092ABE28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6055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4AE7DA-51E0-2F96-1AED-FA7BD8065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25F76AD-0B13-A767-B706-A93FB0229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3148A8-7837-5FA5-10DB-2BB426829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10CBA1-BEA0-9764-75C8-6EEB54C9D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0B921F-EDB1-16F5-DEB4-7A1F38474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858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49C6C9C-AB4C-0927-2F61-ED83EB15AE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2437356-3D65-AD66-E6B2-5FB47A00C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C213D5-39B8-E1A9-1CFD-3EBC5820E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5A8FDB-DBD3-52BE-5ABF-79DA2E684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2DCB0B-F231-7D13-9BA3-F0486F268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8627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3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sz="1800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12/5/2024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7745839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12/5/2024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6029814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7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12/5/2024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3461294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  <p:extLst>
      <p:ext uri="{BB962C8B-B14F-4D97-AF65-F5344CB8AC3E}">
        <p14:creationId xmlns:p14="http://schemas.microsoft.com/office/powerpoint/2010/main" val="50925568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12/5/2024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61721745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9" y="609604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12/5/2024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65663648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12/5/2024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3297787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8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12/5/2024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9877551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B207E3-EBC2-334A-205A-BDE8DAAD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06A8FE-CD47-1523-E127-13075478D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F967D5-F557-4ABE-78B6-34F05B063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226E90-8574-0569-59E7-B17EB2528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8D0A48-9114-ECA2-DF6F-063E73060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527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12/5/2024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3646334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12/5/2024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77909292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4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12/5/2024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55720087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12/5/2024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37072142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3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12/5/2024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111706700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2" y="1524004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2" y="1524004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2" y="1524004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8" y="1524004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12/5/2024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2215604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9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9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9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12/5/2024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14791300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2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9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12/5/2024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8127278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12/5/2024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55783754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5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12/5/2024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0061287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49A45A-C02E-2553-C1FF-4B755E6C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F3F12AC-FE9C-0AEA-6CA0-428BCA245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ECCA9E-E67C-168C-88FD-AD6CB4023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C981C8-8D45-0A47-3806-BE0A87C91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6214E5-6E9B-47B5-6DE2-EDD9AFC7B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51932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5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2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12/5/2024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73317538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12/5/2024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45547852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kumimoji="0" lang="en-US" smtClean="0"/>
              <a:pPr/>
              <a:t>12/5/2024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9560211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5211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4D8FF0-8194-9292-03E2-8FD9BFFF5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616BE2-05CC-72D7-4C58-2C94608B5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36E1FB0-D7BC-AB03-E115-23E0AB387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5C616FF-D57F-BB61-2380-9DD5269C1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8A70643-1D27-220A-7C87-B347C045D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AFCC4E3-57A1-D244-76EC-C75C6C3D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8254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67C107-5F5A-5745-3B29-19A3E26CB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0A7CCF-AB7D-8943-8345-8D264A38B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F39B061-6BB0-472A-7EA8-2BD583902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270641E-CAE6-718E-5D27-8379B4D2C1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5F41735-77AE-8771-2BA9-CB5A43574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3A02D02-A229-303E-61D3-E64DB0F5D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CA3038C-EEFF-E4DF-FB45-585E5008D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3254CE7-7FB6-155F-5444-8C62B87AD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7432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2EB3B1-10B1-93F2-ABE1-3303A4D0E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8DE6DDD-D6B6-2A12-2559-CDD123F4E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3FD5F7E-798A-CFCA-BD96-0A6EA37BB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65BBA7C-3652-3B5A-DE16-03A9EFA96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5987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ECA852D-E6F2-E0E5-C7E9-292BBC8C7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B79070F-2A19-0BF1-9D51-8A39FF1F9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DFA248-55D7-09DE-89AC-F410589A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7269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C22C2C-72AF-40E7-F179-280FBA3A1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D941CF-E894-2AE5-424E-1943A1C43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4341979-4284-521D-3E87-0F00453E4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05FFE4D-6197-DCE1-D5BC-D35DA076E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B57AA09-1AB2-FBC8-4A19-DF5BDB84B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C84957F-F6AD-73C3-AD63-0CDABC1A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3978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1F0122-A61F-D4B4-22EB-9978337D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0D876F8-A4BA-59E4-E6BA-31D8AFA074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6C92D0E-41CD-ED3A-5CEC-3918324880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E8945CE-E657-DC86-EA68-28987B7E4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19EE069-5CE3-25BE-FB74-8EED9F7ED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0BCE9B8-20CE-B862-C2B3-29863AD56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1800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45890A4-F4EB-46CD-3C1F-6CD33D1C5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6D48A3B-9170-D087-5140-85FCB2871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19AA15-C81B-7795-2EC8-035EF342AB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9796B-F55F-40BA-947E-19D03180300F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D723AE-7934-015B-761D-5008350D8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26B5AF-7297-1BDF-F072-FE240C06B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312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4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12/5/2024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4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9294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891" indent="-342891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8.sv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41219" y="2632765"/>
            <a:ext cx="777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6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04</a:t>
            </a:r>
            <a:r>
              <a:rPr kumimoji="1" lang="zh-TW" altLang="en-US" sz="6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：</a:t>
            </a:r>
            <a:r>
              <a:rPr kumimoji="1" lang="en-US" altLang="zh-TW" sz="60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ngrok</a:t>
            </a:r>
            <a:endParaRPr kumimoji="1" lang="en-US" altLang="zh-TW" sz="6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D45C9D6-352D-804E-9494-A13395EEC5C6}"/>
              </a:ext>
            </a:extLst>
          </p:cNvPr>
          <p:cNvSpPr txBox="1"/>
          <p:nvPr/>
        </p:nvSpPr>
        <p:spPr>
          <a:xfrm>
            <a:off x="5638800" y="5486402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講師：胡嘉璽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時間：</a:t>
            </a:r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2024</a:t>
            </a:r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2400" b="1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zh-TW" altLang="en-US" sz="2400" b="1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地點：東吳大學資科系</a:t>
            </a:r>
          </a:p>
        </p:txBody>
      </p:sp>
    </p:spTree>
    <p:extLst>
      <p:ext uri="{BB962C8B-B14F-4D97-AF65-F5344CB8AC3E}">
        <p14:creationId xmlns:p14="http://schemas.microsoft.com/office/powerpoint/2010/main" val="246170227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269496" y="130764"/>
            <a:ext cx="29335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及網址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67B948D-C5EC-2084-40FD-E4ADD8986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229574"/>
            <a:ext cx="7620000" cy="540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47586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3E11B-334D-8743-1FD7-E06F796AB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325B25EB-52E0-C10A-3343-1F4DDB69D48E}"/>
              </a:ext>
            </a:extLst>
          </p:cNvPr>
          <p:cNvSpPr txBox="1"/>
          <p:nvPr/>
        </p:nvSpPr>
        <p:spPr>
          <a:xfrm>
            <a:off x="693420" y="1841244"/>
            <a:ext cx="8077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公網是全世界每一個連網裝置的私有號碼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知道號碼就可以從其它裝置互連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但全世界的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IPV4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只有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40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億個，早就不夠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通常學校或公司，都會使用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NAT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的功能，讓區域網路之內的裝置都共享一個公網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IP</a:t>
            </a: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區域網路內的裝置可以連上公網上網，但公網上的電腦無法找到區域網路內的裝置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AE7D399B-3365-6D6A-6D55-5113ACEE196D}"/>
              </a:ext>
            </a:extLst>
          </p:cNvPr>
          <p:cNvSpPr txBox="1">
            <a:spLocks/>
          </p:cNvSpPr>
          <p:nvPr/>
        </p:nvSpPr>
        <p:spPr>
          <a:xfrm>
            <a:off x="2637830" y="355134"/>
            <a:ext cx="3868339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公網及私網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392560704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269496" y="130764"/>
            <a:ext cx="29335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及網址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B921F8D-C956-80D9-4BCA-9FDA652C5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2091" y="5008666"/>
            <a:ext cx="1378605" cy="1317182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6A3E07A1-EEC3-DFFA-92EC-85B29E278E48}"/>
              </a:ext>
            </a:extLst>
          </p:cNvPr>
          <p:cNvSpPr txBox="1"/>
          <p:nvPr/>
        </p:nvSpPr>
        <p:spPr>
          <a:xfrm>
            <a:off x="3659510" y="6255587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11.22.33.44</a:t>
            </a:r>
          </a:p>
          <a:p>
            <a:r>
              <a:rPr lang="zh-TW" altLang="en-US" dirty="0"/>
              <a:t>有公網</a:t>
            </a:r>
            <a:r>
              <a:rPr lang="en-US" altLang="zh-TW" dirty="0"/>
              <a:t>IP</a:t>
            </a:r>
            <a:r>
              <a:rPr lang="zh-TW" altLang="en-US" dirty="0"/>
              <a:t>路由器</a:t>
            </a:r>
          </a:p>
        </p:txBody>
      </p:sp>
    </p:spTree>
    <p:extLst>
      <p:ext uri="{BB962C8B-B14F-4D97-AF65-F5344CB8AC3E}">
        <p14:creationId xmlns:p14="http://schemas.microsoft.com/office/powerpoint/2010/main" val="21689475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269496" y="130764"/>
            <a:ext cx="29335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及網址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B921F8D-C956-80D9-4BCA-9FDA652C5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2091" y="5008666"/>
            <a:ext cx="1378605" cy="1317182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6A3E07A1-EEC3-DFFA-92EC-85B29E278E48}"/>
              </a:ext>
            </a:extLst>
          </p:cNvPr>
          <p:cNvSpPr txBox="1"/>
          <p:nvPr/>
        </p:nvSpPr>
        <p:spPr>
          <a:xfrm>
            <a:off x="3659510" y="6255587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11.22.33.44</a:t>
            </a:r>
          </a:p>
          <a:p>
            <a:r>
              <a:rPr lang="zh-TW" altLang="en-US" dirty="0"/>
              <a:t>有公網</a:t>
            </a:r>
            <a:r>
              <a:rPr lang="en-US" altLang="zh-TW" dirty="0"/>
              <a:t>IP</a:t>
            </a:r>
            <a:r>
              <a:rPr lang="zh-TW" altLang="en-US" dirty="0"/>
              <a:t>路由器</a:t>
            </a:r>
          </a:p>
        </p:txBody>
      </p:sp>
      <p:sp>
        <p:nvSpPr>
          <p:cNvPr id="12" name="雲朵形 11">
            <a:extLst>
              <a:ext uri="{FF2B5EF4-FFF2-40B4-BE49-F238E27FC236}">
                <a16:creationId xmlns:a16="http://schemas.microsoft.com/office/drawing/2014/main" id="{DD2501FF-8D51-3021-CAE0-E7F072AA7FD8}"/>
              </a:ext>
            </a:extLst>
          </p:cNvPr>
          <p:cNvSpPr/>
          <p:nvPr/>
        </p:nvSpPr>
        <p:spPr>
          <a:xfrm>
            <a:off x="3184546" y="2908024"/>
            <a:ext cx="2523308" cy="1317182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網際網路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3E4D130-773A-AC13-FA6E-6E1F2A7B83A4}"/>
              </a:ext>
            </a:extLst>
          </p:cNvPr>
          <p:cNvCxnSpPr/>
          <p:nvPr/>
        </p:nvCxnSpPr>
        <p:spPr>
          <a:xfrm>
            <a:off x="4736263" y="4357319"/>
            <a:ext cx="0" cy="607102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45296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269496" y="130764"/>
            <a:ext cx="29335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及網址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159C390-6219-F359-9A50-CD93A11F1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67" y="4860157"/>
            <a:ext cx="1638300" cy="124777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B921F8D-C956-80D9-4BCA-9FDA652C5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091" y="5008666"/>
            <a:ext cx="1378605" cy="1317182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56E4156B-F92E-F66C-92C6-04CDC2FF0C83}"/>
              </a:ext>
            </a:extLst>
          </p:cNvPr>
          <p:cNvSpPr txBox="1"/>
          <p:nvPr/>
        </p:nvSpPr>
        <p:spPr>
          <a:xfrm>
            <a:off x="678067" y="6196651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192.168.1.100</a:t>
            </a:r>
          </a:p>
          <a:p>
            <a:r>
              <a:rPr lang="zh-TW" altLang="en-US" dirty="0"/>
              <a:t>無公網</a:t>
            </a:r>
            <a:r>
              <a:rPr lang="en-US" altLang="zh-TW" dirty="0"/>
              <a:t>IP</a:t>
            </a:r>
            <a:r>
              <a:rPr lang="zh-TW" altLang="en-US" dirty="0"/>
              <a:t>的電腦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A3E07A1-EEC3-DFFA-92EC-85B29E278E48}"/>
              </a:ext>
            </a:extLst>
          </p:cNvPr>
          <p:cNvSpPr txBox="1"/>
          <p:nvPr/>
        </p:nvSpPr>
        <p:spPr>
          <a:xfrm>
            <a:off x="3659510" y="6255587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11.22.33.44</a:t>
            </a:r>
          </a:p>
          <a:p>
            <a:r>
              <a:rPr lang="zh-TW" altLang="en-US" dirty="0"/>
              <a:t>有公網</a:t>
            </a:r>
            <a:r>
              <a:rPr lang="en-US" altLang="zh-TW" dirty="0"/>
              <a:t>IP</a:t>
            </a:r>
            <a:r>
              <a:rPr lang="zh-TW" altLang="en-US" dirty="0"/>
              <a:t>路由器</a:t>
            </a:r>
          </a:p>
        </p:txBody>
      </p:sp>
      <p:sp>
        <p:nvSpPr>
          <p:cNvPr id="12" name="雲朵形 11">
            <a:extLst>
              <a:ext uri="{FF2B5EF4-FFF2-40B4-BE49-F238E27FC236}">
                <a16:creationId xmlns:a16="http://schemas.microsoft.com/office/drawing/2014/main" id="{DD2501FF-8D51-3021-CAE0-E7F072AA7FD8}"/>
              </a:ext>
            </a:extLst>
          </p:cNvPr>
          <p:cNvSpPr/>
          <p:nvPr/>
        </p:nvSpPr>
        <p:spPr>
          <a:xfrm>
            <a:off x="3184546" y="2908024"/>
            <a:ext cx="2523308" cy="1317182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網際網路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3E4D130-773A-AC13-FA6E-6E1F2A7B83A4}"/>
              </a:ext>
            </a:extLst>
          </p:cNvPr>
          <p:cNvCxnSpPr/>
          <p:nvPr/>
        </p:nvCxnSpPr>
        <p:spPr>
          <a:xfrm>
            <a:off x="4736263" y="4357319"/>
            <a:ext cx="0" cy="607102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F28148C-91EF-711D-1CD1-0735CE63EF72}"/>
              </a:ext>
            </a:extLst>
          </p:cNvPr>
          <p:cNvCxnSpPr>
            <a:cxnSpLocks/>
          </p:cNvCxnSpPr>
          <p:nvPr/>
        </p:nvCxnSpPr>
        <p:spPr>
          <a:xfrm flipH="1">
            <a:off x="2521131" y="6089290"/>
            <a:ext cx="883920" cy="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8490EB8-0461-6500-1F77-DCD1752210F0}"/>
              </a:ext>
            </a:extLst>
          </p:cNvPr>
          <p:cNvCxnSpPr>
            <a:cxnSpLocks/>
          </p:cNvCxnSpPr>
          <p:nvPr/>
        </p:nvCxnSpPr>
        <p:spPr>
          <a:xfrm flipV="1">
            <a:off x="4523300" y="4357319"/>
            <a:ext cx="0" cy="59329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9C312570-9C41-2294-169D-6FF1E30B6DD4}"/>
              </a:ext>
            </a:extLst>
          </p:cNvPr>
          <p:cNvSpPr/>
          <p:nvPr/>
        </p:nvSpPr>
        <p:spPr>
          <a:xfrm>
            <a:off x="547141" y="4594485"/>
            <a:ext cx="5160706" cy="2248497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506C0CC-9FB0-E038-4C54-DA6189918FB2}"/>
              </a:ext>
            </a:extLst>
          </p:cNvPr>
          <p:cNvSpPr txBox="1"/>
          <p:nvPr/>
        </p:nvSpPr>
        <p:spPr>
          <a:xfrm>
            <a:off x="5760428" y="5299378"/>
            <a:ext cx="204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私有局域網</a:t>
            </a:r>
          </a:p>
        </p:txBody>
      </p:sp>
    </p:spTree>
    <p:extLst>
      <p:ext uri="{BB962C8B-B14F-4D97-AF65-F5344CB8AC3E}">
        <p14:creationId xmlns:p14="http://schemas.microsoft.com/office/powerpoint/2010/main" val="289260023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269496" y="130764"/>
            <a:ext cx="29335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及網址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159C390-6219-F359-9A50-CD93A11F1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67" y="4860157"/>
            <a:ext cx="1638300" cy="124777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B921F8D-C956-80D9-4BCA-9FDA652C5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091" y="5008666"/>
            <a:ext cx="1378605" cy="1317182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56E4156B-F92E-F66C-92C6-04CDC2FF0C83}"/>
              </a:ext>
            </a:extLst>
          </p:cNvPr>
          <p:cNvSpPr txBox="1"/>
          <p:nvPr/>
        </p:nvSpPr>
        <p:spPr>
          <a:xfrm>
            <a:off x="678067" y="6196651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192.168.1.100</a:t>
            </a:r>
          </a:p>
          <a:p>
            <a:r>
              <a:rPr lang="zh-TW" altLang="en-US" dirty="0"/>
              <a:t>無公網</a:t>
            </a:r>
            <a:r>
              <a:rPr lang="en-US" altLang="zh-TW" dirty="0"/>
              <a:t>IP</a:t>
            </a:r>
            <a:r>
              <a:rPr lang="zh-TW" altLang="en-US" dirty="0"/>
              <a:t>的電腦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A3E07A1-EEC3-DFFA-92EC-85B29E278E48}"/>
              </a:ext>
            </a:extLst>
          </p:cNvPr>
          <p:cNvSpPr txBox="1"/>
          <p:nvPr/>
        </p:nvSpPr>
        <p:spPr>
          <a:xfrm>
            <a:off x="3659510" y="6255587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11.22.33.44</a:t>
            </a:r>
          </a:p>
          <a:p>
            <a:r>
              <a:rPr lang="zh-TW" altLang="en-US" dirty="0"/>
              <a:t>有公網</a:t>
            </a:r>
            <a:r>
              <a:rPr lang="en-US" altLang="zh-TW" dirty="0"/>
              <a:t>IP</a:t>
            </a:r>
            <a:r>
              <a:rPr lang="zh-TW" altLang="en-US" dirty="0"/>
              <a:t>路由器</a:t>
            </a:r>
          </a:p>
        </p:txBody>
      </p:sp>
      <p:sp>
        <p:nvSpPr>
          <p:cNvPr id="12" name="雲朵形 11">
            <a:extLst>
              <a:ext uri="{FF2B5EF4-FFF2-40B4-BE49-F238E27FC236}">
                <a16:creationId xmlns:a16="http://schemas.microsoft.com/office/drawing/2014/main" id="{DD2501FF-8D51-3021-CAE0-E7F072AA7FD8}"/>
              </a:ext>
            </a:extLst>
          </p:cNvPr>
          <p:cNvSpPr/>
          <p:nvPr/>
        </p:nvSpPr>
        <p:spPr>
          <a:xfrm>
            <a:off x="3184546" y="2908024"/>
            <a:ext cx="2523308" cy="1317182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網際網路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3E4D130-773A-AC13-FA6E-6E1F2A7B83A4}"/>
              </a:ext>
            </a:extLst>
          </p:cNvPr>
          <p:cNvCxnSpPr/>
          <p:nvPr/>
        </p:nvCxnSpPr>
        <p:spPr>
          <a:xfrm>
            <a:off x="4736263" y="4357319"/>
            <a:ext cx="0" cy="607102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F28148C-91EF-711D-1CD1-0735CE63EF72}"/>
              </a:ext>
            </a:extLst>
          </p:cNvPr>
          <p:cNvCxnSpPr>
            <a:cxnSpLocks/>
          </p:cNvCxnSpPr>
          <p:nvPr/>
        </p:nvCxnSpPr>
        <p:spPr>
          <a:xfrm flipH="1">
            <a:off x="2521131" y="6089290"/>
            <a:ext cx="883920" cy="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8490EB8-0461-6500-1F77-DCD1752210F0}"/>
              </a:ext>
            </a:extLst>
          </p:cNvPr>
          <p:cNvCxnSpPr>
            <a:cxnSpLocks/>
          </p:cNvCxnSpPr>
          <p:nvPr/>
        </p:nvCxnSpPr>
        <p:spPr>
          <a:xfrm flipV="1">
            <a:off x="4523300" y="4357319"/>
            <a:ext cx="0" cy="59329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" name="圖片 19">
            <a:extLst>
              <a:ext uri="{FF2B5EF4-FFF2-40B4-BE49-F238E27FC236}">
                <a16:creationId xmlns:a16="http://schemas.microsoft.com/office/drawing/2014/main" id="{B2D8C331-B8AA-25F6-E9A6-A6E7617EC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354" y="4882599"/>
            <a:ext cx="1638300" cy="1247775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C065974D-9FBD-0B78-A83E-D23887648659}"/>
              </a:ext>
            </a:extLst>
          </p:cNvPr>
          <p:cNvSpPr txBox="1"/>
          <p:nvPr/>
        </p:nvSpPr>
        <p:spPr>
          <a:xfrm>
            <a:off x="7056354" y="6189127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192.168.1.200</a:t>
            </a:r>
          </a:p>
          <a:p>
            <a:r>
              <a:rPr lang="zh-TW" altLang="en-US" dirty="0"/>
              <a:t>無公網</a:t>
            </a:r>
            <a:r>
              <a:rPr lang="en-US" altLang="zh-TW" dirty="0"/>
              <a:t>IP</a:t>
            </a:r>
            <a:r>
              <a:rPr lang="zh-TW" altLang="en-US" dirty="0"/>
              <a:t>的電腦</a:t>
            </a: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1EDB4097-3E3A-E736-28FA-344D48F92966}"/>
              </a:ext>
            </a:extLst>
          </p:cNvPr>
          <p:cNvCxnSpPr>
            <a:cxnSpLocks/>
          </p:cNvCxnSpPr>
          <p:nvPr/>
        </p:nvCxnSpPr>
        <p:spPr>
          <a:xfrm flipH="1">
            <a:off x="2492828" y="5484045"/>
            <a:ext cx="4122357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B1C2817C-B5E3-A54A-50A9-7C0969B6BE80}"/>
              </a:ext>
            </a:extLst>
          </p:cNvPr>
          <p:cNvCxnSpPr>
            <a:cxnSpLocks/>
          </p:cNvCxnSpPr>
          <p:nvPr/>
        </p:nvCxnSpPr>
        <p:spPr>
          <a:xfrm flipH="1">
            <a:off x="5442857" y="6089290"/>
            <a:ext cx="883920" cy="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E9870C96-2997-E416-E5EE-7CAD993DE8DB}"/>
              </a:ext>
            </a:extLst>
          </p:cNvPr>
          <p:cNvSpPr txBox="1"/>
          <p:nvPr/>
        </p:nvSpPr>
        <p:spPr>
          <a:xfrm>
            <a:off x="5284746" y="4877024"/>
            <a:ext cx="201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私網可以互聯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4901EBBF-0596-409B-95A7-BFC5435A7C55}"/>
              </a:ext>
            </a:extLst>
          </p:cNvPr>
          <p:cNvSpPr/>
          <p:nvPr/>
        </p:nvSpPr>
        <p:spPr>
          <a:xfrm>
            <a:off x="547140" y="4594485"/>
            <a:ext cx="8372005" cy="2248497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307225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269496" y="130764"/>
            <a:ext cx="29335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及網址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159C390-6219-F359-9A50-CD93A11F1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67" y="4860157"/>
            <a:ext cx="1638300" cy="124777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B921F8D-C956-80D9-4BCA-9FDA652C5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091" y="5008666"/>
            <a:ext cx="1378605" cy="1317182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56E4156B-F92E-F66C-92C6-04CDC2FF0C83}"/>
              </a:ext>
            </a:extLst>
          </p:cNvPr>
          <p:cNvSpPr txBox="1"/>
          <p:nvPr/>
        </p:nvSpPr>
        <p:spPr>
          <a:xfrm>
            <a:off x="678067" y="6196651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192.168.1.100</a:t>
            </a:r>
          </a:p>
          <a:p>
            <a:r>
              <a:rPr lang="zh-TW" altLang="en-US" dirty="0"/>
              <a:t>無公網</a:t>
            </a:r>
            <a:r>
              <a:rPr lang="en-US" altLang="zh-TW" dirty="0"/>
              <a:t>IP</a:t>
            </a:r>
            <a:r>
              <a:rPr lang="zh-TW" altLang="en-US" dirty="0"/>
              <a:t>的電腦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A3E07A1-EEC3-DFFA-92EC-85B29E278E48}"/>
              </a:ext>
            </a:extLst>
          </p:cNvPr>
          <p:cNvSpPr txBox="1"/>
          <p:nvPr/>
        </p:nvSpPr>
        <p:spPr>
          <a:xfrm>
            <a:off x="3659510" y="6255587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11.22.33.44</a:t>
            </a:r>
          </a:p>
          <a:p>
            <a:r>
              <a:rPr lang="zh-TW" altLang="en-US" dirty="0"/>
              <a:t>有公網</a:t>
            </a:r>
            <a:r>
              <a:rPr lang="en-US" altLang="zh-TW" dirty="0"/>
              <a:t>IP</a:t>
            </a:r>
            <a:r>
              <a:rPr lang="zh-TW" altLang="en-US" dirty="0"/>
              <a:t>路由器</a:t>
            </a:r>
          </a:p>
        </p:txBody>
      </p:sp>
      <p:sp>
        <p:nvSpPr>
          <p:cNvPr id="12" name="雲朵形 11">
            <a:extLst>
              <a:ext uri="{FF2B5EF4-FFF2-40B4-BE49-F238E27FC236}">
                <a16:creationId xmlns:a16="http://schemas.microsoft.com/office/drawing/2014/main" id="{DD2501FF-8D51-3021-CAE0-E7F072AA7FD8}"/>
              </a:ext>
            </a:extLst>
          </p:cNvPr>
          <p:cNvSpPr/>
          <p:nvPr/>
        </p:nvSpPr>
        <p:spPr>
          <a:xfrm>
            <a:off x="3184546" y="2908024"/>
            <a:ext cx="2523308" cy="1317182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網際網路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3E4D130-773A-AC13-FA6E-6E1F2A7B83A4}"/>
              </a:ext>
            </a:extLst>
          </p:cNvPr>
          <p:cNvCxnSpPr/>
          <p:nvPr/>
        </p:nvCxnSpPr>
        <p:spPr>
          <a:xfrm>
            <a:off x="4736263" y="4357319"/>
            <a:ext cx="0" cy="607102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F28148C-91EF-711D-1CD1-0735CE63EF72}"/>
              </a:ext>
            </a:extLst>
          </p:cNvPr>
          <p:cNvCxnSpPr>
            <a:cxnSpLocks/>
          </p:cNvCxnSpPr>
          <p:nvPr/>
        </p:nvCxnSpPr>
        <p:spPr>
          <a:xfrm flipH="1">
            <a:off x="2521131" y="6089290"/>
            <a:ext cx="883920" cy="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8490EB8-0461-6500-1F77-DCD1752210F0}"/>
              </a:ext>
            </a:extLst>
          </p:cNvPr>
          <p:cNvCxnSpPr>
            <a:cxnSpLocks/>
          </p:cNvCxnSpPr>
          <p:nvPr/>
        </p:nvCxnSpPr>
        <p:spPr>
          <a:xfrm flipV="1">
            <a:off x="4523300" y="4357319"/>
            <a:ext cx="0" cy="59329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" name="圖片 19">
            <a:extLst>
              <a:ext uri="{FF2B5EF4-FFF2-40B4-BE49-F238E27FC236}">
                <a16:creationId xmlns:a16="http://schemas.microsoft.com/office/drawing/2014/main" id="{B2D8C331-B8AA-25F6-E9A6-A6E7617EC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354" y="4882599"/>
            <a:ext cx="1638300" cy="1247775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C065974D-9FBD-0B78-A83E-D23887648659}"/>
              </a:ext>
            </a:extLst>
          </p:cNvPr>
          <p:cNvSpPr txBox="1"/>
          <p:nvPr/>
        </p:nvSpPr>
        <p:spPr>
          <a:xfrm>
            <a:off x="7056354" y="6189127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192.168.1.200</a:t>
            </a:r>
          </a:p>
          <a:p>
            <a:r>
              <a:rPr lang="zh-TW" altLang="en-US" dirty="0"/>
              <a:t>無公網</a:t>
            </a:r>
            <a:r>
              <a:rPr lang="en-US" altLang="zh-TW" dirty="0"/>
              <a:t>IP</a:t>
            </a:r>
            <a:r>
              <a:rPr lang="zh-TW" altLang="en-US" dirty="0"/>
              <a:t>的電腦</a:t>
            </a: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1EDB4097-3E3A-E736-28FA-344D48F92966}"/>
              </a:ext>
            </a:extLst>
          </p:cNvPr>
          <p:cNvCxnSpPr>
            <a:cxnSpLocks/>
          </p:cNvCxnSpPr>
          <p:nvPr/>
        </p:nvCxnSpPr>
        <p:spPr>
          <a:xfrm flipH="1">
            <a:off x="2492828" y="5484045"/>
            <a:ext cx="4122357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B1C2817C-B5E3-A54A-50A9-7C0969B6BE80}"/>
              </a:ext>
            </a:extLst>
          </p:cNvPr>
          <p:cNvCxnSpPr>
            <a:cxnSpLocks/>
          </p:cNvCxnSpPr>
          <p:nvPr/>
        </p:nvCxnSpPr>
        <p:spPr>
          <a:xfrm flipH="1">
            <a:off x="5442857" y="6089290"/>
            <a:ext cx="883920" cy="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E9870C96-2997-E416-E5EE-7CAD993DE8DB}"/>
              </a:ext>
            </a:extLst>
          </p:cNvPr>
          <p:cNvSpPr txBox="1"/>
          <p:nvPr/>
        </p:nvSpPr>
        <p:spPr>
          <a:xfrm>
            <a:off x="5284746" y="4877024"/>
            <a:ext cx="201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私網可以互聯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3690814-6633-3814-699B-762508ECD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797" y="1373954"/>
            <a:ext cx="1638300" cy="124777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3F2BFDA-777B-CBCB-170C-6EA7BA45D795}"/>
              </a:ext>
            </a:extLst>
          </p:cNvPr>
          <p:cNvSpPr txBox="1"/>
          <p:nvPr/>
        </p:nvSpPr>
        <p:spPr>
          <a:xfrm>
            <a:off x="678067" y="2654866"/>
            <a:ext cx="204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外部的電腦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DABA5CC9-F5D6-F564-B007-83EC24B1157B}"/>
              </a:ext>
            </a:extLst>
          </p:cNvPr>
          <p:cNvCxnSpPr>
            <a:cxnSpLocks/>
          </p:cNvCxnSpPr>
          <p:nvPr/>
        </p:nvCxnSpPr>
        <p:spPr>
          <a:xfrm flipH="1" flipV="1">
            <a:off x="2638472" y="2600100"/>
            <a:ext cx="766579" cy="587237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83CB07EC-6716-369D-1184-0E9AB85786CD}"/>
              </a:ext>
            </a:extLst>
          </p:cNvPr>
          <p:cNvSpPr/>
          <p:nvPr/>
        </p:nvSpPr>
        <p:spPr>
          <a:xfrm>
            <a:off x="547140" y="4594485"/>
            <a:ext cx="8327029" cy="2248497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087319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269496" y="130764"/>
            <a:ext cx="29335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及網址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159C390-6219-F359-9A50-CD93A11F1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67" y="4860157"/>
            <a:ext cx="1638300" cy="124777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B921F8D-C956-80D9-4BCA-9FDA652C5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091" y="5008666"/>
            <a:ext cx="1378605" cy="1317182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56E4156B-F92E-F66C-92C6-04CDC2FF0C83}"/>
              </a:ext>
            </a:extLst>
          </p:cNvPr>
          <p:cNvSpPr txBox="1"/>
          <p:nvPr/>
        </p:nvSpPr>
        <p:spPr>
          <a:xfrm>
            <a:off x="678067" y="6196651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192.168.1.100</a:t>
            </a:r>
          </a:p>
          <a:p>
            <a:r>
              <a:rPr lang="zh-TW" altLang="en-US" dirty="0"/>
              <a:t>無公網</a:t>
            </a:r>
            <a:r>
              <a:rPr lang="en-US" altLang="zh-TW" dirty="0"/>
              <a:t>IP</a:t>
            </a:r>
            <a:r>
              <a:rPr lang="zh-TW" altLang="en-US" dirty="0"/>
              <a:t>的電腦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A3E07A1-EEC3-DFFA-92EC-85B29E278E48}"/>
              </a:ext>
            </a:extLst>
          </p:cNvPr>
          <p:cNvSpPr txBox="1"/>
          <p:nvPr/>
        </p:nvSpPr>
        <p:spPr>
          <a:xfrm>
            <a:off x="3659510" y="6255587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11.22.33.44</a:t>
            </a:r>
          </a:p>
          <a:p>
            <a:r>
              <a:rPr lang="zh-TW" altLang="en-US" dirty="0"/>
              <a:t>有公網</a:t>
            </a:r>
            <a:r>
              <a:rPr lang="en-US" altLang="zh-TW" dirty="0"/>
              <a:t>IP</a:t>
            </a:r>
            <a:r>
              <a:rPr lang="zh-TW" altLang="en-US" dirty="0"/>
              <a:t>路由器</a:t>
            </a:r>
          </a:p>
        </p:txBody>
      </p:sp>
      <p:sp>
        <p:nvSpPr>
          <p:cNvPr id="12" name="雲朵形 11">
            <a:extLst>
              <a:ext uri="{FF2B5EF4-FFF2-40B4-BE49-F238E27FC236}">
                <a16:creationId xmlns:a16="http://schemas.microsoft.com/office/drawing/2014/main" id="{DD2501FF-8D51-3021-CAE0-E7F072AA7FD8}"/>
              </a:ext>
            </a:extLst>
          </p:cNvPr>
          <p:cNvSpPr/>
          <p:nvPr/>
        </p:nvSpPr>
        <p:spPr>
          <a:xfrm>
            <a:off x="3184546" y="2908024"/>
            <a:ext cx="2523308" cy="1317182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網際網路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3E4D130-773A-AC13-FA6E-6E1F2A7B83A4}"/>
              </a:ext>
            </a:extLst>
          </p:cNvPr>
          <p:cNvCxnSpPr/>
          <p:nvPr/>
        </p:nvCxnSpPr>
        <p:spPr>
          <a:xfrm>
            <a:off x="4736263" y="4357319"/>
            <a:ext cx="0" cy="607102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F28148C-91EF-711D-1CD1-0735CE63EF72}"/>
              </a:ext>
            </a:extLst>
          </p:cNvPr>
          <p:cNvCxnSpPr>
            <a:cxnSpLocks/>
          </p:cNvCxnSpPr>
          <p:nvPr/>
        </p:nvCxnSpPr>
        <p:spPr>
          <a:xfrm flipH="1">
            <a:off x="2521131" y="6089290"/>
            <a:ext cx="883920" cy="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8490EB8-0461-6500-1F77-DCD1752210F0}"/>
              </a:ext>
            </a:extLst>
          </p:cNvPr>
          <p:cNvCxnSpPr>
            <a:cxnSpLocks/>
          </p:cNvCxnSpPr>
          <p:nvPr/>
        </p:nvCxnSpPr>
        <p:spPr>
          <a:xfrm flipV="1">
            <a:off x="4523300" y="4357319"/>
            <a:ext cx="0" cy="59329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" name="圖片 19">
            <a:extLst>
              <a:ext uri="{FF2B5EF4-FFF2-40B4-BE49-F238E27FC236}">
                <a16:creationId xmlns:a16="http://schemas.microsoft.com/office/drawing/2014/main" id="{B2D8C331-B8AA-25F6-E9A6-A6E7617EC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354" y="4882599"/>
            <a:ext cx="1638300" cy="1247775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C065974D-9FBD-0B78-A83E-D23887648659}"/>
              </a:ext>
            </a:extLst>
          </p:cNvPr>
          <p:cNvSpPr txBox="1"/>
          <p:nvPr/>
        </p:nvSpPr>
        <p:spPr>
          <a:xfrm>
            <a:off x="7056354" y="6189127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192.168.1.200</a:t>
            </a:r>
          </a:p>
          <a:p>
            <a:r>
              <a:rPr lang="zh-TW" altLang="en-US" dirty="0"/>
              <a:t>無公網</a:t>
            </a:r>
            <a:r>
              <a:rPr lang="en-US" altLang="zh-TW" dirty="0"/>
              <a:t>IP</a:t>
            </a:r>
            <a:r>
              <a:rPr lang="zh-TW" altLang="en-US" dirty="0"/>
              <a:t>的電腦</a:t>
            </a: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1EDB4097-3E3A-E736-28FA-344D48F92966}"/>
              </a:ext>
            </a:extLst>
          </p:cNvPr>
          <p:cNvCxnSpPr>
            <a:cxnSpLocks/>
          </p:cNvCxnSpPr>
          <p:nvPr/>
        </p:nvCxnSpPr>
        <p:spPr>
          <a:xfrm flipH="1">
            <a:off x="2492828" y="5484045"/>
            <a:ext cx="4122357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B1C2817C-B5E3-A54A-50A9-7C0969B6BE80}"/>
              </a:ext>
            </a:extLst>
          </p:cNvPr>
          <p:cNvCxnSpPr>
            <a:cxnSpLocks/>
          </p:cNvCxnSpPr>
          <p:nvPr/>
        </p:nvCxnSpPr>
        <p:spPr>
          <a:xfrm flipH="1">
            <a:off x="5442857" y="6089290"/>
            <a:ext cx="883920" cy="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E9870C96-2997-E416-E5EE-7CAD993DE8DB}"/>
              </a:ext>
            </a:extLst>
          </p:cNvPr>
          <p:cNvSpPr txBox="1"/>
          <p:nvPr/>
        </p:nvSpPr>
        <p:spPr>
          <a:xfrm>
            <a:off x="5284746" y="4877024"/>
            <a:ext cx="201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私網可以互聯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3690814-6633-3814-699B-762508ECD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797" y="1373954"/>
            <a:ext cx="1638300" cy="124777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3F2BFDA-777B-CBCB-170C-6EA7BA45D795}"/>
              </a:ext>
            </a:extLst>
          </p:cNvPr>
          <p:cNvSpPr txBox="1"/>
          <p:nvPr/>
        </p:nvSpPr>
        <p:spPr>
          <a:xfrm>
            <a:off x="678067" y="2654866"/>
            <a:ext cx="204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外部的電腦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DABA5CC9-F5D6-F564-B007-83EC24B1157B}"/>
              </a:ext>
            </a:extLst>
          </p:cNvPr>
          <p:cNvCxnSpPr>
            <a:cxnSpLocks/>
          </p:cNvCxnSpPr>
          <p:nvPr/>
        </p:nvCxnSpPr>
        <p:spPr>
          <a:xfrm flipH="1" flipV="1">
            <a:off x="2638472" y="2600100"/>
            <a:ext cx="766579" cy="587237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CADE21C8-EBBF-AA27-695A-CA8E1E313C68}"/>
              </a:ext>
            </a:extLst>
          </p:cNvPr>
          <p:cNvCxnSpPr>
            <a:cxnSpLocks/>
          </p:cNvCxnSpPr>
          <p:nvPr/>
        </p:nvCxnSpPr>
        <p:spPr>
          <a:xfrm flipV="1">
            <a:off x="2492828" y="4073633"/>
            <a:ext cx="928374" cy="876976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8A465F9B-82CD-2AEF-63B0-25959E0E5469}"/>
              </a:ext>
            </a:extLst>
          </p:cNvPr>
          <p:cNvSpPr/>
          <p:nvPr/>
        </p:nvSpPr>
        <p:spPr>
          <a:xfrm>
            <a:off x="547140" y="4594485"/>
            <a:ext cx="8222103" cy="2248497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4574618-777F-CD8B-722E-92769452E3A7}"/>
              </a:ext>
            </a:extLst>
          </p:cNvPr>
          <p:cNvSpPr txBox="1"/>
          <p:nvPr/>
        </p:nvSpPr>
        <p:spPr>
          <a:xfrm>
            <a:off x="1278306" y="3424503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想要存取在內網的電腦</a:t>
            </a:r>
          </a:p>
        </p:txBody>
      </p:sp>
    </p:spTree>
    <p:extLst>
      <p:ext uri="{BB962C8B-B14F-4D97-AF65-F5344CB8AC3E}">
        <p14:creationId xmlns:p14="http://schemas.microsoft.com/office/powerpoint/2010/main" val="368932185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269496" y="130764"/>
            <a:ext cx="29335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及網址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159C390-6219-F359-9A50-CD93A11F1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67" y="4860157"/>
            <a:ext cx="1638300" cy="124777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B921F8D-C956-80D9-4BCA-9FDA652C5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091" y="5008666"/>
            <a:ext cx="1378605" cy="1317182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56E4156B-F92E-F66C-92C6-04CDC2FF0C83}"/>
              </a:ext>
            </a:extLst>
          </p:cNvPr>
          <p:cNvSpPr txBox="1"/>
          <p:nvPr/>
        </p:nvSpPr>
        <p:spPr>
          <a:xfrm>
            <a:off x="678067" y="6196651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192.168.1.100</a:t>
            </a:r>
          </a:p>
          <a:p>
            <a:r>
              <a:rPr lang="zh-TW" altLang="en-US" dirty="0"/>
              <a:t>無公網</a:t>
            </a:r>
            <a:r>
              <a:rPr lang="en-US" altLang="zh-TW" dirty="0"/>
              <a:t>IP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A3E07A1-EEC3-DFFA-92EC-85B29E278E48}"/>
              </a:ext>
            </a:extLst>
          </p:cNvPr>
          <p:cNvSpPr txBox="1"/>
          <p:nvPr/>
        </p:nvSpPr>
        <p:spPr>
          <a:xfrm>
            <a:off x="3659510" y="6255587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11.22.33.44</a:t>
            </a:r>
          </a:p>
          <a:p>
            <a:r>
              <a:rPr lang="zh-TW" altLang="en-US" dirty="0"/>
              <a:t>有公網</a:t>
            </a:r>
            <a:r>
              <a:rPr lang="en-US" altLang="zh-TW" dirty="0"/>
              <a:t>IP</a:t>
            </a:r>
            <a:r>
              <a:rPr lang="zh-TW" altLang="en-US" dirty="0"/>
              <a:t>路由器</a:t>
            </a:r>
          </a:p>
        </p:txBody>
      </p:sp>
      <p:sp>
        <p:nvSpPr>
          <p:cNvPr id="12" name="雲朵形 11">
            <a:extLst>
              <a:ext uri="{FF2B5EF4-FFF2-40B4-BE49-F238E27FC236}">
                <a16:creationId xmlns:a16="http://schemas.microsoft.com/office/drawing/2014/main" id="{DD2501FF-8D51-3021-CAE0-E7F072AA7FD8}"/>
              </a:ext>
            </a:extLst>
          </p:cNvPr>
          <p:cNvSpPr/>
          <p:nvPr/>
        </p:nvSpPr>
        <p:spPr>
          <a:xfrm>
            <a:off x="3184546" y="2908024"/>
            <a:ext cx="2523308" cy="1317182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網際網路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3E4D130-773A-AC13-FA6E-6E1F2A7B83A4}"/>
              </a:ext>
            </a:extLst>
          </p:cNvPr>
          <p:cNvCxnSpPr/>
          <p:nvPr/>
        </p:nvCxnSpPr>
        <p:spPr>
          <a:xfrm>
            <a:off x="4736263" y="4357319"/>
            <a:ext cx="0" cy="607102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F28148C-91EF-711D-1CD1-0735CE63EF72}"/>
              </a:ext>
            </a:extLst>
          </p:cNvPr>
          <p:cNvCxnSpPr>
            <a:cxnSpLocks/>
          </p:cNvCxnSpPr>
          <p:nvPr/>
        </p:nvCxnSpPr>
        <p:spPr>
          <a:xfrm flipH="1">
            <a:off x="2521131" y="6089290"/>
            <a:ext cx="883920" cy="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8490EB8-0461-6500-1F77-DCD1752210F0}"/>
              </a:ext>
            </a:extLst>
          </p:cNvPr>
          <p:cNvCxnSpPr>
            <a:cxnSpLocks/>
          </p:cNvCxnSpPr>
          <p:nvPr/>
        </p:nvCxnSpPr>
        <p:spPr>
          <a:xfrm flipV="1">
            <a:off x="4523300" y="4357319"/>
            <a:ext cx="0" cy="59329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" name="圖片 19">
            <a:extLst>
              <a:ext uri="{FF2B5EF4-FFF2-40B4-BE49-F238E27FC236}">
                <a16:creationId xmlns:a16="http://schemas.microsoft.com/office/drawing/2014/main" id="{B2D8C331-B8AA-25F6-E9A6-A6E7617EC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354" y="4882599"/>
            <a:ext cx="1638300" cy="1247775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C065974D-9FBD-0B78-A83E-D23887648659}"/>
              </a:ext>
            </a:extLst>
          </p:cNvPr>
          <p:cNvSpPr txBox="1"/>
          <p:nvPr/>
        </p:nvSpPr>
        <p:spPr>
          <a:xfrm>
            <a:off x="7056354" y="6189127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192.168.1.200</a:t>
            </a:r>
          </a:p>
          <a:p>
            <a:r>
              <a:rPr lang="zh-TW" altLang="en-US" dirty="0"/>
              <a:t>無公網</a:t>
            </a:r>
            <a:r>
              <a:rPr lang="en-US" altLang="zh-TW" dirty="0"/>
              <a:t>IP</a:t>
            </a:r>
            <a:endParaRPr lang="zh-TW" alt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1EDB4097-3E3A-E736-28FA-344D48F92966}"/>
              </a:ext>
            </a:extLst>
          </p:cNvPr>
          <p:cNvCxnSpPr>
            <a:cxnSpLocks/>
          </p:cNvCxnSpPr>
          <p:nvPr/>
        </p:nvCxnSpPr>
        <p:spPr>
          <a:xfrm flipH="1">
            <a:off x="2492828" y="5484045"/>
            <a:ext cx="4122357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B1C2817C-B5E3-A54A-50A9-7C0969B6BE80}"/>
              </a:ext>
            </a:extLst>
          </p:cNvPr>
          <p:cNvCxnSpPr>
            <a:cxnSpLocks/>
          </p:cNvCxnSpPr>
          <p:nvPr/>
        </p:nvCxnSpPr>
        <p:spPr>
          <a:xfrm flipH="1">
            <a:off x="5442857" y="6089290"/>
            <a:ext cx="883920" cy="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E9870C96-2997-E416-E5EE-7CAD993DE8DB}"/>
              </a:ext>
            </a:extLst>
          </p:cNvPr>
          <p:cNvSpPr txBox="1"/>
          <p:nvPr/>
        </p:nvSpPr>
        <p:spPr>
          <a:xfrm>
            <a:off x="5284746" y="4877024"/>
            <a:ext cx="201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私網可以互聯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3690814-6633-3814-699B-762508ECD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797" y="1373954"/>
            <a:ext cx="1638300" cy="124777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3F2BFDA-777B-CBCB-170C-6EA7BA45D795}"/>
              </a:ext>
            </a:extLst>
          </p:cNvPr>
          <p:cNvSpPr txBox="1"/>
          <p:nvPr/>
        </p:nvSpPr>
        <p:spPr>
          <a:xfrm>
            <a:off x="678067" y="2654866"/>
            <a:ext cx="204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外部的電腦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DABA5CC9-F5D6-F564-B007-83EC24B1157B}"/>
              </a:ext>
            </a:extLst>
          </p:cNvPr>
          <p:cNvCxnSpPr>
            <a:cxnSpLocks/>
          </p:cNvCxnSpPr>
          <p:nvPr/>
        </p:nvCxnSpPr>
        <p:spPr>
          <a:xfrm flipH="1" flipV="1">
            <a:off x="2638472" y="2600100"/>
            <a:ext cx="766579" cy="587237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CADE21C8-EBBF-AA27-695A-CA8E1E313C68}"/>
              </a:ext>
            </a:extLst>
          </p:cNvPr>
          <p:cNvCxnSpPr>
            <a:cxnSpLocks/>
          </p:cNvCxnSpPr>
          <p:nvPr/>
        </p:nvCxnSpPr>
        <p:spPr>
          <a:xfrm flipV="1">
            <a:off x="2492828" y="4073633"/>
            <a:ext cx="928374" cy="876976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乘號 15">
            <a:extLst>
              <a:ext uri="{FF2B5EF4-FFF2-40B4-BE49-F238E27FC236}">
                <a16:creationId xmlns:a16="http://schemas.microsoft.com/office/drawing/2014/main" id="{A06CF1F7-4D20-AA30-8874-5C930F692D4F}"/>
              </a:ext>
            </a:extLst>
          </p:cNvPr>
          <p:cNvSpPr/>
          <p:nvPr/>
        </p:nvSpPr>
        <p:spPr>
          <a:xfrm>
            <a:off x="2490091" y="3958765"/>
            <a:ext cx="928374" cy="893080"/>
          </a:xfrm>
          <a:prstGeom prst="mathMultiply">
            <a:avLst>
              <a:gd name="adj1" fmla="val 14744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乘號 17">
            <a:extLst>
              <a:ext uri="{FF2B5EF4-FFF2-40B4-BE49-F238E27FC236}">
                <a16:creationId xmlns:a16="http://schemas.microsoft.com/office/drawing/2014/main" id="{E1F89D5D-2234-6F2A-C45D-A5FBFA96D195}"/>
              </a:ext>
            </a:extLst>
          </p:cNvPr>
          <p:cNvSpPr/>
          <p:nvPr/>
        </p:nvSpPr>
        <p:spPr>
          <a:xfrm>
            <a:off x="2601544" y="2466170"/>
            <a:ext cx="928374" cy="893080"/>
          </a:xfrm>
          <a:prstGeom prst="mathMultiply">
            <a:avLst>
              <a:gd name="adj1" fmla="val 14744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9AFE4EF-D982-9CD2-E43C-CA8693CE8F02}"/>
              </a:ext>
            </a:extLst>
          </p:cNvPr>
          <p:cNvSpPr txBox="1"/>
          <p:nvPr/>
        </p:nvSpPr>
        <p:spPr>
          <a:xfrm>
            <a:off x="1868873" y="3443615"/>
            <a:ext cx="204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無法直接連線</a:t>
            </a: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E5AB73B3-A36E-6812-980A-5202EFCA56FF}"/>
              </a:ext>
            </a:extLst>
          </p:cNvPr>
          <p:cNvSpPr/>
          <p:nvPr/>
        </p:nvSpPr>
        <p:spPr>
          <a:xfrm>
            <a:off x="547140" y="4594485"/>
            <a:ext cx="8327031" cy="2248497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34855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269496" y="130764"/>
            <a:ext cx="29335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及網址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159C390-6219-F359-9A50-CD93A11F1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67" y="4860157"/>
            <a:ext cx="1638300" cy="124777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B921F8D-C956-80D9-4BCA-9FDA652C5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091" y="5008666"/>
            <a:ext cx="1378605" cy="1317182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56E4156B-F92E-F66C-92C6-04CDC2FF0C83}"/>
              </a:ext>
            </a:extLst>
          </p:cNvPr>
          <p:cNvSpPr txBox="1"/>
          <p:nvPr/>
        </p:nvSpPr>
        <p:spPr>
          <a:xfrm>
            <a:off x="678067" y="6196651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192.168.1.100</a:t>
            </a:r>
          </a:p>
          <a:p>
            <a:r>
              <a:rPr lang="zh-TW" altLang="en-US" dirty="0"/>
              <a:t>無公網</a:t>
            </a:r>
            <a:r>
              <a:rPr lang="en-US" altLang="zh-TW" dirty="0"/>
              <a:t>IP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A3E07A1-EEC3-DFFA-92EC-85B29E278E48}"/>
              </a:ext>
            </a:extLst>
          </p:cNvPr>
          <p:cNvSpPr txBox="1"/>
          <p:nvPr/>
        </p:nvSpPr>
        <p:spPr>
          <a:xfrm>
            <a:off x="3659510" y="6255587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11.22.33.44</a:t>
            </a:r>
          </a:p>
          <a:p>
            <a:r>
              <a:rPr lang="zh-TW" altLang="en-US" dirty="0"/>
              <a:t>有公網</a:t>
            </a:r>
            <a:r>
              <a:rPr lang="en-US" altLang="zh-TW" dirty="0"/>
              <a:t>IP</a:t>
            </a:r>
            <a:r>
              <a:rPr lang="zh-TW" altLang="en-US" dirty="0"/>
              <a:t>路由器</a:t>
            </a:r>
          </a:p>
        </p:txBody>
      </p:sp>
      <p:sp>
        <p:nvSpPr>
          <p:cNvPr id="12" name="雲朵形 11">
            <a:extLst>
              <a:ext uri="{FF2B5EF4-FFF2-40B4-BE49-F238E27FC236}">
                <a16:creationId xmlns:a16="http://schemas.microsoft.com/office/drawing/2014/main" id="{DD2501FF-8D51-3021-CAE0-E7F072AA7FD8}"/>
              </a:ext>
            </a:extLst>
          </p:cNvPr>
          <p:cNvSpPr/>
          <p:nvPr/>
        </p:nvSpPr>
        <p:spPr>
          <a:xfrm>
            <a:off x="3184546" y="2908024"/>
            <a:ext cx="2523308" cy="1317182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網際網路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3E4D130-773A-AC13-FA6E-6E1F2A7B83A4}"/>
              </a:ext>
            </a:extLst>
          </p:cNvPr>
          <p:cNvCxnSpPr/>
          <p:nvPr/>
        </p:nvCxnSpPr>
        <p:spPr>
          <a:xfrm>
            <a:off x="4736263" y="4357319"/>
            <a:ext cx="0" cy="607102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F28148C-91EF-711D-1CD1-0735CE63EF72}"/>
              </a:ext>
            </a:extLst>
          </p:cNvPr>
          <p:cNvCxnSpPr>
            <a:cxnSpLocks/>
          </p:cNvCxnSpPr>
          <p:nvPr/>
        </p:nvCxnSpPr>
        <p:spPr>
          <a:xfrm flipH="1">
            <a:off x="2521131" y="6089290"/>
            <a:ext cx="883920" cy="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8490EB8-0461-6500-1F77-DCD1752210F0}"/>
              </a:ext>
            </a:extLst>
          </p:cNvPr>
          <p:cNvCxnSpPr>
            <a:cxnSpLocks/>
          </p:cNvCxnSpPr>
          <p:nvPr/>
        </p:nvCxnSpPr>
        <p:spPr>
          <a:xfrm flipV="1">
            <a:off x="4523300" y="4357319"/>
            <a:ext cx="0" cy="59329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" name="圖片 19">
            <a:extLst>
              <a:ext uri="{FF2B5EF4-FFF2-40B4-BE49-F238E27FC236}">
                <a16:creationId xmlns:a16="http://schemas.microsoft.com/office/drawing/2014/main" id="{B2D8C331-B8AA-25F6-E9A6-A6E7617EC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354" y="4882599"/>
            <a:ext cx="1638300" cy="1247775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C065974D-9FBD-0B78-A83E-D23887648659}"/>
              </a:ext>
            </a:extLst>
          </p:cNvPr>
          <p:cNvSpPr txBox="1"/>
          <p:nvPr/>
        </p:nvSpPr>
        <p:spPr>
          <a:xfrm>
            <a:off x="7056354" y="6189127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192.168.1.200</a:t>
            </a:r>
          </a:p>
          <a:p>
            <a:r>
              <a:rPr lang="zh-TW" altLang="en-US" dirty="0"/>
              <a:t>無公網</a:t>
            </a:r>
            <a:r>
              <a:rPr lang="en-US" altLang="zh-TW" dirty="0"/>
              <a:t>IP</a:t>
            </a:r>
            <a:endParaRPr lang="zh-TW" alt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1EDB4097-3E3A-E736-28FA-344D48F92966}"/>
              </a:ext>
            </a:extLst>
          </p:cNvPr>
          <p:cNvCxnSpPr>
            <a:cxnSpLocks/>
          </p:cNvCxnSpPr>
          <p:nvPr/>
        </p:nvCxnSpPr>
        <p:spPr>
          <a:xfrm flipH="1">
            <a:off x="2492828" y="5484045"/>
            <a:ext cx="4122357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B1C2817C-B5E3-A54A-50A9-7C0969B6BE80}"/>
              </a:ext>
            </a:extLst>
          </p:cNvPr>
          <p:cNvCxnSpPr>
            <a:cxnSpLocks/>
          </p:cNvCxnSpPr>
          <p:nvPr/>
        </p:nvCxnSpPr>
        <p:spPr>
          <a:xfrm flipH="1">
            <a:off x="5442857" y="6089290"/>
            <a:ext cx="883920" cy="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E9870C96-2997-E416-E5EE-7CAD993DE8DB}"/>
              </a:ext>
            </a:extLst>
          </p:cNvPr>
          <p:cNvSpPr txBox="1"/>
          <p:nvPr/>
        </p:nvSpPr>
        <p:spPr>
          <a:xfrm>
            <a:off x="5284746" y="4877024"/>
            <a:ext cx="201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私網可以互聯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3690814-6633-3814-699B-762508ECD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797" y="1373954"/>
            <a:ext cx="1638300" cy="124777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3F2BFDA-777B-CBCB-170C-6EA7BA45D795}"/>
              </a:ext>
            </a:extLst>
          </p:cNvPr>
          <p:cNvSpPr txBox="1"/>
          <p:nvPr/>
        </p:nvSpPr>
        <p:spPr>
          <a:xfrm>
            <a:off x="678067" y="2654866"/>
            <a:ext cx="204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外部的電腦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DABA5CC9-F5D6-F564-B007-83EC24B1157B}"/>
              </a:ext>
            </a:extLst>
          </p:cNvPr>
          <p:cNvCxnSpPr>
            <a:cxnSpLocks/>
          </p:cNvCxnSpPr>
          <p:nvPr/>
        </p:nvCxnSpPr>
        <p:spPr>
          <a:xfrm flipH="1" flipV="1">
            <a:off x="2638472" y="2600100"/>
            <a:ext cx="766579" cy="587237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CADE21C8-EBBF-AA27-695A-CA8E1E313C68}"/>
              </a:ext>
            </a:extLst>
          </p:cNvPr>
          <p:cNvCxnSpPr>
            <a:cxnSpLocks/>
          </p:cNvCxnSpPr>
          <p:nvPr/>
        </p:nvCxnSpPr>
        <p:spPr>
          <a:xfrm>
            <a:off x="2505196" y="5037574"/>
            <a:ext cx="1166682" cy="13812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9AFE4EF-D982-9CD2-E43C-CA8693CE8F02}"/>
              </a:ext>
            </a:extLst>
          </p:cNvPr>
          <p:cNvSpPr txBox="1"/>
          <p:nvPr/>
        </p:nvSpPr>
        <p:spPr>
          <a:xfrm>
            <a:off x="2350598" y="4603646"/>
            <a:ext cx="204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必須透過</a:t>
            </a:r>
            <a:r>
              <a:rPr lang="en-US" altLang="zh-TW" dirty="0"/>
              <a:t>NAT</a:t>
            </a:r>
            <a:endParaRPr lang="zh-TW" altLang="en-US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195E9963-094C-EAAB-121B-E064CE3CE6C6}"/>
              </a:ext>
            </a:extLst>
          </p:cNvPr>
          <p:cNvCxnSpPr>
            <a:cxnSpLocks/>
          </p:cNvCxnSpPr>
          <p:nvPr/>
        </p:nvCxnSpPr>
        <p:spPr>
          <a:xfrm flipV="1">
            <a:off x="3943891" y="4383591"/>
            <a:ext cx="0" cy="569160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CAF3297B-1D5A-16CD-A0C7-2DA99006508D}"/>
              </a:ext>
            </a:extLst>
          </p:cNvPr>
          <p:cNvSpPr/>
          <p:nvPr/>
        </p:nvSpPr>
        <p:spPr>
          <a:xfrm>
            <a:off x="547140" y="4594485"/>
            <a:ext cx="8304549" cy="2248497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5303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3420" y="1841244"/>
            <a:ext cx="8077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IP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和網址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ngrok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操作</a:t>
            </a: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Flask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測試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ngrok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執行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ngrok</a:t>
            </a:r>
            <a:endParaRPr kumimoji="1" lang="zh-TW" altLang="en-US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在開發環境中設定變數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637830" y="355134"/>
            <a:ext cx="3868339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本課程內容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1869647548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83076" y="3013501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4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ngrok</a:t>
            </a:r>
            <a:r>
              <a:rPr kumimoji="1" lang="zh-TW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原理操作</a:t>
            </a:r>
            <a:endParaRPr kumimoji="1" lang="en-US" altLang="zh-TW" sz="4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9252600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269496" y="130764"/>
            <a:ext cx="29335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及網址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159C390-6219-F359-9A50-CD93A11F1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67" y="4860157"/>
            <a:ext cx="1638300" cy="124777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B921F8D-C956-80D9-4BCA-9FDA652C5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091" y="5008666"/>
            <a:ext cx="1378605" cy="1317182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56E4156B-F92E-F66C-92C6-04CDC2FF0C83}"/>
              </a:ext>
            </a:extLst>
          </p:cNvPr>
          <p:cNvSpPr txBox="1"/>
          <p:nvPr/>
        </p:nvSpPr>
        <p:spPr>
          <a:xfrm>
            <a:off x="678067" y="6196651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192.168.1.100</a:t>
            </a:r>
          </a:p>
          <a:p>
            <a:r>
              <a:rPr lang="zh-TW" altLang="en-US" dirty="0"/>
              <a:t>無公網</a:t>
            </a:r>
            <a:r>
              <a:rPr lang="en-US" altLang="zh-TW" dirty="0"/>
              <a:t>IP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A3E07A1-EEC3-DFFA-92EC-85B29E278E48}"/>
              </a:ext>
            </a:extLst>
          </p:cNvPr>
          <p:cNvSpPr txBox="1"/>
          <p:nvPr/>
        </p:nvSpPr>
        <p:spPr>
          <a:xfrm>
            <a:off x="3659510" y="6255587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11.22.33.44</a:t>
            </a:r>
          </a:p>
          <a:p>
            <a:r>
              <a:rPr lang="zh-TW" altLang="en-US" dirty="0"/>
              <a:t>有公網</a:t>
            </a:r>
            <a:r>
              <a:rPr lang="en-US" altLang="zh-TW" dirty="0"/>
              <a:t>IP</a:t>
            </a:r>
            <a:r>
              <a:rPr lang="zh-TW" altLang="en-US" dirty="0"/>
              <a:t>路由器</a:t>
            </a:r>
          </a:p>
        </p:txBody>
      </p:sp>
      <p:sp>
        <p:nvSpPr>
          <p:cNvPr id="12" name="雲朵形 11">
            <a:extLst>
              <a:ext uri="{FF2B5EF4-FFF2-40B4-BE49-F238E27FC236}">
                <a16:creationId xmlns:a16="http://schemas.microsoft.com/office/drawing/2014/main" id="{DD2501FF-8D51-3021-CAE0-E7F072AA7FD8}"/>
              </a:ext>
            </a:extLst>
          </p:cNvPr>
          <p:cNvSpPr/>
          <p:nvPr/>
        </p:nvSpPr>
        <p:spPr>
          <a:xfrm>
            <a:off x="3184546" y="2908024"/>
            <a:ext cx="2523308" cy="1317182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網際網路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3E4D130-773A-AC13-FA6E-6E1F2A7B83A4}"/>
              </a:ext>
            </a:extLst>
          </p:cNvPr>
          <p:cNvCxnSpPr/>
          <p:nvPr/>
        </p:nvCxnSpPr>
        <p:spPr>
          <a:xfrm>
            <a:off x="4736263" y="4357319"/>
            <a:ext cx="0" cy="607102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F28148C-91EF-711D-1CD1-0735CE63EF72}"/>
              </a:ext>
            </a:extLst>
          </p:cNvPr>
          <p:cNvCxnSpPr>
            <a:cxnSpLocks/>
          </p:cNvCxnSpPr>
          <p:nvPr/>
        </p:nvCxnSpPr>
        <p:spPr>
          <a:xfrm flipH="1">
            <a:off x="2521131" y="6089290"/>
            <a:ext cx="883920" cy="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8490EB8-0461-6500-1F77-DCD1752210F0}"/>
              </a:ext>
            </a:extLst>
          </p:cNvPr>
          <p:cNvCxnSpPr>
            <a:cxnSpLocks/>
          </p:cNvCxnSpPr>
          <p:nvPr/>
        </p:nvCxnSpPr>
        <p:spPr>
          <a:xfrm flipV="1">
            <a:off x="4523300" y="4357319"/>
            <a:ext cx="0" cy="59329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" name="圖片 19">
            <a:extLst>
              <a:ext uri="{FF2B5EF4-FFF2-40B4-BE49-F238E27FC236}">
                <a16:creationId xmlns:a16="http://schemas.microsoft.com/office/drawing/2014/main" id="{B2D8C331-B8AA-25F6-E9A6-A6E7617EC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354" y="4882599"/>
            <a:ext cx="1638300" cy="1247775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C065974D-9FBD-0B78-A83E-D23887648659}"/>
              </a:ext>
            </a:extLst>
          </p:cNvPr>
          <p:cNvSpPr txBox="1"/>
          <p:nvPr/>
        </p:nvSpPr>
        <p:spPr>
          <a:xfrm>
            <a:off x="7056354" y="6189127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192.168.1.200</a:t>
            </a:r>
          </a:p>
          <a:p>
            <a:r>
              <a:rPr lang="zh-TW" altLang="en-US" dirty="0"/>
              <a:t>無公網</a:t>
            </a:r>
            <a:r>
              <a:rPr lang="en-US" altLang="zh-TW" dirty="0"/>
              <a:t>IP</a:t>
            </a:r>
            <a:endParaRPr lang="zh-TW" alt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1EDB4097-3E3A-E736-28FA-344D48F92966}"/>
              </a:ext>
            </a:extLst>
          </p:cNvPr>
          <p:cNvCxnSpPr>
            <a:cxnSpLocks/>
          </p:cNvCxnSpPr>
          <p:nvPr/>
        </p:nvCxnSpPr>
        <p:spPr>
          <a:xfrm flipH="1">
            <a:off x="2492828" y="5484045"/>
            <a:ext cx="4122357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B1C2817C-B5E3-A54A-50A9-7C0969B6BE80}"/>
              </a:ext>
            </a:extLst>
          </p:cNvPr>
          <p:cNvCxnSpPr>
            <a:cxnSpLocks/>
          </p:cNvCxnSpPr>
          <p:nvPr/>
        </p:nvCxnSpPr>
        <p:spPr>
          <a:xfrm flipH="1">
            <a:off x="5442857" y="6089290"/>
            <a:ext cx="883920" cy="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E9870C96-2997-E416-E5EE-7CAD993DE8DB}"/>
              </a:ext>
            </a:extLst>
          </p:cNvPr>
          <p:cNvSpPr txBox="1"/>
          <p:nvPr/>
        </p:nvSpPr>
        <p:spPr>
          <a:xfrm>
            <a:off x="5284746" y="4877024"/>
            <a:ext cx="201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私網可以互聯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3690814-6633-3814-699B-762508ECD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797" y="1373954"/>
            <a:ext cx="1638300" cy="124777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3F2BFDA-777B-CBCB-170C-6EA7BA45D795}"/>
              </a:ext>
            </a:extLst>
          </p:cNvPr>
          <p:cNvSpPr txBox="1"/>
          <p:nvPr/>
        </p:nvSpPr>
        <p:spPr>
          <a:xfrm>
            <a:off x="678067" y="2654866"/>
            <a:ext cx="204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外部的電腦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DABA5CC9-F5D6-F564-B007-83EC24B1157B}"/>
              </a:ext>
            </a:extLst>
          </p:cNvPr>
          <p:cNvCxnSpPr>
            <a:cxnSpLocks/>
          </p:cNvCxnSpPr>
          <p:nvPr/>
        </p:nvCxnSpPr>
        <p:spPr>
          <a:xfrm flipH="1" flipV="1">
            <a:off x="2638472" y="2600100"/>
            <a:ext cx="766579" cy="587237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CADE21C8-EBBF-AA27-695A-CA8E1E313C68}"/>
              </a:ext>
            </a:extLst>
          </p:cNvPr>
          <p:cNvCxnSpPr>
            <a:cxnSpLocks/>
          </p:cNvCxnSpPr>
          <p:nvPr/>
        </p:nvCxnSpPr>
        <p:spPr>
          <a:xfrm>
            <a:off x="2492828" y="5160705"/>
            <a:ext cx="1166682" cy="13812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9AFE4EF-D982-9CD2-E43C-CA8693CE8F02}"/>
              </a:ext>
            </a:extLst>
          </p:cNvPr>
          <p:cNvSpPr txBox="1"/>
          <p:nvPr/>
        </p:nvSpPr>
        <p:spPr>
          <a:xfrm>
            <a:off x="2316367" y="4499121"/>
            <a:ext cx="204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必須透過</a:t>
            </a:r>
            <a:r>
              <a:rPr lang="en-US" altLang="zh-TW" dirty="0"/>
              <a:t>NAT</a:t>
            </a:r>
            <a:endParaRPr lang="zh-TW" altLang="en-US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195E9963-094C-EAAB-121B-E064CE3CE6C6}"/>
              </a:ext>
            </a:extLst>
          </p:cNvPr>
          <p:cNvCxnSpPr>
            <a:cxnSpLocks/>
          </p:cNvCxnSpPr>
          <p:nvPr/>
        </p:nvCxnSpPr>
        <p:spPr>
          <a:xfrm flipV="1">
            <a:off x="3943891" y="4383591"/>
            <a:ext cx="0" cy="569160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2DCBE074-C6D5-14A2-82CB-5C7FBDFE7309}"/>
              </a:ext>
            </a:extLst>
          </p:cNvPr>
          <p:cNvSpPr/>
          <p:nvPr/>
        </p:nvSpPr>
        <p:spPr>
          <a:xfrm>
            <a:off x="547140" y="4594485"/>
            <a:ext cx="8446957" cy="2248497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016174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52114" y="1469332"/>
            <a:ext cx="807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公網上先找一台主機，有公網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IP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，稱為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ngrok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伺服器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763014" y="276757"/>
            <a:ext cx="4697835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</a:t>
            </a:r>
            <a:r>
              <a:rPr lang="en-US" altLang="zh-TW" sz="4800" b="1" kern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ngrok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61279125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000423" y="-31405"/>
            <a:ext cx="4180546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ngrok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原理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159C390-6219-F359-9A50-CD93A11F1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90" y="4982924"/>
            <a:ext cx="1638300" cy="124777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B921F8D-C956-80D9-4BCA-9FDA652C5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091" y="5008666"/>
            <a:ext cx="1378605" cy="1317182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56E4156B-F92E-F66C-92C6-04CDC2FF0C83}"/>
              </a:ext>
            </a:extLst>
          </p:cNvPr>
          <p:cNvSpPr txBox="1"/>
          <p:nvPr/>
        </p:nvSpPr>
        <p:spPr>
          <a:xfrm>
            <a:off x="678067" y="6196651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192.168.1.100</a:t>
            </a:r>
          </a:p>
          <a:p>
            <a:r>
              <a:rPr lang="zh-TW" altLang="en-US" dirty="0"/>
              <a:t>無公網</a:t>
            </a:r>
            <a:r>
              <a:rPr lang="en-US" altLang="zh-TW" dirty="0"/>
              <a:t>IP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A3E07A1-EEC3-DFFA-92EC-85B29E278E48}"/>
              </a:ext>
            </a:extLst>
          </p:cNvPr>
          <p:cNvSpPr txBox="1"/>
          <p:nvPr/>
        </p:nvSpPr>
        <p:spPr>
          <a:xfrm>
            <a:off x="3659510" y="6255587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11.22.33.44</a:t>
            </a:r>
          </a:p>
          <a:p>
            <a:r>
              <a:rPr lang="zh-TW" altLang="en-US" dirty="0"/>
              <a:t>有公網</a:t>
            </a:r>
            <a:r>
              <a:rPr lang="en-US" altLang="zh-TW" dirty="0"/>
              <a:t>IP</a:t>
            </a:r>
            <a:r>
              <a:rPr lang="zh-TW" altLang="en-US" dirty="0"/>
              <a:t>路由器</a:t>
            </a:r>
          </a:p>
        </p:txBody>
      </p:sp>
      <p:sp>
        <p:nvSpPr>
          <p:cNvPr id="12" name="雲朵形 11">
            <a:extLst>
              <a:ext uri="{FF2B5EF4-FFF2-40B4-BE49-F238E27FC236}">
                <a16:creationId xmlns:a16="http://schemas.microsoft.com/office/drawing/2014/main" id="{DD2501FF-8D51-3021-CAE0-E7F072AA7FD8}"/>
              </a:ext>
            </a:extLst>
          </p:cNvPr>
          <p:cNvSpPr/>
          <p:nvPr/>
        </p:nvSpPr>
        <p:spPr>
          <a:xfrm>
            <a:off x="3184546" y="2908024"/>
            <a:ext cx="2523308" cy="1317182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網際網路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3E4D130-773A-AC13-FA6E-6E1F2A7B83A4}"/>
              </a:ext>
            </a:extLst>
          </p:cNvPr>
          <p:cNvCxnSpPr/>
          <p:nvPr/>
        </p:nvCxnSpPr>
        <p:spPr>
          <a:xfrm>
            <a:off x="4736263" y="4357319"/>
            <a:ext cx="0" cy="607102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F28148C-91EF-711D-1CD1-0735CE63EF72}"/>
              </a:ext>
            </a:extLst>
          </p:cNvPr>
          <p:cNvCxnSpPr>
            <a:cxnSpLocks/>
          </p:cNvCxnSpPr>
          <p:nvPr/>
        </p:nvCxnSpPr>
        <p:spPr>
          <a:xfrm flipH="1">
            <a:off x="2521131" y="6089290"/>
            <a:ext cx="883920" cy="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8490EB8-0461-6500-1F77-DCD1752210F0}"/>
              </a:ext>
            </a:extLst>
          </p:cNvPr>
          <p:cNvCxnSpPr>
            <a:cxnSpLocks/>
          </p:cNvCxnSpPr>
          <p:nvPr/>
        </p:nvCxnSpPr>
        <p:spPr>
          <a:xfrm flipV="1">
            <a:off x="4523300" y="4357319"/>
            <a:ext cx="0" cy="59329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圖片 12">
            <a:extLst>
              <a:ext uri="{FF2B5EF4-FFF2-40B4-BE49-F238E27FC236}">
                <a16:creationId xmlns:a16="http://schemas.microsoft.com/office/drawing/2014/main" id="{F4735AD6-615F-3C0E-14CE-6A251BC31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957" y="1582655"/>
            <a:ext cx="1638300" cy="1247775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36554A0C-7C5C-93D1-C56A-483D8B10D997}"/>
              </a:ext>
            </a:extLst>
          </p:cNvPr>
          <p:cNvSpPr txBox="1"/>
          <p:nvPr/>
        </p:nvSpPr>
        <p:spPr>
          <a:xfrm>
            <a:off x="6834028" y="2940629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ngrok</a:t>
            </a:r>
            <a:r>
              <a:rPr lang="zh-TW" altLang="en-US" dirty="0"/>
              <a:t>伺服器</a:t>
            </a:r>
            <a:endParaRPr lang="en-US" altLang="zh-TW" dirty="0"/>
          </a:p>
          <a:p>
            <a:r>
              <a:rPr lang="en-US" altLang="zh-TW" dirty="0"/>
              <a:t>22.33.44.55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6DA56891-F717-B84F-0C79-53FADC182F60}"/>
              </a:ext>
            </a:extLst>
          </p:cNvPr>
          <p:cNvCxnSpPr>
            <a:cxnSpLocks/>
          </p:cNvCxnSpPr>
          <p:nvPr/>
        </p:nvCxnSpPr>
        <p:spPr>
          <a:xfrm flipH="1">
            <a:off x="5615686" y="2620567"/>
            <a:ext cx="1144878" cy="549526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5F81233E-5AEE-0B7B-EF79-C396B5695539}"/>
              </a:ext>
            </a:extLst>
          </p:cNvPr>
          <p:cNvSpPr/>
          <p:nvPr/>
        </p:nvSpPr>
        <p:spPr>
          <a:xfrm>
            <a:off x="547141" y="4594485"/>
            <a:ext cx="5160706" cy="2248497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3436968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52114" y="1469332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在私網上的電腦安裝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ngrok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客戶端軟體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763014" y="276757"/>
            <a:ext cx="4697835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</a:t>
            </a:r>
            <a:r>
              <a:rPr lang="en-US" altLang="zh-TW" sz="4800" b="1" kern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ngrok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56309261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000423" y="-31405"/>
            <a:ext cx="4180546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ngrok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原理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159C390-6219-F359-9A50-CD93A11F1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90" y="4982924"/>
            <a:ext cx="1638300" cy="124777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B921F8D-C956-80D9-4BCA-9FDA652C5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091" y="5008666"/>
            <a:ext cx="1378605" cy="1317182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6A3E07A1-EEC3-DFFA-92EC-85B29E278E48}"/>
              </a:ext>
            </a:extLst>
          </p:cNvPr>
          <p:cNvSpPr txBox="1"/>
          <p:nvPr/>
        </p:nvSpPr>
        <p:spPr>
          <a:xfrm>
            <a:off x="3659510" y="6255587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11.22.33.44</a:t>
            </a:r>
          </a:p>
          <a:p>
            <a:r>
              <a:rPr lang="zh-TW" altLang="en-US" dirty="0"/>
              <a:t>公網</a:t>
            </a:r>
            <a:r>
              <a:rPr lang="en-US" altLang="zh-TW" dirty="0"/>
              <a:t>IP</a:t>
            </a:r>
            <a:endParaRPr lang="zh-TW" altLang="en-US" dirty="0"/>
          </a:p>
        </p:txBody>
      </p:sp>
      <p:sp>
        <p:nvSpPr>
          <p:cNvPr id="12" name="雲朵形 11">
            <a:extLst>
              <a:ext uri="{FF2B5EF4-FFF2-40B4-BE49-F238E27FC236}">
                <a16:creationId xmlns:a16="http://schemas.microsoft.com/office/drawing/2014/main" id="{DD2501FF-8D51-3021-CAE0-E7F072AA7FD8}"/>
              </a:ext>
            </a:extLst>
          </p:cNvPr>
          <p:cNvSpPr/>
          <p:nvPr/>
        </p:nvSpPr>
        <p:spPr>
          <a:xfrm>
            <a:off x="3184546" y="2908024"/>
            <a:ext cx="2523308" cy="1317182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網際網路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3E4D130-773A-AC13-FA6E-6E1F2A7B83A4}"/>
              </a:ext>
            </a:extLst>
          </p:cNvPr>
          <p:cNvCxnSpPr/>
          <p:nvPr/>
        </p:nvCxnSpPr>
        <p:spPr>
          <a:xfrm>
            <a:off x="4736263" y="4357319"/>
            <a:ext cx="0" cy="607102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F28148C-91EF-711D-1CD1-0735CE63EF72}"/>
              </a:ext>
            </a:extLst>
          </p:cNvPr>
          <p:cNvCxnSpPr>
            <a:cxnSpLocks/>
          </p:cNvCxnSpPr>
          <p:nvPr/>
        </p:nvCxnSpPr>
        <p:spPr>
          <a:xfrm flipH="1">
            <a:off x="2521131" y="6089290"/>
            <a:ext cx="883920" cy="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8490EB8-0461-6500-1F77-DCD1752210F0}"/>
              </a:ext>
            </a:extLst>
          </p:cNvPr>
          <p:cNvCxnSpPr>
            <a:cxnSpLocks/>
          </p:cNvCxnSpPr>
          <p:nvPr/>
        </p:nvCxnSpPr>
        <p:spPr>
          <a:xfrm flipV="1">
            <a:off x="4523300" y="4357319"/>
            <a:ext cx="0" cy="59329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圖片 12">
            <a:extLst>
              <a:ext uri="{FF2B5EF4-FFF2-40B4-BE49-F238E27FC236}">
                <a16:creationId xmlns:a16="http://schemas.microsoft.com/office/drawing/2014/main" id="{F4735AD6-615F-3C0E-14CE-6A251BC31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957" y="1582655"/>
            <a:ext cx="1638300" cy="1247775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36554A0C-7C5C-93D1-C56A-483D8B10D997}"/>
              </a:ext>
            </a:extLst>
          </p:cNvPr>
          <p:cNvSpPr txBox="1"/>
          <p:nvPr/>
        </p:nvSpPr>
        <p:spPr>
          <a:xfrm>
            <a:off x="6834028" y="2940629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ngrok</a:t>
            </a:r>
            <a:r>
              <a:rPr lang="zh-TW" altLang="en-US" dirty="0"/>
              <a:t>伺服器</a:t>
            </a:r>
            <a:endParaRPr lang="en-US" altLang="zh-TW" dirty="0"/>
          </a:p>
          <a:p>
            <a:r>
              <a:rPr lang="en-US" altLang="zh-TW" dirty="0"/>
              <a:t>22.33.44.55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6DA56891-F717-B84F-0C79-53FADC182F60}"/>
              </a:ext>
            </a:extLst>
          </p:cNvPr>
          <p:cNvCxnSpPr>
            <a:cxnSpLocks/>
          </p:cNvCxnSpPr>
          <p:nvPr/>
        </p:nvCxnSpPr>
        <p:spPr>
          <a:xfrm flipH="1">
            <a:off x="5615686" y="2620567"/>
            <a:ext cx="1144878" cy="549526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127BAE45-CA8D-5894-4DD3-85C796C10B29}"/>
              </a:ext>
            </a:extLst>
          </p:cNvPr>
          <p:cNvSpPr/>
          <p:nvPr/>
        </p:nvSpPr>
        <p:spPr>
          <a:xfrm>
            <a:off x="547141" y="4594485"/>
            <a:ext cx="5160706" cy="2248497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4BFD4AB-31FC-1498-7B25-550A9C63F817}"/>
              </a:ext>
            </a:extLst>
          </p:cNvPr>
          <p:cNvSpPr txBox="1"/>
          <p:nvPr/>
        </p:nvSpPr>
        <p:spPr>
          <a:xfrm>
            <a:off x="694941" y="6161819"/>
            <a:ext cx="2284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無公網</a:t>
            </a:r>
            <a:r>
              <a:rPr lang="en-US" altLang="zh-TW" dirty="0"/>
              <a:t>IP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安裝</a:t>
            </a:r>
            <a:r>
              <a:rPr lang="en-US" altLang="zh-TW" dirty="0" err="1">
                <a:solidFill>
                  <a:srgbClr val="FF0000"/>
                </a:solidFill>
              </a:rPr>
              <a:t>ngrok</a:t>
            </a:r>
            <a:r>
              <a:rPr lang="zh-TW" altLang="en-US" dirty="0">
                <a:solidFill>
                  <a:srgbClr val="FF0000"/>
                </a:solidFill>
              </a:rPr>
              <a:t>客戶端</a:t>
            </a:r>
          </a:p>
        </p:txBody>
      </p:sp>
    </p:spTree>
    <p:extLst>
      <p:ext uri="{BB962C8B-B14F-4D97-AF65-F5344CB8AC3E}">
        <p14:creationId xmlns:p14="http://schemas.microsoft.com/office/powerpoint/2010/main" val="140838524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52114" y="1469332"/>
            <a:ext cx="807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客戶端利用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tunnel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技術，「挖」一條通道，連線到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ngrok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伺服器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763014" y="276757"/>
            <a:ext cx="4697835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</a:t>
            </a:r>
            <a:r>
              <a:rPr lang="en-US" altLang="zh-TW" sz="4800" b="1" kern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ngrok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93240899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000423" y="-31405"/>
            <a:ext cx="4180546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ngrok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原理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159C390-6219-F359-9A50-CD93A11F1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90" y="4982924"/>
            <a:ext cx="1638300" cy="124777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B921F8D-C956-80D9-4BCA-9FDA652C5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091" y="5008666"/>
            <a:ext cx="1378605" cy="1317182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56E4156B-F92E-F66C-92C6-04CDC2FF0C83}"/>
              </a:ext>
            </a:extLst>
          </p:cNvPr>
          <p:cNvSpPr txBox="1"/>
          <p:nvPr/>
        </p:nvSpPr>
        <p:spPr>
          <a:xfrm>
            <a:off x="676792" y="6221673"/>
            <a:ext cx="2105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無公網</a:t>
            </a:r>
            <a:r>
              <a:rPr lang="en-US" altLang="zh-TW" dirty="0"/>
              <a:t>IP</a:t>
            </a:r>
          </a:p>
          <a:p>
            <a:r>
              <a:rPr lang="zh-TW" altLang="en-US" dirty="0"/>
              <a:t>安裝</a:t>
            </a:r>
            <a:r>
              <a:rPr lang="en-US" altLang="zh-TW" dirty="0" err="1"/>
              <a:t>ngrok</a:t>
            </a:r>
            <a:r>
              <a:rPr lang="zh-TW" altLang="en-US" dirty="0"/>
              <a:t>客戶端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A3E07A1-EEC3-DFFA-92EC-85B29E278E48}"/>
              </a:ext>
            </a:extLst>
          </p:cNvPr>
          <p:cNvSpPr txBox="1"/>
          <p:nvPr/>
        </p:nvSpPr>
        <p:spPr>
          <a:xfrm>
            <a:off x="3659510" y="6255587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11.22.33.44</a:t>
            </a:r>
          </a:p>
          <a:p>
            <a:r>
              <a:rPr lang="zh-TW" altLang="en-US" dirty="0"/>
              <a:t>有公網</a:t>
            </a:r>
            <a:r>
              <a:rPr lang="en-US" altLang="zh-TW" dirty="0"/>
              <a:t>IP</a:t>
            </a:r>
            <a:r>
              <a:rPr lang="zh-TW" altLang="en-US" dirty="0"/>
              <a:t>路由器</a:t>
            </a:r>
          </a:p>
        </p:txBody>
      </p:sp>
      <p:sp>
        <p:nvSpPr>
          <p:cNvPr id="12" name="雲朵形 11">
            <a:extLst>
              <a:ext uri="{FF2B5EF4-FFF2-40B4-BE49-F238E27FC236}">
                <a16:creationId xmlns:a16="http://schemas.microsoft.com/office/drawing/2014/main" id="{DD2501FF-8D51-3021-CAE0-E7F072AA7FD8}"/>
              </a:ext>
            </a:extLst>
          </p:cNvPr>
          <p:cNvSpPr/>
          <p:nvPr/>
        </p:nvSpPr>
        <p:spPr>
          <a:xfrm>
            <a:off x="3184546" y="2908024"/>
            <a:ext cx="2523308" cy="1317182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網際網路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3E4D130-773A-AC13-FA6E-6E1F2A7B83A4}"/>
              </a:ext>
            </a:extLst>
          </p:cNvPr>
          <p:cNvCxnSpPr/>
          <p:nvPr/>
        </p:nvCxnSpPr>
        <p:spPr>
          <a:xfrm>
            <a:off x="4736263" y="4357319"/>
            <a:ext cx="0" cy="607102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F28148C-91EF-711D-1CD1-0735CE63EF72}"/>
              </a:ext>
            </a:extLst>
          </p:cNvPr>
          <p:cNvCxnSpPr>
            <a:cxnSpLocks/>
          </p:cNvCxnSpPr>
          <p:nvPr/>
        </p:nvCxnSpPr>
        <p:spPr>
          <a:xfrm flipH="1">
            <a:off x="2521131" y="6089290"/>
            <a:ext cx="883920" cy="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8490EB8-0461-6500-1F77-DCD1752210F0}"/>
              </a:ext>
            </a:extLst>
          </p:cNvPr>
          <p:cNvCxnSpPr>
            <a:cxnSpLocks/>
          </p:cNvCxnSpPr>
          <p:nvPr/>
        </p:nvCxnSpPr>
        <p:spPr>
          <a:xfrm flipV="1">
            <a:off x="4523300" y="4357319"/>
            <a:ext cx="0" cy="59329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圖片 12">
            <a:extLst>
              <a:ext uri="{FF2B5EF4-FFF2-40B4-BE49-F238E27FC236}">
                <a16:creationId xmlns:a16="http://schemas.microsoft.com/office/drawing/2014/main" id="{F4735AD6-615F-3C0E-14CE-6A251BC31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957" y="1582655"/>
            <a:ext cx="1638300" cy="1247775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36554A0C-7C5C-93D1-C56A-483D8B10D997}"/>
              </a:ext>
            </a:extLst>
          </p:cNvPr>
          <p:cNvSpPr txBox="1"/>
          <p:nvPr/>
        </p:nvSpPr>
        <p:spPr>
          <a:xfrm>
            <a:off x="6834028" y="2940629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ngrok</a:t>
            </a:r>
            <a:r>
              <a:rPr lang="zh-TW" altLang="en-US" dirty="0"/>
              <a:t>伺服器</a:t>
            </a:r>
            <a:endParaRPr lang="en-US" altLang="zh-TW" dirty="0"/>
          </a:p>
          <a:p>
            <a:r>
              <a:rPr lang="en-US" altLang="zh-TW" dirty="0"/>
              <a:t>22.33.44.55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6DA56891-F717-B84F-0C79-53FADC182F60}"/>
              </a:ext>
            </a:extLst>
          </p:cNvPr>
          <p:cNvCxnSpPr>
            <a:cxnSpLocks/>
          </p:cNvCxnSpPr>
          <p:nvPr/>
        </p:nvCxnSpPr>
        <p:spPr>
          <a:xfrm flipH="1">
            <a:off x="5615686" y="2620567"/>
            <a:ext cx="1144878" cy="549526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手繪多邊形: 圖案 27">
            <a:extLst>
              <a:ext uri="{FF2B5EF4-FFF2-40B4-BE49-F238E27FC236}">
                <a16:creationId xmlns:a16="http://schemas.microsoft.com/office/drawing/2014/main" id="{276062A6-90F0-1C3D-8EA4-FC2AFB54AD8D}"/>
              </a:ext>
            </a:extLst>
          </p:cNvPr>
          <p:cNvSpPr/>
          <p:nvPr/>
        </p:nvSpPr>
        <p:spPr>
          <a:xfrm>
            <a:off x="2360023" y="2926080"/>
            <a:ext cx="4711337" cy="2699657"/>
          </a:xfrm>
          <a:custGeom>
            <a:avLst/>
            <a:gdLst>
              <a:gd name="connsiteX0" fmla="*/ 0 w 4711337"/>
              <a:gd name="connsiteY0" fmla="*/ 2699657 h 2699657"/>
              <a:gd name="connsiteX1" fmla="*/ 1140823 w 4711337"/>
              <a:gd name="connsiteY1" fmla="*/ 2682240 h 2699657"/>
              <a:gd name="connsiteX2" fmla="*/ 1428206 w 4711337"/>
              <a:gd name="connsiteY2" fmla="*/ 2664823 h 2699657"/>
              <a:gd name="connsiteX3" fmla="*/ 1846217 w 4711337"/>
              <a:gd name="connsiteY3" fmla="*/ 2647406 h 2699657"/>
              <a:gd name="connsiteX4" fmla="*/ 2229394 w 4711337"/>
              <a:gd name="connsiteY4" fmla="*/ 2664823 h 2699657"/>
              <a:gd name="connsiteX5" fmla="*/ 2290354 w 4711337"/>
              <a:gd name="connsiteY5" fmla="*/ 2673531 h 2699657"/>
              <a:gd name="connsiteX6" fmla="*/ 2551611 w 4711337"/>
              <a:gd name="connsiteY6" fmla="*/ 2682240 h 2699657"/>
              <a:gd name="connsiteX7" fmla="*/ 2621280 w 4711337"/>
              <a:gd name="connsiteY7" fmla="*/ 2133600 h 2699657"/>
              <a:gd name="connsiteX8" fmla="*/ 2673531 w 4711337"/>
              <a:gd name="connsiteY8" fmla="*/ 1785257 h 2699657"/>
              <a:gd name="connsiteX9" fmla="*/ 2682240 w 4711337"/>
              <a:gd name="connsiteY9" fmla="*/ 1602377 h 2699657"/>
              <a:gd name="connsiteX10" fmla="*/ 2690948 w 4711337"/>
              <a:gd name="connsiteY10" fmla="*/ 1524000 h 2699657"/>
              <a:gd name="connsiteX11" fmla="*/ 2708366 w 4711337"/>
              <a:gd name="connsiteY11" fmla="*/ 1175657 h 2699657"/>
              <a:gd name="connsiteX12" fmla="*/ 3570514 w 4711337"/>
              <a:gd name="connsiteY12" fmla="*/ 775063 h 2699657"/>
              <a:gd name="connsiteX13" fmla="*/ 3927566 w 4711337"/>
              <a:gd name="connsiteY13" fmla="*/ 531223 h 2699657"/>
              <a:gd name="connsiteX14" fmla="*/ 4223657 w 4711337"/>
              <a:gd name="connsiteY14" fmla="*/ 365760 h 2699657"/>
              <a:gd name="connsiteX15" fmla="*/ 4406537 w 4711337"/>
              <a:gd name="connsiteY15" fmla="*/ 235131 h 2699657"/>
              <a:gd name="connsiteX16" fmla="*/ 4458788 w 4711337"/>
              <a:gd name="connsiteY16" fmla="*/ 182880 h 2699657"/>
              <a:gd name="connsiteX17" fmla="*/ 4572000 w 4711337"/>
              <a:gd name="connsiteY17" fmla="*/ 104503 h 2699657"/>
              <a:gd name="connsiteX18" fmla="*/ 4650377 w 4711337"/>
              <a:gd name="connsiteY18" fmla="*/ 43543 h 2699657"/>
              <a:gd name="connsiteX19" fmla="*/ 4711337 w 4711337"/>
              <a:gd name="connsiteY19" fmla="*/ 0 h 2699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711337" h="2699657">
                <a:moveTo>
                  <a:pt x="0" y="2699657"/>
                </a:moveTo>
                <a:lnTo>
                  <a:pt x="1140823" y="2682240"/>
                </a:lnTo>
                <a:cubicBezTo>
                  <a:pt x="1236765" y="2679900"/>
                  <a:pt x="1332353" y="2669556"/>
                  <a:pt x="1428206" y="2664823"/>
                </a:cubicBezTo>
                <a:lnTo>
                  <a:pt x="1846217" y="2647406"/>
                </a:lnTo>
                <a:lnTo>
                  <a:pt x="2229394" y="2664823"/>
                </a:lnTo>
                <a:cubicBezTo>
                  <a:pt x="2249885" y="2666028"/>
                  <a:pt x="2269858" y="2672423"/>
                  <a:pt x="2290354" y="2673531"/>
                </a:cubicBezTo>
                <a:cubicBezTo>
                  <a:pt x="2377361" y="2678234"/>
                  <a:pt x="2464525" y="2679337"/>
                  <a:pt x="2551611" y="2682240"/>
                </a:cubicBezTo>
                <a:cubicBezTo>
                  <a:pt x="2701876" y="2467575"/>
                  <a:pt x="2607292" y="2637168"/>
                  <a:pt x="2621280" y="2133600"/>
                </a:cubicBezTo>
                <a:cubicBezTo>
                  <a:pt x="2626866" y="1932504"/>
                  <a:pt x="2624474" y="1991295"/>
                  <a:pt x="2673531" y="1785257"/>
                </a:cubicBezTo>
                <a:cubicBezTo>
                  <a:pt x="2676434" y="1724297"/>
                  <a:pt x="2678180" y="1663271"/>
                  <a:pt x="2682240" y="1602377"/>
                </a:cubicBezTo>
                <a:cubicBezTo>
                  <a:pt x="2683989" y="1576149"/>
                  <a:pt x="2689342" y="1550237"/>
                  <a:pt x="2690948" y="1524000"/>
                </a:cubicBezTo>
                <a:cubicBezTo>
                  <a:pt x="2698053" y="1407958"/>
                  <a:pt x="2619848" y="1251028"/>
                  <a:pt x="2708366" y="1175657"/>
                </a:cubicBezTo>
                <a:cubicBezTo>
                  <a:pt x="2949640" y="970216"/>
                  <a:pt x="3308826" y="953777"/>
                  <a:pt x="3570514" y="775063"/>
                </a:cubicBezTo>
                <a:cubicBezTo>
                  <a:pt x="3689531" y="693783"/>
                  <a:pt x="3805667" y="608113"/>
                  <a:pt x="3927566" y="531223"/>
                </a:cubicBezTo>
                <a:cubicBezTo>
                  <a:pt x="4020162" y="472816"/>
                  <a:pt x="4131085" y="428470"/>
                  <a:pt x="4223657" y="365760"/>
                </a:cubicBezTo>
                <a:cubicBezTo>
                  <a:pt x="4285680" y="323745"/>
                  <a:pt x="4353565" y="288103"/>
                  <a:pt x="4406537" y="235131"/>
                </a:cubicBezTo>
                <a:cubicBezTo>
                  <a:pt x="4423954" y="217714"/>
                  <a:pt x="4439455" y="198143"/>
                  <a:pt x="4458788" y="182880"/>
                </a:cubicBezTo>
                <a:cubicBezTo>
                  <a:pt x="4494813" y="154439"/>
                  <a:pt x="4534880" y="131499"/>
                  <a:pt x="4572000" y="104503"/>
                </a:cubicBezTo>
                <a:cubicBezTo>
                  <a:pt x="4598767" y="85036"/>
                  <a:pt x="4621996" y="60572"/>
                  <a:pt x="4650377" y="43543"/>
                </a:cubicBezTo>
                <a:cubicBezTo>
                  <a:pt x="4700960" y="13193"/>
                  <a:pt x="4681951" y="29386"/>
                  <a:pt x="4711337" y="0"/>
                </a:cubicBezTo>
              </a:path>
            </a:pathLst>
          </a:custGeom>
          <a:noFill/>
          <a:ln w="13652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D6DB9A87-0A03-286F-B5BB-24BA705BB063}"/>
              </a:ext>
            </a:extLst>
          </p:cNvPr>
          <p:cNvSpPr/>
          <p:nvPr/>
        </p:nvSpPr>
        <p:spPr>
          <a:xfrm>
            <a:off x="547141" y="4594485"/>
            <a:ext cx="5160706" cy="2248497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6589122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52114" y="1469332"/>
            <a:ext cx="807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其它私網以外的電腦，透過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ngrok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伺服器的通道，連回私網那台客戶端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763014" y="276757"/>
            <a:ext cx="4697835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</a:t>
            </a:r>
            <a:r>
              <a:rPr lang="en-US" altLang="zh-TW" sz="4800" b="1" kern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ngrok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08474078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000423" y="-31405"/>
            <a:ext cx="4180546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ngrok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原理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159C390-6219-F359-9A50-CD93A11F1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90" y="4982924"/>
            <a:ext cx="1638300" cy="124777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B921F8D-C956-80D9-4BCA-9FDA652C5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091" y="5008666"/>
            <a:ext cx="1378605" cy="1317182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56E4156B-F92E-F66C-92C6-04CDC2FF0C83}"/>
              </a:ext>
            </a:extLst>
          </p:cNvPr>
          <p:cNvSpPr txBox="1"/>
          <p:nvPr/>
        </p:nvSpPr>
        <p:spPr>
          <a:xfrm>
            <a:off x="683275" y="6230699"/>
            <a:ext cx="1988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無公網</a:t>
            </a:r>
            <a:r>
              <a:rPr lang="en-US" altLang="zh-TW" dirty="0"/>
              <a:t>IP</a:t>
            </a:r>
          </a:p>
          <a:p>
            <a:r>
              <a:rPr lang="zh-TW" altLang="en-US" dirty="0"/>
              <a:t>安裝</a:t>
            </a:r>
            <a:r>
              <a:rPr lang="en-US" altLang="zh-TW" dirty="0" err="1"/>
              <a:t>ngrok</a:t>
            </a:r>
            <a:r>
              <a:rPr lang="zh-TW" altLang="en-US" dirty="0"/>
              <a:t>客戶端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A3E07A1-EEC3-DFFA-92EC-85B29E278E48}"/>
              </a:ext>
            </a:extLst>
          </p:cNvPr>
          <p:cNvSpPr txBox="1"/>
          <p:nvPr/>
        </p:nvSpPr>
        <p:spPr>
          <a:xfrm>
            <a:off x="3659510" y="6255587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11.22.33.44</a:t>
            </a:r>
          </a:p>
          <a:p>
            <a:r>
              <a:rPr lang="zh-TW" altLang="en-US" dirty="0"/>
              <a:t>有公網</a:t>
            </a:r>
            <a:r>
              <a:rPr lang="en-US" altLang="zh-TW" dirty="0"/>
              <a:t>IP</a:t>
            </a:r>
            <a:r>
              <a:rPr lang="zh-TW" altLang="en-US" dirty="0"/>
              <a:t>路由器</a:t>
            </a:r>
          </a:p>
        </p:txBody>
      </p:sp>
      <p:sp>
        <p:nvSpPr>
          <p:cNvPr id="12" name="雲朵形 11">
            <a:extLst>
              <a:ext uri="{FF2B5EF4-FFF2-40B4-BE49-F238E27FC236}">
                <a16:creationId xmlns:a16="http://schemas.microsoft.com/office/drawing/2014/main" id="{DD2501FF-8D51-3021-CAE0-E7F072AA7FD8}"/>
              </a:ext>
            </a:extLst>
          </p:cNvPr>
          <p:cNvSpPr/>
          <p:nvPr/>
        </p:nvSpPr>
        <p:spPr>
          <a:xfrm>
            <a:off x="3184546" y="2908024"/>
            <a:ext cx="2523308" cy="1317182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網際網路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3E4D130-773A-AC13-FA6E-6E1F2A7B83A4}"/>
              </a:ext>
            </a:extLst>
          </p:cNvPr>
          <p:cNvCxnSpPr/>
          <p:nvPr/>
        </p:nvCxnSpPr>
        <p:spPr>
          <a:xfrm>
            <a:off x="4736263" y="4357319"/>
            <a:ext cx="0" cy="607102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F28148C-91EF-711D-1CD1-0735CE63EF72}"/>
              </a:ext>
            </a:extLst>
          </p:cNvPr>
          <p:cNvCxnSpPr>
            <a:cxnSpLocks/>
          </p:cNvCxnSpPr>
          <p:nvPr/>
        </p:nvCxnSpPr>
        <p:spPr>
          <a:xfrm flipH="1">
            <a:off x="2521131" y="6089290"/>
            <a:ext cx="883920" cy="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8490EB8-0461-6500-1F77-DCD1752210F0}"/>
              </a:ext>
            </a:extLst>
          </p:cNvPr>
          <p:cNvCxnSpPr>
            <a:cxnSpLocks/>
          </p:cNvCxnSpPr>
          <p:nvPr/>
        </p:nvCxnSpPr>
        <p:spPr>
          <a:xfrm flipV="1">
            <a:off x="4523300" y="4357319"/>
            <a:ext cx="0" cy="59329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圖片 12">
            <a:extLst>
              <a:ext uri="{FF2B5EF4-FFF2-40B4-BE49-F238E27FC236}">
                <a16:creationId xmlns:a16="http://schemas.microsoft.com/office/drawing/2014/main" id="{F4735AD6-615F-3C0E-14CE-6A251BC31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957" y="1582655"/>
            <a:ext cx="1638300" cy="1247775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36554A0C-7C5C-93D1-C56A-483D8B10D997}"/>
              </a:ext>
            </a:extLst>
          </p:cNvPr>
          <p:cNvSpPr txBox="1"/>
          <p:nvPr/>
        </p:nvSpPr>
        <p:spPr>
          <a:xfrm>
            <a:off x="6834028" y="2940629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ngrok</a:t>
            </a:r>
            <a:r>
              <a:rPr lang="zh-TW" altLang="en-US" dirty="0"/>
              <a:t>伺服器</a:t>
            </a:r>
            <a:endParaRPr lang="en-US" altLang="zh-TW" dirty="0"/>
          </a:p>
          <a:p>
            <a:r>
              <a:rPr lang="en-US" altLang="zh-TW" dirty="0"/>
              <a:t>22.33.44.55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6DA56891-F717-B84F-0C79-53FADC182F60}"/>
              </a:ext>
            </a:extLst>
          </p:cNvPr>
          <p:cNvCxnSpPr>
            <a:cxnSpLocks/>
          </p:cNvCxnSpPr>
          <p:nvPr/>
        </p:nvCxnSpPr>
        <p:spPr>
          <a:xfrm flipH="1">
            <a:off x="5615686" y="2620567"/>
            <a:ext cx="1144878" cy="549526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手繪多邊形: 圖案 27">
            <a:extLst>
              <a:ext uri="{FF2B5EF4-FFF2-40B4-BE49-F238E27FC236}">
                <a16:creationId xmlns:a16="http://schemas.microsoft.com/office/drawing/2014/main" id="{276062A6-90F0-1C3D-8EA4-FC2AFB54AD8D}"/>
              </a:ext>
            </a:extLst>
          </p:cNvPr>
          <p:cNvSpPr/>
          <p:nvPr/>
        </p:nvSpPr>
        <p:spPr>
          <a:xfrm>
            <a:off x="2360023" y="2926080"/>
            <a:ext cx="4711337" cy="2699657"/>
          </a:xfrm>
          <a:custGeom>
            <a:avLst/>
            <a:gdLst>
              <a:gd name="connsiteX0" fmla="*/ 0 w 4711337"/>
              <a:gd name="connsiteY0" fmla="*/ 2699657 h 2699657"/>
              <a:gd name="connsiteX1" fmla="*/ 1140823 w 4711337"/>
              <a:gd name="connsiteY1" fmla="*/ 2682240 h 2699657"/>
              <a:gd name="connsiteX2" fmla="*/ 1428206 w 4711337"/>
              <a:gd name="connsiteY2" fmla="*/ 2664823 h 2699657"/>
              <a:gd name="connsiteX3" fmla="*/ 1846217 w 4711337"/>
              <a:gd name="connsiteY3" fmla="*/ 2647406 h 2699657"/>
              <a:gd name="connsiteX4" fmla="*/ 2229394 w 4711337"/>
              <a:gd name="connsiteY4" fmla="*/ 2664823 h 2699657"/>
              <a:gd name="connsiteX5" fmla="*/ 2290354 w 4711337"/>
              <a:gd name="connsiteY5" fmla="*/ 2673531 h 2699657"/>
              <a:gd name="connsiteX6" fmla="*/ 2551611 w 4711337"/>
              <a:gd name="connsiteY6" fmla="*/ 2682240 h 2699657"/>
              <a:gd name="connsiteX7" fmla="*/ 2621280 w 4711337"/>
              <a:gd name="connsiteY7" fmla="*/ 2133600 h 2699657"/>
              <a:gd name="connsiteX8" fmla="*/ 2673531 w 4711337"/>
              <a:gd name="connsiteY8" fmla="*/ 1785257 h 2699657"/>
              <a:gd name="connsiteX9" fmla="*/ 2682240 w 4711337"/>
              <a:gd name="connsiteY9" fmla="*/ 1602377 h 2699657"/>
              <a:gd name="connsiteX10" fmla="*/ 2690948 w 4711337"/>
              <a:gd name="connsiteY10" fmla="*/ 1524000 h 2699657"/>
              <a:gd name="connsiteX11" fmla="*/ 2708366 w 4711337"/>
              <a:gd name="connsiteY11" fmla="*/ 1175657 h 2699657"/>
              <a:gd name="connsiteX12" fmla="*/ 3570514 w 4711337"/>
              <a:gd name="connsiteY12" fmla="*/ 775063 h 2699657"/>
              <a:gd name="connsiteX13" fmla="*/ 3927566 w 4711337"/>
              <a:gd name="connsiteY13" fmla="*/ 531223 h 2699657"/>
              <a:gd name="connsiteX14" fmla="*/ 4223657 w 4711337"/>
              <a:gd name="connsiteY14" fmla="*/ 365760 h 2699657"/>
              <a:gd name="connsiteX15" fmla="*/ 4406537 w 4711337"/>
              <a:gd name="connsiteY15" fmla="*/ 235131 h 2699657"/>
              <a:gd name="connsiteX16" fmla="*/ 4458788 w 4711337"/>
              <a:gd name="connsiteY16" fmla="*/ 182880 h 2699657"/>
              <a:gd name="connsiteX17" fmla="*/ 4572000 w 4711337"/>
              <a:gd name="connsiteY17" fmla="*/ 104503 h 2699657"/>
              <a:gd name="connsiteX18" fmla="*/ 4650377 w 4711337"/>
              <a:gd name="connsiteY18" fmla="*/ 43543 h 2699657"/>
              <a:gd name="connsiteX19" fmla="*/ 4711337 w 4711337"/>
              <a:gd name="connsiteY19" fmla="*/ 0 h 2699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711337" h="2699657">
                <a:moveTo>
                  <a:pt x="0" y="2699657"/>
                </a:moveTo>
                <a:lnTo>
                  <a:pt x="1140823" y="2682240"/>
                </a:lnTo>
                <a:cubicBezTo>
                  <a:pt x="1236765" y="2679900"/>
                  <a:pt x="1332353" y="2669556"/>
                  <a:pt x="1428206" y="2664823"/>
                </a:cubicBezTo>
                <a:lnTo>
                  <a:pt x="1846217" y="2647406"/>
                </a:lnTo>
                <a:lnTo>
                  <a:pt x="2229394" y="2664823"/>
                </a:lnTo>
                <a:cubicBezTo>
                  <a:pt x="2249885" y="2666028"/>
                  <a:pt x="2269858" y="2672423"/>
                  <a:pt x="2290354" y="2673531"/>
                </a:cubicBezTo>
                <a:cubicBezTo>
                  <a:pt x="2377361" y="2678234"/>
                  <a:pt x="2464525" y="2679337"/>
                  <a:pt x="2551611" y="2682240"/>
                </a:cubicBezTo>
                <a:cubicBezTo>
                  <a:pt x="2701876" y="2467575"/>
                  <a:pt x="2607292" y="2637168"/>
                  <a:pt x="2621280" y="2133600"/>
                </a:cubicBezTo>
                <a:cubicBezTo>
                  <a:pt x="2626866" y="1932504"/>
                  <a:pt x="2624474" y="1991295"/>
                  <a:pt x="2673531" y="1785257"/>
                </a:cubicBezTo>
                <a:cubicBezTo>
                  <a:pt x="2676434" y="1724297"/>
                  <a:pt x="2678180" y="1663271"/>
                  <a:pt x="2682240" y="1602377"/>
                </a:cubicBezTo>
                <a:cubicBezTo>
                  <a:pt x="2683989" y="1576149"/>
                  <a:pt x="2689342" y="1550237"/>
                  <a:pt x="2690948" y="1524000"/>
                </a:cubicBezTo>
                <a:cubicBezTo>
                  <a:pt x="2698053" y="1407958"/>
                  <a:pt x="2619848" y="1251028"/>
                  <a:pt x="2708366" y="1175657"/>
                </a:cubicBezTo>
                <a:cubicBezTo>
                  <a:pt x="2949640" y="970216"/>
                  <a:pt x="3308826" y="953777"/>
                  <a:pt x="3570514" y="775063"/>
                </a:cubicBezTo>
                <a:cubicBezTo>
                  <a:pt x="3689531" y="693783"/>
                  <a:pt x="3805667" y="608113"/>
                  <a:pt x="3927566" y="531223"/>
                </a:cubicBezTo>
                <a:cubicBezTo>
                  <a:pt x="4020162" y="472816"/>
                  <a:pt x="4131085" y="428470"/>
                  <a:pt x="4223657" y="365760"/>
                </a:cubicBezTo>
                <a:cubicBezTo>
                  <a:pt x="4285680" y="323745"/>
                  <a:pt x="4353565" y="288103"/>
                  <a:pt x="4406537" y="235131"/>
                </a:cubicBezTo>
                <a:cubicBezTo>
                  <a:pt x="4423954" y="217714"/>
                  <a:pt x="4439455" y="198143"/>
                  <a:pt x="4458788" y="182880"/>
                </a:cubicBezTo>
                <a:cubicBezTo>
                  <a:pt x="4494813" y="154439"/>
                  <a:pt x="4534880" y="131499"/>
                  <a:pt x="4572000" y="104503"/>
                </a:cubicBezTo>
                <a:cubicBezTo>
                  <a:pt x="4598767" y="85036"/>
                  <a:pt x="4621996" y="60572"/>
                  <a:pt x="4650377" y="43543"/>
                </a:cubicBezTo>
                <a:cubicBezTo>
                  <a:pt x="4700960" y="13193"/>
                  <a:pt x="4681951" y="29386"/>
                  <a:pt x="4711337" y="0"/>
                </a:cubicBezTo>
              </a:path>
            </a:pathLst>
          </a:custGeom>
          <a:noFill/>
          <a:ln w="136525">
            <a:solidFill>
              <a:srgbClr val="92D050"/>
            </a:solidFill>
            <a:headEnd type="triangl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1ADE4941-BF16-2374-D304-54FC0DA15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43" y="1503850"/>
            <a:ext cx="1638300" cy="1247775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0290D9CD-FA23-9D04-A4BE-F82661065111}"/>
              </a:ext>
            </a:extLst>
          </p:cNvPr>
          <p:cNvSpPr txBox="1"/>
          <p:nvPr/>
        </p:nvSpPr>
        <p:spPr>
          <a:xfrm>
            <a:off x="525588" y="2812254"/>
            <a:ext cx="2619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公網上的其它電腦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275FA36B-17BC-DF99-BD5F-241489DC0728}"/>
              </a:ext>
            </a:extLst>
          </p:cNvPr>
          <p:cNvSpPr/>
          <p:nvPr/>
        </p:nvSpPr>
        <p:spPr>
          <a:xfrm>
            <a:off x="547141" y="4594485"/>
            <a:ext cx="5160706" cy="2248497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850276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64677" y="1346913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網站都有一個網址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3354841" y="287678"/>
            <a:ext cx="29335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及網址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07104EE-8AF5-C9C4-72EF-7582B6A92D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48" y="2156336"/>
            <a:ext cx="6872989" cy="441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39645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000423" y="-31405"/>
            <a:ext cx="4180546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ngrok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原理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159C390-6219-F359-9A50-CD93A11F1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90" y="4982924"/>
            <a:ext cx="1638300" cy="124777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B921F8D-C956-80D9-4BCA-9FDA652C5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091" y="5008666"/>
            <a:ext cx="1378605" cy="1317182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56E4156B-F92E-F66C-92C6-04CDC2FF0C83}"/>
              </a:ext>
            </a:extLst>
          </p:cNvPr>
          <p:cNvSpPr txBox="1"/>
          <p:nvPr/>
        </p:nvSpPr>
        <p:spPr>
          <a:xfrm>
            <a:off x="631391" y="6230699"/>
            <a:ext cx="1974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無公網</a:t>
            </a:r>
            <a:r>
              <a:rPr lang="en-US" altLang="zh-TW" dirty="0"/>
              <a:t>IP</a:t>
            </a:r>
          </a:p>
          <a:p>
            <a:r>
              <a:rPr lang="zh-TW" altLang="en-US" dirty="0"/>
              <a:t>安裝</a:t>
            </a:r>
            <a:r>
              <a:rPr lang="en-US" altLang="zh-TW" dirty="0" err="1"/>
              <a:t>ngrok</a:t>
            </a:r>
            <a:r>
              <a:rPr lang="zh-TW" altLang="en-US" dirty="0"/>
              <a:t>客戶端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A3E07A1-EEC3-DFFA-92EC-85B29E278E48}"/>
              </a:ext>
            </a:extLst>
          </p:cNvPr>
          <p:cNvSpPr txBox="1"/>
          <p:nvPr/>
        </p:nvSpPr>
        <p:spPr>
          <a:xfrm>
            <a:off x="3659510" y="6255587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11.22.33.44</a:t>
            </a:r>
          </a:p>
          <a:p>
            <a:r>
              <a:rPr lang="zh-TW" altLang="en-US" dirty="0"/>
              <a:t>有公網</a:t>
            </a:r>
            <a:r>
              <a:rPr lang="en-US" altLang="zh-TW" dirty="0"/>
              <a:t>IP</a:t>
            </a:r>
            <a:r>
              <a:rPr lang="zh-TW" altLang="en-US" dirty="0"/>
              <a:t>路由器</a:t>
            </a:r>
          </a:p>
        </p:txBody>
      </p:sp>
      <p:sp>
        <p:nvSpPr>
          <p:cNvPr id="12" name="雲朵形 11">
            <a:extLst>
              <a:ext uri="{FF2B5EF4-FFF2-40B4-BE49-F238E27FC236}">
                <a16:creationId xmlns:a16="http://schemas.microsoft.com/office/drawing/2014/main" id="{DD2501FF-8D51-3021-CAE0-E7F072AA7FD8}"/>
              </a:ext>
            </a:extLst>
          </p:cNvPr>
          <p:cNvSpPr/>
          <p:nvPr/>
        </p:nvSpPr>
        <p:spPr>
          <a:xfrm>
            <a:off x="3184546" y="2908024"/>
            <a:ext cx="2523308" cy="1317182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網際網路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3E4D130-773A-AC13-FA6E-6E1F2A7B83A4}"/>
              </a:ext>
            </a:extLst>
          </p:cNvPr>
          <p:cNvCxnSpPr/>
          <p:nvPr/>
        </p:nvCxnSpPr>
        <p:spPr>
          <a:xfrm>
            <a:off x="4736263" y="4357319"/>
            <a:ext cx="0" cy="607102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F28148C-91EF-711D-1CD1-0735CE63EF72}"/>
              </a:ext>
            </a:extLst>
          </p:cNvPr>
          <p:cNvCxnSpPr>
            <a:cxnSpLocks/>
          </p:cNvCxnSpPr>
          <p:nvPr/>
        </p:nvCxnSpPr>
        <p:spPr>
          <a:xfrm flipH="1">
            <a:off x="2521131" y="6089290"/>
            <a:ext cx="883920" cy="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8490EB8-0461-6500-1F77-DCD1752210F0}"/>
              </a:ext>
            </a:extLst>
          </p:cNvPr>
          <p:cNvCxnSpPr>
            <a:cxnSpLocks/>
          </p:cNvCxnSpPr>
          <p:nvPr/>
        </p:nvCxnSpPr>
        <p:spPr>
          <a:xfrm flipV="1">
            <a:off x="4523300" y="4357319"/>
            <a:ext cx="0" cy="59329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圖片 12">
            <a:extLst>
              <a:ext uri="{FF2B5EF4-FFF2-40B4-BE49-F238E27FC236}">
                <a16:creationId xmlns:a16="http://schemas.microsoft.com/office/drawing/2014/main" id="{F4735AD6-615F-3C0E-14CE-6A251BC31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957" y="1582655"/>
            <a:ext cx="1638300" cy="1247775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36554A0C-7C5C-93D1-C56A-483D8B10D997}"/>
              </a:ext>
            </a:extLst>
          </p:cNvPr>
          <p:cNvSpPr txBox="1"/>
          <p:nvPr/>
        </p:nvSpPr>
        <p:spPr>
          <a:xfrm>
            <a:off x="6834028" y="2940629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ngrok</a:t>
            </a:r>
            <a:r>
              <a:rPr lang="zh-TW" altLang="en-US" dirty="0"/>
              <a:t>伺服器</a:t>
            </a:r>
            <a:endParaRPr lang="en-US" altLang="zh-TW" dirty="0"/>
          </a:p>
          <a:p>
            <a:r>
              <a:rPr lang="en-US" altLang="zh-TW" dirty="0"/>
              <a:t>22.33.44.55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6DA56891-F717-B84F-0C79-53FADC182F60}"/>
              </a:ext>
            </a:extLst>
          </p:cNvPr>
          <p:cNvCxnSpPr>
            <a:cxnSpLocks/>
          </p:cNvCxnSpPr>
          <p:nvPr/>
        </p:nvCxnSpPr>
        <p:spPr>
          <a:xfrm flipH="1">
            <a:off x="5615686" y="2620567"/>
            <a:ext cx="1144878" cy="549526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手繪多邊形: 圖案 27">
            <a:extLst>
              <a:ext uri="{FF2B5EF4-FFF2-40B4-BE49-F238E27FC236}">
                <a16:creationId xmlns:a16="http://schemas.microsoft.com/office/drawing/2014/main" id="{276062A6-90F0-1C3D-8EA4-FC2AFB54AD8D}"/>
              </a:ext>
            </a:extLst>
          </p:cNvPr>
          <p:cNvSpPr/>
          <p:nvPr/>
        </p:nvSpPr>
        <p:spPr>
          <a:xfrm>
            <a:off x="2360023" y="2926080"/>
            <a:ext cx="4711337" cy="2699657"/>
          </a:xfrm>
          <a:custGeom>
            <a:avLst/>
            <a:gdLst>
              <a:gd name="connsiteX0" fmla="*/ 0 w 4711337"/>
              <a:gd name="connsiteY0" fmla="*/ 2699657 h 2699657"/>
              <a:gd name="connsiteX1" fmla="*/ 1140823 w 4711337"/>
              <a:gd name="connsiteY1" fmla="*/ 2682240 h 2699657"/>
              <a:gd name="connsiteX2" fmla="*/ 1428206 w 4711337"/>
              <a:gd name="connsiteY2" fmla="*/ 2664823 h 2699657"/>
              <a:gd name="connsiteX3" fmla="*/ 1846217 w 4711337"/>
              <a:gd name="connsiteY3" fmla="*/ 2647406 h 2699657"/>
              <a:gd name="connsiteX4" fmla="*/ 2229394 w 4711337"/>
              <a:gd name="connsiteY4" fmla="*/ 2664823 h 2699657"/>
              <a:gd name="connsiteX5" fmla="*/ 2290354 w 4711337"/>
              <a:gd name="connsiteY5" fmla="*/ 2673531 h 2699657"/>
              <a:gd name="connsiteX6" fmla="*/ 2551611 w 4711337"/>
              <a:gd name="connsiteY6" fmla="*/ 2682240 h 2699657"/>
              <a:gd name="connsiteX7" fmla="*/ 2621280 w 4711337"/>
              <a:gd name="connsiteY7" fmla="*/ 2133600 h 2699657"/>
              <a:gd name="connsiteX8" fmla="*/ 2673531 w 4711337"/>
              <a:gd name="connsiteY8" fmla="*/ 1785257 h 2699657"/>
              <a:gd name="connsiteX9" fmla="*/ 2682240 w 4711337"/>
              <a:gd name="connsiteY9" fmla="*/ 1602377 h 2699657"/>
              <a:gd name="connsiteX10" fmla="*/ 2690948 w 4711337"/>
              <a:gd name="connsiteY10" fmla="*/ 1524000 h 2699657"/>
              <a:gd name="connsiteX11" fmla="*/ 2708366 w 4711337"/>
              <a:gd name="connsiteY11" fmla="*/ 1175657 h 2699657"/>
              <a:gd name="connsiteX12" fmla="*/ 3570514 w 4711337"/>
              <a:gd name="connsiteY12" fmla="*/ 775063 h 2699657"/>
              <a:gd name="connsiteX13" fmla="*/ 3927566 w 4711337"/>
              <a:gd name="connsiteY13" fmla="*/ 531223 h 2699657"/>
              <a:gd name="connsiteX14" fmla="*/ 4223657 w 4711337"/>
              <a:gd name="connsiteY14" fmla="*/ 365760 h 2699657"/>
              <a:gd name="connsiteX15" fmla="*/ 4406537 w 4711337"/>
              <a:gd name="connsiteY15" fmla="*/ 235131 h 2699657"/>
              <a:gd name="connsiteX16" fmla="*/ 4458788 w 4711337"/>
              <a:gd name="connsiteY16" fmla="*/ 182880 h 2699657"/>
              <a:gd name="connsiteX17" fmla="*/ 4572000 w 4711337"/>
              <a:gd name="connsiteY17" fmla="*/ 104503 h 2699657"/>
              <a:gd name="connsiteX18" fmla="*/ 4650377 w 4711337"/>
              <a:gd name="connsiteY18" fmla="*/ 43543 h 2699657"/>
              <a:gd name="connsiteX19" fmla="*/ 4711337 w 4711337"/>
              <a:gd name="connsiteY19" fmla="*/ 0 h 2699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711337" h="2699657">
                <a:moveTo>
                  <a:pt x="0" y="2699657"/>
                </a:moveTo>
                <a:lnTo>
                  <a:pt x="1140823" y="2682240"/>
                </a:lnTo>
                <a:cubicBezTo>
                  <a:pt x="1236765" y="2679900"/>
                  <a:pt x="1332353" y="2669556"/>
                  <a:pt x="1428206" y="2664823"/>
                </a:cubicBezTo>
                <a:lnTo>
                  <a:pt x="1846217" y="2647406"/>
                </a:lnTo>
                <a:lnTo>
                  <a:pt x="2229394" y="2664823"/>
                </a:lnTo>
                <a:cubicBezTo>
                  <a:pt x="2249885" y="2666028"/>
                  <a:pt x="2269858" y="2672423"/>
                  <a:pt x="2290354" y="2673531"/>
                </a:cubicBezTo>
                <a:cubicBezTo>
                  <a:pt x="2377361" y="2678234"/>
                  <a:pt x="2464525" y="2679337"/>
                  <a:pt x="2551611" y="2682240"/>
                </a:cubicBezTo>
                <a:cubicBezTo>
                  <a:pt x="2701876" y="2467575"/>
                  <a:pt x="2607292" y="2637168"/>
                  <a:pt x="2621280" y="2133600"/>
                </a:cubicBezTo>
                <a:cubicBezTo>
                  <a:pt x="2626866" y="1932504"/>
                  <a:pt x="2624474" y="1991295"/>
                  <a:pt x="2673531" y="1785257"/>
                </a:cubicBezTo>
                <a:cubicBezTo>
                  <a:pt x="2676434" y="1724297"/>
                  <a:pt x="2678180" y="1663271"/>
                  <a:pt x="2682240" y="1602377"/>
                </a:cubicBezTo>
                <a:cubicBezTo>
                  <a:pt x="2683989" y="1576149"/>
                  <a:pt x="2689342" y="1550237"/>
                  <a:pt x="2690948" y="1524000"/>
                </a:cubicBezTo>
                <a:cubicBezTo>
                  <a:pt x="2698053" y="1407958"/>
                  <a:pt x="2619848" y="1251028"/>
                  <a:pt x="2708366" y="1175657"/>
                </a:cubicBezTo>
                <a:cubicBezTo>
                  <a:pt x="2949640" y="970216"/>
                  <a:pt x="3308826" y="953777"/>
                  <a:pt x="3570514" y="775063"/>
                </a:cubicBezTo>
                <a:cubicBezTo>
                  <a:pt x="3689531" y="693783"/>
                  <a:pt x="3805667" y="608113"/>
                  <a:pt x="3927566" y="531223"/>
                </a:cubicBezTo>
                <a:cubicBezTo>
                  <a:pt x="4020162" y="472816"/>
                  <a:pt x="4131085" y="428470"/>
                  <a:pt x="4223657" y="365760"/>
                </a:cubicBezTo>
                <a:cubicBezTo>
                  <a:pt x="4285680" y="323745"/>
                  <a:pt x="4353565" y="288103"/>
                  <a:pt x="4406537" y="235131"/>
                </a:cubicBezTo>
                <a:cubicBezTo>
                  <a:pt x="4423954" y="217714"/>
                  <a:pt x="4439455" y="198143"/>
                  <a:pt x="4458788" y="182880"/>
                </a:cubicBezTo>
                <a:cubicBezTo>
                  <a:pt x="4494813" y="154439"/>
                  <a:pt x="4534880" y="131499"/>
                  <a:pt x="4572000" y="104503"/>
                </a:cubicBezTo>
                <a:cubicBezTo>
                  <a:pt x="4598767" y="85036"/>
                  <a:pt x="4621996" y="60572"/>
                  <a:pt x="4650377" y="43543"/>
                </a:cubicBezTo>
                <a:cubicBezTo>
                  <a:pt x="4700960" y="13193"/>
                  <a:pt x="4681951" y="29386"/>
                  <a:pt x="4711337" y="0"/>
                </a:cubicBezTo>
              </a:path>
            </a:pathLst>
          </a:custGeom>
          <a:noFill/>
          <a:ln w="136525">
            <a:solidFill>
              <a:srgbClr val="92D050"/>
            </a:solidFill>
            <a:headEnd type="triangl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1ADE4941-BF16-2374-D304-54FC0DA15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43" y="1503850"/>
            <a:ext cx="1638300" cy="1247775"/>
          </a:xfrm>
          <a:prstGeom prst="rect">
            <a:avLst/>
          </a:prstGeom>
        </p:spPr>
      </p:pic>
      <p:sp>
        <p:nvSpPr>
          <p:cNvPr id="5" name="手繪多邊形: 圖案 4">
            <a:extLst>
              <a:ext uri="{FF2B5EF4-FFF2-40B4-BE49-F238E27FC236}">
                <a16:creationId xmlns:a16="http://schemas.microsoft.com/office/drawing/2014/main" id="{14BEF5CA-EB49-4E4E-C099-7CD8528A98B3}"/>
              </a:ext>
            </a:extLst>
          </p:cNvPr>
          <p:cNvSpPr/>
          <p:nvPr/>
        </p:nvSpPr>
        <p:spPr>
          <a:xfrm>
            <a:off x="2281646" y="1942011"/>
            <a:ext cx="4992304" cy="3747045"/>
          </a:xfrm>
          <a:custGeom>
            <a:avLst/>
            <a:gdLst>
              <a:gd name="connsiteX0" fmla="*/ 0 w 4992304"/>
              <a:gd name="connsiteY0" fmla="*/ 0 h 3747045"/>
              <a:gd name="connsiteX1" fmla="*/ 43543 w 4992304"/>
              <a:gd name="connsiteY1" fmla="*/ 26126 h 3747045"/>
              <a:gd name="connsiteX2" fmla="*/ 357051 w 4992304"/>
              <a:gd name="connsiteY2" fmla="*/ 243840 h 3747045"/>
              <a:gd name="connsiteX3" fmla="*/ 513805 w 4992304"/>
              <a:gd name="connsiteY3" fmla="*/ 322218 h 3747045"/>
              <a:gd name="connsiteX4" fmla="*/ 627017 w 4992304"/>
              <a:gd name="connsiteY4" fmla="*/ 400595 h 3747045"/>
              <a:gd name="connsiteX5" fmla="*/ 1062445 w 4992304"/>
              <a:gd name="connsiteY5" fmla="*/ 574766 h 3747045"/>
              <a:gd name="connsiteX6" fmla="*/ 1288868 w 4992304"/>
              <a:gd name="connsiteY6" fmla="*/ 696686 h 3747045"/>
              <a:gd name="connsiteX7" fmla="*/ 1384663 w 4992304"/>
              <a:gd name="connsiteY7" fmla="*/ 748938 h 3747045"/>
              <a:gd name="connsiteX8" fmla="*/ 1463040 w 4992304"/>
              <a:gd name="connsiteY8" fmla="*/ 783772 h 3747045"/>
              <a:gd name="connsiteX9" fmla="*/ 1541417 w 4992304"/>
              <a:gd name="connsiteY9" fmla="*/ 836023 h 3747045"/>
              <a:gd name="connsiteX10" fmla="*/ 1628503 w 4992304"/>
              <a:gd name="connsiteY10" fmla="*/ 923109 h 3747045"/>
              <a:gd name="connsiteX11" fmla="*/ 1785257 w 4992304"/>
              <a:gd name="connsiteY11" fmla="*/ 1001486 h 3747045"/>
              <a:gd name="connsiteX12" fmla="*/ 1846217 w 4992304"/>
              <a:gd name="connsiteY12" fmla="*/ 1045029 h 3747045"/>
              <a:gd name="connsiteX13" fmla="*/ 1915885 w 4992304"/>
              <a:gd name="connsiteY13" fmla="*/ 1088572 h 3747045"/>
              <a:gd name="connsiteX14" fmla="*/ 1942011 w 4992304"/>
              <a:gd name="connsiteY14" fmla="*/ 1114698 h 3747045"/>
              <a:gd name="connsiteX15" fmla="*/ 1985554 w 4992304"/>
              <a:gd name="connsiteY15" fmla="*/ 1132115 h 3747045"/>
              <a:gd name="connsiteX16" fmla="*/ 2029097 w 4992304"/>
              <a:gd name="connsiteY16" fmla="*/ 1166949 h 3747045"/>
              <a:gd name="connsiteX17" fmla="*/ 2055223 w 4992304"/>
              <a:gd name="connsiteY17" fmla="*/ 1175658 h 3747045"/>
              <a:gd name="connsiteX18" fmla="*/ 2090057 w 4992304"/>
              <a:gd name="connsiteY18" fmla="*/ 1193075 h 3747045"/>
              <a:gd name="connsiteX19" fmla="*/ 2194560 w 4992304"/>
              <a:gd name="connsiteY19" fmla="*/ 1262743 h 3747045"/>
              <a:gd name="connsiteX20" fmla="*/ 2220685 w 4992304"/>
              <a:gd name="connsiteY20" fmla="*/ 1280160 h 3747045"/>
              <a:gd name="connsiteX21" fmla="*/ 2316480 w 4992304"/>
              <a:gd name="connsiteY21" fmla="*/ 1306286 h 3747045"/>
              <a:gd name="connsiteX22" fmla="*/ 2743200 w 4992304"/>
              <a:gd name="connsiteY22" fmla="*/ 1262743 h 3747045"/>
              <a:gd name="connsiteX23" fmla="*/ 2995748 w 4992304"/>
              <a:gd name="connsiteY23" fmla="*/ 1132115 h 3747045"/>
              <a:gd name="connsiteX24" fmla="*/ 3283131 w 4992304"/>
              <a:gd name="connsiteY24" fmla="*/ 992778 h 3747045"/>
              <a:gd name="connsiteX25" fmla="*/ 3526971 w 4992304"/>
              <a:gd name="connsiteY25" fmla="*/ 853440 h 3747045"/>
              <a:gd name="connsiteX26" fmla="*/ 3979817 w 4992304"/>
              <a:gd name="connsiteY26" fmla="*/ 740229 h 3747045"/>
              <a:gd name="connsiteX27" fmla="*/ 4467497 w 4992304"/>
              <a:gd name="connsiteY27" fmla="*/ 592183 h 3747045"/>
              <a:gd name="connsiteX28" fmla="*/ 4572000 w 4992304"/>
              <a:gd name="connsiteY28" fmla="*/ 531223 h 3747045"/>
              <a:gd name="connsiteX29" fmla="*/ 4606834 w 4992304"/>
              <a:gd name="connsiteY29" fmla="*/ 496389 h 3747045"/>
              <a:gd name="connsiteX30" fmla="*/ 4685211 w 4992304"/>
              <a:gd name="connsiteY30" fmla="*/ 444138 h 3747045"/>
              <a:gd name="connsiteX31" fmla="*/ 4772297 w 4992304"/>
              <a:gd name="connsiteY31" fmla="*/ 426720 h 3747045"/>
              <a:gd name="connsiteX32" fmla="*/ 4955177 w 4992304"/>
              <a:gd name="connsiteY32" fmla="*/ 470263 h 3747045"/>
              <a:gd name="connsiteX33" fmla="*/ 4981303 w 4992304"/>
              <a:gd name="connsiteY33" fmla="*/ 513806 h 3747045"/>
              <a:gd name="connsiteX34" fmla="*/ 4981303 w 4992304"/>
              <a:gd name="connsiteY34" fmla="*/ 783772 h 3747045"/>
              <a:gd name="connsiteX35" fmla="*/ 4955177 w 4992304"/>
              <a:gd name="connsiteY35" fmla="*/ 888275 h 3747045"/>
              <a:gd name="connsiteX36" fmla="*/ 4929051 w 4992304"/>
              <a:gd name="connsiteY36" fmla="*/ 923109 h 3747045"/>
              <a:gd name="connsiteX37" fmla="*/ 4920343 w 4992304"/>
              <a:gd name="connsiteY37" fmla="*/ 949235 h 3747045"/>
              <a:gd name="connsiteX38" fmla="*/ 4824548 w 4992304"/>
              <a:gd name="connsiteY38" fmla="*/ 1027612 h 3747045"/>
              <a:gd name="connsiteX39" fmla="*/ 4763588 w 4992304"/>
              <a:gd name="connsiteY39" fmla="*/ 1079863 h 3747045"/>
              <a:gd name="connsiteX40" fmla="*/ 4702628 w 4992304"/>
              <a:gd name="connsiteY40" fmla="*/ 1140823 h 3747045"/>
              <a:gd name="connsiteX41" fmla="*/ 4632960 w 4992304"/>
              <a:gd name="connsiteY41" fmla="*/ 1201783 h 3747045"/>
              <a:gd name="connsiteX42" fmla="*/ 4606834 w 4992304"/>
              <a:gd name="connsiteY42" fmla="*/ 1245326 h 3747045"/>
              <a:gd name="connsiteX43" fmla="*/ 4572000 w 4992304"/>
              <a:gd name="connsiteY43" fmla="*/ 1262743 h 3747045"/>
              <a:gd name="connsiteX44" fmla="*/ 4528457 w 4992304"/>
              <a:gd name="connsiteY44" fmla="*/ 1288869 h 3747045"/>
              <a:gd name="connsiteX45" fmla="*/ 4493623 w 4992304"/>
              <a:gd name="connsiteY45" fmla="*/ 1306286 h 3747045"/>
              <a:gd name="connsiteX46" fmla="*/ 4450080 w 4992304"/>
              <a:gd name="connsiteY46" fmla="*/ 1332412 h 3747045"/>
              <a:gd name="connsiteX47" fmla="*/ 4423954 w 4992304"/>
              <a:gd name="connsiteY47" fmla="*/ 1349829 h 3747045"/>
              <a:gd name="connsiteX48" fmla="*/ 4267200 w 4992304"/>
              <a:gd name="connsiteY48" fmla="*/ 1410789 h 3747045"/>
              <a:gd name="connsiteX49" fmla="*/ 4180114 w 4992304"/>
              <a:gd name="connsiteY49" fmla="*/ 1454332 h 3747045"/>
              <a:gd name="connsiteX50" fmla="*/ 4032068 w 4992304"/>
              <a:gd name="connsiteY50" fmla="*/ 1532709 h 3747045"/>
              <a:gd name="connsiteX51" fmla="*/ 3910148 w 4992304"/>
              <a:gd name="connsiteY51" fmla="*/ 1602378 h 3747045"/>
              <a:gd name="connsiteX52" fmla="*/ 3866605 w 4992304"/>
              <a:gd name="connsiteY52" fmla="*/ 1645920 h 3747045"/>
              <a:gd name="connsiteX53" fmla="*/ 3831771 w 4992304"/>
              <a:gd name="connsiteY53" fmla="*/ 1663338 h 3747045"/>
              <a:gd name="connsiteX54" fmla="*/ 3640183 w 4992304"/>
              <a:gd name="connsiteY54" fmla="*/ 1767840 h 3747045"/>
              <a:gd name="connsiteX55" fmla="*/ 3561805 w 4992304"/>
              <a:gd name="connsiteY55" fmla="*/ 1811383 h 3747045"/>
              <a:gd name="connsiteX56" fmla="*/ 3413760 w 4992304"/>
              <a:gd name="connsiteY56" fmla="*/ 1907178 h 3747045"/>
              <a:gd name="connsiteX57" fmla="*/ 3283131 w 4992304"/>
              <a:gd name="connsiteY57" fmla="*/ 1959429 h 3747045"/>
              <a:gd name="connsiteX58" fmla="*/ 3222171 w 4992304"/>
              <a:gd name="connsiteY58" fmla="*/ 1985555 h 3747045"/>
              <a:gd name="connsiteX59" fmla="*/ 3100251 w 4992304"/>
              <a:gd name="connsiteY59" fmla="*/ 2055223 h 3747045"/>
              <a:gd name="connsiteX60" fmla="*/ 3056708 w 4992304"/>
              <a:gd name="connsiteY60" fmla="*/ 2081349 h 3747045"/>
              <a:gd name="connsiteX61" fmla="*/ 2987040 w 4992304"/>
              <a:gd name="connsiteY61" fmla="*/ 2107475 h 3747045"/>
              <a:gd name="connsiteX62" fmla="*/ 2926080 w 4992304"/>
              <a:gd name="connsiteY62" fmla="*/ 2151018 h 3747045"/>
              <a:gd name="connsiteX63" fmla="*/ 2830285 w 4992304"/>
              <a:gd name="connsiteY63" fmla="*/ 2185852 h 3747045"/>
              <a:gd name="connsiteX64" fmla="*/ 2769325 w 4992304"/>
              <a:gd name="connsiteY64" fmla="*/ 2229395 h 3747045"/>
              <a:gd name="connsiteX65" fmla="*/ 2717074 w 4992304"/>
              <a:gd name="connsiteY65" fmla="*/ 2255520 h 3747045"/>
              <a:gd name="connsiteX66" fmla="*/ 2690948 w 4992304"/>
              <a:gd name="connsiteY66" fmla="*/ 2290355 h 3747045"/>
              <a:gd name="connsiteX67" fmla="*/ 2656114 w 4992304"/>
              <a:gd name="connsiteY67" fmla="*/ 2525486 h 3747045"/>
              <a:gd name="connsiteX68" fmla="*/ 2638697 w 4992304"/>
              <a:gd name="connsiteY68" fmla="*/ 2656115 h 3747045"/>
              <a:gd name="connsiteX69" fmla="*/ 2629988 w 4992304"/>
              <a:gd name="connsiteY69" fmla="*/ 2786743 h 3747045"/>
              <a:gd name="connsiteX70" fmla="*/ 2621280 w 4992304"/>
              <a:gd name="connsiteY70" fmla="*/ 2873829 h 3747045"/>
              <a:gd name="connsiteX71" fmla="*/ 2612571 w 4992304"/>
              <a:gd name="connsiteY71" fmla="*/ 3100252 h 3747045"/>
              <a:gd name="connsiteX72" fmla="*/ 2595154 w 4992304"/>
              <a:gd name="connsiteY72" fmla="*/ 3405052 h 3747045"/>
              <a:gd name="connsiteX73" fmla="*/ 2586445 w 4992304"/>
              <a:gd name="connsiteY73" fmla="*/ 3701143 h 3747045"/>
              <a:gd name="connsiteX74" fmla="*/ 2551611 w 4992304"/>
              <a:gd name="connsiteY74" fmla="*/ 3718560 h 3747045"/>
              <a:gd name="connsiteX75" fmla="*/ 2464525 w 4992304"/>
              <a:gd name="connsiteY75" fmla="*/ 3709852 h 3747045"/>
              <a:gd name="connsiteX76" fmla="*/ 2342605 w 4992304"/>
              <a:gd name="connsiteY76" fmla="*/ 3692435 h 3747045"/>
              <a:gd name="connsiteX77" fmla="*/ 2272937 w 4992304"/>
              <a:gd name="connsiteY77" fmla="*/ 3683726 h 3747045"/>
              <a:gd name="connsiteX78" fmla="*/ 2037805 w 4992304"/>
              <a:gd name="connsiteY78" fmla="*/ 3675018 h 3747045"/>
              <a:gd name="connsiteX79" fmla="*/ 1907177 w 4992304"/>
              <a:gd name="connsiteY79" fmla="*/ 3666309 h 3747045"/>
              <a:gd name="connsiteX80" fmla="*/ 1341120 w 4992304"/>
              <a:gd name="connsiteY80" fmla="*/ 3675018 h 3747045"/>
              <a:gd name="connsiteX81" fmla="*/ 1245325 w 4992304"/>
              <a:gd name="connsiteY81" fmla="*/ 3683726 h 3747045"/>
              <a:gd name="connsiteX82" fmla="*/ 809897 w 4992304"/>
              <a:gd name="connsiteY82" fmla="*/ 3692435 h 3747045"/>
              <a:gd name="connsiteX83" fmla="*/ 470263 w 4992304"/>
              <a:gd name="connsiteY83" fmla="*/ 3701143 h 3747045"/>
              <a:gd name="connsiteX84" fmla="*/ 400594 w 4992304"/>
              <a:gd name="connsiteY84" fmla="*/ 3718560 h 3747045"/>
              <a:gd name="connsiteX85" fmla="*/ 322217 w 4992304"/>
              <a:gd name="connsiteY85" fmla="*/ 3727269 h 3747045"/>
              <a:gd name="connsiteX86" fmla="*/ 252548 w 4992304"/>
              <a:gd name="connsiteY86" fmla="*/ 3735978 h 3747045"/>
              <a:gd name="connsiteX87" fmla="*/ 217714 w 4992304"/>
              <a:gd name="connsiteY87" fmla="*/ 3744686 h 3747045"/>
              <a:gd name="connsiteX88" fmla="*/ 104503 w 4992304"/>
              <a:gd name="connsiteY88" fmla="*/ 3701143 h 3747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4992304" h="3747045">
                <a:moveTo>
                  <a:pt x="0" y="0"/>
                </a:moveTo>
                <a:cubicBezTo>
                  <a:pt x="14514" y="8709"/>
                  <a:pt x="29565" y="16580"/>
                  <a:pt x="43543" y="26126"/>
                </a:cubicBezTo>
                <a:cubicBezTo>
                  <a:pt x="148609" y="97879"/>
                  <a:pt x="243254" y="186941"/>
                  <a:pt x="357051" y="243840"/>
                </a:cubicBezTo>
                <a:cubicBezTo>
                  <a:pt x="409302" y="269966"/>
                  <a:pt x="463285" y="292884"/>
                  <a:pt x="513805" y="322218"/>
                </a:cubicBezTo>
                <a:cubicBezTo>
                  <a:pt x="553497" y="345265"/>
                  <a:pt x="585797" y="380406"/>
                  <a:pt x="627017" y="400595"/>
                </a:cubicBezTo>
                <a:cubicBezTo>
                  <a:pt x="1032516" y="599206"/>
                  <a:pt x="814028" y="473559"/>
                  <a:pt x="1062445" y="574766"/>
                </a:cubicBezTo>
                <a:cubicBezTo>
                  <a:pt x="1194069" y="628391"/>
                  <a:pt x="1163522" y="623568"/>
                  <a:pt x="1288868" y="696686"/>
                </a:cubicBezTo>
                <a:cubicBezTo>
                  <a:pt x="1320286" y="715013"/>
                  <a:pt x="1352130" y="732672"/>
                  <a:pt x="1384663" y="748938"/>
                </a:cubicBezTo>
                <a:cubicBezTo>
                  <a:pt x="1410234" y="761724"/>
                  <a:pt x="1438048" y="769888"/>
                  <a:pt x="1463040" y="783772"/>
                </a:cubicBezTo>
                <a:cubicBezTo>
                  <a:pt x="1490488" y="799021"/>
                  <a:pt x="1517399" y="815798"/>
                  <a:pt x="1541417" y="836023"/>
                </a:cubicBezTo>
                <a:cubicBezTo>
                  <a:pt x="1572819" y="862467"/>
                  <a:pt x="1591229" y="905906"/>
                  <a:pt x="1628503" y="923109"/>
                </a:cubicBezTo>
                <a:cubicBezTo>
                  <a:pt x="1693896" y="953290"/>
                  <a:pt x="1731808" y="965853"/>
                  <a:pt x="1785257" y="1001486"/>
                </a:cubicBezTo>
                <a:cubicBezTo>
                  <a:pt x="1806034" y="1015338"/>
                  <a:pt x="1825440" y="1031177"/>
                  <a:pt x="1846217" y="1045029"/>
                </a:cubicBezTo>
                <a:cubicBezTo>
                  <a:pt x="1869003" y="1060220"/>
                  <a:pt x="1893738" y="1072465"/>
                  <a:pt x="1915885" y="1088572"/>
                </a:cubicBezTo>
                <a:cubicBezTo>
                  <a:pt x="1925845" y="1095816"/>
                  <a:pt x="1931567" y="1108171"/>
                  <a:pt x="1942011" y="1114698"/>
                </a:cubicBezTo>
                <a:cubicBezTo>
                  <a:pt x="1955267" y="1122983"/>
                  <a:pt x="1972149" y="1124072"/>
                  <a:pt x="1985554" y="1132115"/>
                </a:cubicBezTo>
                <a:cubicBezTo>
                  <a:pt x="2001493" y="1141678"/>
                  <a:pt x="2013335" y="1157098"/>
                  <a:pt x="2029097" y="1166949"/>
                </a:cubicBezTo>
                <a:cubicBezTo>
                  <a:pt x="2036881" y="1171814"/>
                  <a:pt x="2046785" y="1172042"/>
                  <a:pt x="2055223" y="1175658"/>
                </a:cubicBezTo>
                <a:cubicBezTo>
                  <a:pt x="2067155" y="1180772"/>
                  <a:pt x="2079001" y="1186271"/>
                  <a:pt x="2090057" y="1193075"/>
                </a:cubicBezTo>
                <a:cubicBezTo>
                  <a:pt x="2125712" y="1215017"/>
                  <a:pt x="2159726" y="1239520"/>
                  <a:pt x="2194560" y="1262743"/>
                </a:cubicBezTo>
                <a:cubicBezTo>
                  <a:pt x="2203268" y="1268549"/>
                  <a:pt x="2210531" y="1277622"/>
                  <a:pt x="2220685" y="1280160"/>
                </a:cubicBezTo>
                <a:cubicBezTo>
                  <a:pt x="2276022" y="1293995"/>
                  <a:pt x="2244011" y="1285581"/>
                  <a:pt x="2316480" y="1306286"/>
                </a:cubicBezTo>
                <a:cubicBezTo>
                  <a:pt x="2463971" y="1302072"/>
                  <a:pt x="2606533" y="1323131"/>
                  <a:pt x="2743200" y="1262743"/>
                </a:cubicBezTo>
                <a:cubicBezTo>
                  <a:pt x="2829891" y="1224437"/>
                  <a:pt x="2910977" y="1174501"/>
                  <a:pt x="2995748" y="1132115"/>
                </a:cubicBezTo>
                <a:cubicBezTo>
                  <a:pt x="3090969" y="1084505"/>
                  <a:pt x="3190698" y="1045597"/>
                  <a:pt x="3283131" y="992778"/>
                </a:cubicBezTo>
                <a:cubicBezTo>
                  <a:pt x="3364411" y="946332"/>
                  <a:pt x="3441357" y="891308"/>
                  <a:pt x="3526971" y="853440"/>
                </a:cubicBezTo>
                <a:cubicBezTo>
                  <a:pt x="3632640" y="806702"/>
                  <a:pt x="3874786" y="764736"/>
                  <a:pt x="3979817" y="740229"/>
                </a:cubicBezTo>
                <a:cubicBezTo>
                  <a:pt x="4289394" y="667994"/>
                  <a:pt x="4200917" y="692150"/>
                  <a:pt x="4467497" y="592183"/>
                </a:cubicBezTo>
                <a:cubicBezTo>
                  <a:pt x="4611631" y="476877"/>
                  <a:pt x="4394846" y="643958"/>
                  <a:pt x="4572000" y="531223"/>
                </a:cubicBezTo>
                <a:cubicBezTo>
                  <a:pt x="4585854" y="522407"/>
                  <a:pt x="4594561" y="507298"/>
                  <a:pt x="4606834" y="496389"/>
                </a:cubicBezTo>
                <a:cubicBezTo>
                  <a:pt x="4626428" y="478972"/>
                  <a:pt x="4657559" y="452039"/>
                  <a:pt x="4685211" y="444138"/>
                </a:cubicBezTo>
                <a:cubicBezTo>
                  <a:pt x="4713676" y="436005"/>
                  <a:pt x="4743268" y="432526"/>
                  <a:pt x="4772297" y="426720"/>
                </a:cubicBezTo>
                <a:cubicBezTo>
                  <a:pt x="4822641" y="433013"/>
                  <a:pt x="4909752" y="424839"/>
                  <a:pt x="4955177" y="470263"/>
                </a:cubicBezTo>
                <a:cubicBezTo>
                  <a:pt x="4967146" y="482232"/>
                  <a:pt x="4972594" y="499292"/>
                  <a:pt x="4981303" y="513806"/>
                </a:cubicBezTo>
                <a:cubicBezTo>
                  <a:pt x="4996906" y="638640"/>
                  <a:pt x="4995006" y="591925"/>
                  <a:pt x="4981303" y="783772"/>
                </a:cubicBezTo>
                <a:cubicBezTo>
                  <a:pt x="4979911" y="803260"/>
                  <a:pt x="4960296" y="877013"/>
                  <a:pt x="4955177" y="888275"/>
                </a:cubicBezTo>
                <a:cubicBezTo>
                  <a:pt x="4949171" y="901488"/>
                  <a:pt x="4937760" y="911498"/>
                  <a:pt x="4929051" y="923109"/>
                </a:cubicBezTo>
                <a:cubicBezTo>
                  <a:pt x="4926148" y="931818"/>
                  <a:pt x="4925851" y="941891"/>
                  <a:pt x="4920343" y="949235"/>
                </a:cubicBezTo>
                <a:cubicBezTo>
                  <a:pt x="4852351" y="1039893"/>
                  <a:pt x="4903718" y="948439"/>
                  <a:pt x="4824548" y="1027612"/>
                </a:cubicBezTo>
                <a:cubicBezTo>
                  <a:pt x="4721832" y="1130332"/>
                  <a:pt x="4886445" y="968177"/>
                  <a:pt x="4763588" y="1079863"/>
                </a:cubicBezTo>
                <a:cubicBezTo>
                  <a:pt x="4742324" y="1099193"/>
                  <a:pt x="4725617" y="1123581"/>
                  <a:pt x="4702628" y="1140823"/>
                </a:cubicBezTo>
                <a:cubicBezTo>
                  <a:pt x="4675917" y="1160857"/>
                  <a:pt x="4654005" y="1174725"/>
                  <a:pt x="4632960" y="1201783"/>
                </a:cubicBezTo>
                <a:cubicBezTo>
                  <a:pt x="4622568" y="1215144"/>
                  <a:pt x="4618803" y="1233357"/>
                  <a:pt x="4606834" y="1245326"/>
                </a:cubicBezTo>
                <a:cubicBezTo>
                  <a:pt x="4597654" y="1254506"/>
                  <a:pt x="4583348" y="1256438"/>
                  <a:pt x="4572000" y="1262743"/>
                </a:cubicBezTo>
                <a:cubicBezTo>
                  <a:pt x="4557204" y="1270963"/>
                  <a:pt x="4543253" y="1280649"/>
                  <a:pt x="4528457" y="1288869"/>
                </a:cubicBezTo>
                <a:cubicBezTo>
                  <a:pt x="4517109" y="1295174"/>
                  <a:pt x="4504971" y="1299981"/>
                  <a:pt x="4493623" y="1306286"/>
                </a:cubicBezTo>
                <a:cubicBezTo>
                  <a:pt x="4478827" y="1314506"/>
                  <a:pt x="4464434" y="1323441"/>
                  <a:pt x="4450080" y="1332412"/>
                </a:cubicBezTo>
                <a:cubicBezTo>
                  <a:pt x="4441204" y="1337959"/>
                  <a:pt x="4433315" y="1345148"/>
                  <a:pt x="4423954" y="1349829"/>
                </a:cubicBezTo>
                <a:cubicBezTo>
                  <a:pt x="4354994" y="1384309"/>
                  <a:pt x="4348069" y="1376131"/>
                  <a:pt x="4267200" y="1410789"/>
                </a:cubicBezTo>
                <a:cubicBezTo>
                  <a:pt x="4237369" y="1423574"/>
                  <a:pt x="4210248" y="1442279"/>
                  <a:pt x="4180114" y="1454332"/>
                </a:cubicBezTo>
                <a:cubicBezTo>
                  <a:pt x="4098006" y="1487175"/>
                  <a:pt x="4152967" y="1462715"/>
                  <a:pt x="4032068" y="1532709"/>
                </a:cubicBezTo>
                <a:cubicBezTo>
                  <a:pt x="4032064" y="1532711"/>
                  <a:pt x="3910151" y="1602375"/>
                  <a:pt x="3910148" y="1602378"/>
                </a:cubicBezTo>
                <a:cubicBezTo>
                  <a:pt x="3895634" y="1616892"/>
                  <a:pt x="3882807" y="1633318"/>
                  <a:pt x="3866605" y="1645920"/>
                </a:cubicBezTo>
                <a:cubicBezTo>
                  <a:pt x="3856358" y="1653890"/>
                  <a:pt x="3843043" y="1656897"/>
                  <a:pt x="3831771" y="1663338"/>
                </a:cubicBezTo>
                <a:cubicBezTo>
                  <a:pt x="3580466" y="1806942"/>
                  <a:pt x="3925468" y="1618406"/>
                  <a:pt x="3640183" y="1767840"/>
                </a:cubicBezTo>
                <a:cubicBezTo>
                  <a:pt x="3613708" y="1781708"/>
                  <a:pt x="3587074" y="1795424"/>
                  <a:pt x="3561805" y="1811383"/>
                </a:cubicBezTo>
                <a:cubicBezTo>
                  <a:pt x="3475689" y="1865772"/>
                  <a:pt x="3492181" y="1867967"/>
                  <a:pt x="3413760" y="1907178"/>
                </a:cubicBezTo>
                <a:cubicBezTo>
                  <a:pt x="3369702" y="1929207"/>
                  <a:pt x="3328962" y="1941097"/>
                  <a:pt x="3283131" y="1959429"/>
                </a:cubicBezTo>
                <a:cubicBezTo>
                  <a:pt x="3262605" y="1967640"/>
                  <a:pt x="3241755" y="1975297"/>
                  <a:pt x="3222171" y="1985555"/>
                </a:cubicBezTo>
                <a:cubicBezTo>
                  <a:pt x="3180708" y="2007274"/>
                  <a:pt x="3140759" y="2031771"/>
                  <a:pt x="3100251" y="2055223"/>
                </a:cubicBezTo>
                <a:cubicBezTo>
                  <a:pt x="3085602" y="2063704"/>
                  <a:pt x="3072557" y="2075406"/>
                  <a:pt x="3056708" y="2081349"/>
                </a:cubicBezTo>
                <a:cubicBezTo>
                  <a:pt x="3033485" y="2090058"/>
                  <a:pt x="3008924" y="2095803"/>
                  <a:pt x="2987040" y="2107475"/>
                </a:cubicBezTo>
                <a:cubicBezTo>
                  <a:pt x="2965007" y="2119226"/>
                  <a:pt x="2948114" y="2139267"/>
                  <a:pt x="2926080" y="2151018"/>
                </a:cubicBezTo>
                <a:cubicBezTo>
                  <a:pt x="2909783" y="2159709"/>
                  <a:pt x="2857005" y="2176945"/>
                  <a:pt x="2830285" y="2185852"/>
                </a:cubicBezTo>
                <a:cubicBezTo>
                  <a:pt x="2809965" y="2200366"/>
                  <a:pt x="2790592" y="2216308"/>
                  <a:pt x="2769325" y="2229395"/>
                </a:cubicBezTo>
                <a:cubicBezTo>
                  <a:pt x="2752741" y="2239601"/>
                  <a:pt x="2732445" y="2243565"/>
                  <a:pt x="2717074" y="2255520"/>
                </a:cubicBezTo>
                <a:cubicBezTo>
                  <a:pt x="2705617" y="2264431"/>
                  <a:pt x="2699657" y="2278743"/>
                  <a:pt x="2690948" y="2290355"/>
                </a:cubicBezTo>
                <a:cubicBezTo>
                  <a:pt x="2653083" y="2422882"/>
                  <a:pt x="2687833" y="2287588"/>
                  <a:pt x="2656114" y="2525486"/>
                </a:cubicBezTo>
                <a:cubicBezTo>
                  <a:pt x="2650308" y="2569029"/>
                  <a:pt x="2643068" y="2612405"/>
                  <a:pt x="2638697" y="2656115"/>
                </a:cubicBezTo>
                <a:cubicBezTo>
                  <a:pt x="2634355" y="2699538"/>
                  <a:pt x="2633468" y="2743243"/>
                  <a:pt x="2629988" y="2786743"/>
                </a:cubicBezTo>
                <a:cubicBezTo>
                  <a:pt x="2627662" y="2815824"/>
                  <a:pt x="2624183" y="2844800"/>
                  <a:pt x="2621280" y="2873829"/>
                </a:cubicBezTo>
                <a:cubicBezTo>
                  <a:pt x="2618377" y="2949303"/>
                  <a:pt x="2616281" y="3024813"/>
                  <a:pt x="2612571" y="3100252"/>
                </a:cubicBezTo>
                <a:cubicBezTo>
                  <a:pt x="2607572" y="3201895"/>
                  <a:pt x="2598146" y="3303330"/>
                  <a:pt x="2595154" y="3405052"/>
                </a:cubicBezTo>
                <a:cubicBezTo>
                  <a:pt x="2592251" y="3503749"/>
                  <a:pt x="2600029" y="3603342"/>
                  <a:pt x="2586445" y="3701143"/>
                </a:cubicBezTo>
                <a:cubicBezTo>
                  <a:pt x="2584659" y="3714001"/>
                  <a:pt x="2563222" y="3712754"/>
                  <a:pt x="2551611" y="3718560"/>
                </a:cubicBezTo>
                <a:cubicBezTo>
                  <a:pt x="2522582" y="3715657"/>
                  <a:pt x="2493473" y="3713470"/>
                  <a:pt x="2464525" y="3709852"/>
                </a:cubicBezTo>
                <a:cubicBezTo>
                  <a:pt x="2423789" y="3704760"/>
                  <a:pt x="2383281" y="3697982"/>
                  <a:pt x="2342605" y="3692435"/>
                </a:cubicBezTo>
                <a:cubicBezTo>
                  <a:pt x="2319416" y="3689273"/>
                  <a:pt x="2296302" y="3685061"/>
                  <a:pt x="2272937" y="3683726"/>
                </a:cubicBezTo>
                <a:cubicBezTo>
                  <a:pt x="2194634" y="3679252"/>
                  <a:pt x="2116147" y="3678749"/>
                  <a:pt x="2037805" y="3675018"/>
                </a:cubicBezTo>
                <a:cubicBezTo>
                  <a:pt x="1994215" y="3672942"/>
                  <a:pt x="1950720" y="3669212"/>
                  <a:pt x="1907177" y="3666309"/>
                </a:cubicBezTo>
                <a:lnTo>
                  <a:pt x="1341120" y="3675018"/>
                </a:lnTo>
                <a:cubicBezTo>
                  <a:pt x="1309068" y="3675861"/>
                  <a:pt x="1277371" y="3682675"/>
                  <a:pt x="1245325" y="3683726"/>
                </a:cubicBezTo>
                <a:cubicBezTo>
                  <a:pt x="1100231" y="3688483"/>
                  <a:pt x="955032" y="3689174"/>
                  <a:pt x="809897" y="3692435"/>
                </a:cubicBezTo>
                <a:lnTo>
                  <a:pt x="470263" y="3701143"/>
                </a:lnTo>
                <a:cubicBezTo>
                  <a:pt x="447040" y="3706949"/>
                  <a:pt x="424167" y="3714400"/>
                  <a:pt x="400594" y="3718560"/>
                </a:cubicBezTo>
                <a:cubicBezTo>
                  <a:pt x="374708" y="3723128"/>
                  <a:pt x="348323" y="3724198"/>
                  <a:pt x="322217" y="3727269"/>
                </a:cubicBezTo>
                <a:cubicBezTo>
                  <a:pt x="298974" y="3730004"/>
                  <a:pt x="275633" y="3732130"/>
                  <a:pt x="252548" y="3735978"/>
                </a:cubicBezTo>
                <a:cubicBezTo>
                  <a:pt x="240742" y="3737946"/>
                  <a:pt x="229325" y="3741783"/>
                  <a:pt x="217714" y="3744686"/>
                </a:cubicBezTo>
                <a:cubicBezTo>
                  <a:pt x="74131" y="3735114"/>
                  <a:pt x="67568" y="3775010"/>
                  <a:pt x="104503" y="3701143"/>
                </a:cubicBezTo>
              </a:path>
            </a:pathLst>
          </a:custGeom>
          <a:noFill/>
          <a:ln w="53975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70DA711-B141-E6F5-10C7-BF799EB3411B}"/>
              </a:ext>
            </a:extLst>
          </p:cNvPr>
          <p:cNvSpPr txBox="1"/>
          <p:nvPr/>
        </p:nvSpPr>
        <p:spPr>
          <a:xfrm>
            <a:off x="2521131" y="1507493"/>
            <a:ext cx="2619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公網上的電腦可以從客戶端建立的私有通道，透過</a:t>
            </a:r>
            <a:r>
              <a:rPr lang="en-US" altLang="zh-TW" dirty="0" err="1"/>
              <a:t>ngrok</a:t>
            </a:r>
            <a:r>
              <a:rPr lang="zh-TW" altLang="en-US" dirty="0"/>
              <a:t>伺服器存取客戶端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290D9CD-FA23-9D04-A4BE-F82661065111}"/>
              </a:ext>
            </a:extLst>
          </p:cNvPr>
          <p:cNvSpPr txBox="1"/>
          <p:nvPr/>
        </p:nvSpPr>
        <p:spPr>
          <a:xfrm>
            <a:off x="525588" y="2812254"/>
            <a:ext cx="2619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公網上的其它電腦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275FA36B-17BC-DF99-BD5F-241489DC0728}"/>
              </a:ext>
            </a:extLst>
          </p:cNvPr>
          <p:cNvSpPr/>
          <p:nvPr/>
        </p:nvSpPr>
        <p:spPr>
          <a:xfrm>
            <a:off x="547141" y="4594485"/>
            <a:ext cx="5160706" cy="2248497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1128832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52114" y="1469332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ngrok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伺服器會給這台客戶端一個「網址」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763014" y="276757"/>
            <a:ext cx="4697835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</a:t>
            </a:r>
            <a:r>
              <a:rPr lang="en-US" altLang="zh-TW" sz="4800" b="1" kern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ngrok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1051765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000423" y="-31405"/>
            <a:ext cx="4180546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ngrok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原理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159C390-6219-F359-9A50-CD93A11F1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90" y="4982924"/>
            <a:ext cx="1638300" cy="124777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B921F8D-C956-80D9-4BCA-9FDA652C5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091" y="5008666"/>
            <a:ext cx="1378605" cy="1317182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56E4156B-F92E-F66C-92C6-04CDC2FF0C83}"/>
              </a:ext>
            </a:extLst>
          </p:cNvPr>
          <p:cNvSpPr txBox="1"/>
          <p:nvPr/>
        </p:nvSpPr>
        <p:spPr>
          <a:xfrm>
            <a:off x="695664" y="6230699"/>
            <a:ext cx="2231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無公網</a:t>
            </a:r>
            <a:r>
              <a:rPr lang="en-US" altLang="zh-TW" dirty="0"/>
              <a:t>IP</a:t>
            </a:r>
          </a:p>
          <a:p>
            <a:r>
              <a:rPr lang="zh-TW" altLang="en-US" dirty="0"/>
              <a:t>安裝</a:t>
            </a:r>
            <a:r>
              <a:rPr lang="en-US" altLang="zh-TW" dirty="0" err="1"/>
              <a:t>ngrok</a:t>
            </a:r>
            <a:r>
              <a:rPr lang="zh-TW" altLang="en-US" dirty="0"/>
              <a:t>客戶端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A3E07A1-EEC3-DFFA-92EC-85B29E278E48}"/>
              </a:ext>
            </a:extLst>
          </p:cNvPr>
          <p:cNvSpPr txBox="1"/>
          <p:nvPr/>
        </p:nvSpPr>
        <p:spPr>
          <a:xfrm>
            <a:off x="3659510" y="6255587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11.22.33.44</a:t>
            </a:r>
          </a:p>
          <a:p>
            <a:r>
              <a:rPr lang="zh-TW" altLang="en-US" dirty="0"/>
              <a:t>有公網</a:t>
            </a:r>
            <a:r>
              <a:rPr lang="en-US" altLang="zh-TW" dirty="0"/>
              <a:t>IP</a:t>
            </a:r>
            <a:r>
              <a:rPr lang="zh-TW" altLang="en-US" dirty="0"/>
              <a:t>路由器</a:t>
            </a:r>
          </a:p>
        </p:txBody>
      </p:sp>
      <p:sp>
        <p:nvSpPr>
          <p:cNvPr id="12" name="雲朵形 11">
            <a:extLst>
              <a:ext uri="{FF2B5EF4-FFF2-40B4-BE49-F238E27FC236}">
                <a16:creationId xmlns:a16="http://schemas.microsoft.com/office/drawing/2014/main" id="{DD2501FF-8D51-3021-CAE0-E7F072AA7FD8}"/>
              </a:ext>
            </a:extLst>
          </p:cNvPr>
          <p:cNvSpPr/>
          <p:nvPr/>
        </p:nvSpPr>
        <p:spPr>
          <a:xfrm>
            <a:off x="3184546" y="2908024"/>
            <a:ext cx="2523308" cy="1317182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網際網路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3E4D130-773A-AC13-FA6E-6E1F2A7B83A4}"/>
              </a:ext>
            </a:extLst>
          </p:cNvPr>
          <p:cNvCxnSpPr/>
          <p:nvPr/>
        </p:nvCxnSpPr>
        <p:spPr>
          <a:xfrm>
            <a:off x="4736263" y="4357319"/>
            <a:ext cx="0" cy="607102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F28148C-91EF-711D-1CD1-0735CE63EF72}"/>
              </a:ext>
            </a:extLst>
          </p:cNvPr>
          <p:cNvCxnSpPr>
            <a:cxnSpLocks/>
          </p:cNvCxnSpPr>
          <p:nvPr/>
        </p:nvCxnSpPr>
        <p:spPr>
          <a:xfrm flipH="1">
            <a:off x="2521131" y="6089290"/>
            <a:ext cx="883920" cy="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8490EB8-0461-6500-1F77-DCD1752210F0}"/>
              </a:ext>
            </a:extLst>
          </p:cNvPr>
          <p:cNvCxnSpPr>
            <a:cxnSpLocks/>
          </p:cNvCxnSpPr>
          <p:nvPr/>
        </p:nvCxnSpPr>
        <p:spPr>
          <a:xfrm flipV="1">
            <a:off x="4523300" y="4357319"/>
            <a:ext cx="0" cy="59329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圖片 12">
            <a:extLst>
              <a:ext uri="{FF2B5EF4-FFF2-40B4-BE49-F238E27FC236}">
                <a16:creationId xmlns:a16="http://schemas.microsoft.com/office/drawing/2014/main" id="{F4735AD6-615F-3C0E-14CE-6A251BC31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957" y="1582655"/>
            <a:ext cx="1638300" cy="1247775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36554A0C-7C5C-93D1-C56A-483D8B10D997}"/>
              </a:ext>
            </a:extLst>
          </p:cNvPr>
          <p:cNvSpPr txBox="1"/>
          <p:nvPr/>
        </p:nvSpPr>
        <p:spPr>
          <a:xfrm>
            <a:off x="6834028" y="2940629"/>
            <a:ext cx="20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ngrok</a:t>
            </a:r>
            <a:r>
              <a:rPr lang="zh-TW" altLang="en-US" dirty="0"/>
              <a:t>伺服器</a:t>
            </a:r>
            <a:endParaRPr lang="en-US" altLang="zh-TW" dirty="0"/>
          </a:p>
          <a:p>
            <a:r>
              <a:rPr lang="en-US" altLang="zh-TW" dirty="0"/>
              <a:t>22.33.44.55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6DA56891-F717-B84F-0C79-53FADC182F60}"/>
              </a:ext>
            </a:extLst>
          </p:cNvPr>
          <p:cNvCxnSpPr>
            <a:cxnSpLocks/>
          </p:cNvCxnSpPr>
          <p:nvPr/>
        </p:nvCxnSpPr>
        <p:spPr>
          <a:xfrm flipH="1">
            <a:off x="5615686" y="2620567"/>
            <a:ext cx="1144878" cy="549526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" name="圖片 1">
            <a:extLst>
              <a:ext uri="{FF2B5EF4-FFF2-40B4-BE49-F238E27FC236}">
                <a16:creationId xmlns:a16="http://schemas.microsoft.com/office/drawing/2014/main" id="{1ADE4941-BF16-2374-D304-54FC0DA15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43" y="1503850"/>
            <a:ext cx="1638300" cy="1247775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D1A28027-FA18-5231-3022-C3FF5D8996E8}"/>
              </a:ext>
            </a:extLst>
          </p:cNvPr>
          <p:cNvCxnSpPr>
            <a:endCxn id="3" idx="0"/>
          </p:cNvCxnSpPr>
          <p:nvPr/>
        </p:nvCxnSpPr>
        <p:spPr>
          <a:xfrm>
            <a:off x="1419497" y="2908024"/>
            <a:ext cx="8243" cy="2074900"/>
          </a:xfrm>
          <a:prstGeom prst="straightConnector1">
            <a:avLst/>
          </a:prstGeom>
          <a:ln w="1270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B90D72F2-2CE9-26BE-2258-4E74BE90683E}"/>
              </a:ext>
            </a:extLst>
          </p:cNvPr>
          <p:cNvSpPr txBox="1"/>
          <p:nvPr/>
        </p:nvSpPr>
        <p:spPr>
          <a:xfrm>
            <a:off x="1417893" y="3586960"/>
            <a:ext cx="2619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如同建立了一條</a:t>
            </a:r>
            <a:endParaRPr lang="en-US" altLang="zh-TW" dirty="0"/>
          </a:p>
          <a:p>
            <a:r>
              <a:rPr lang="zh-TW" altLang="en-US" dirty="0"/>
              <a:t>私密通道一樣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BD9F8D0B-4A6E-4EC1-46C7-7B04D837241A}"/>
              </a:ext>
            </a:extLst>
          </p:cNvPr>
          <p:cNvSpPr/>
          <p:nvPr/>
        </p:nvSpPr>
        <p:spPr>
          <a:xfrm>
            <a:off x="547141" y="4594485"/>
            <a:ext cx="5160706" cy="2248497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2474468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83076" y="3013501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執行</a:t>
            </a:r>
            <a:r>
              <a:rPr kumimoji="1" lang="en-US" altLang="zh-TW" sz="4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ngrok</a:t>
            </a:r>
            <a:endParaRPr kumimoji="1" lang="en-US" altLang="zh-TW" sz="4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6830308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52114" y="1469332"/>
            <a:ext cx="8077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不要使用學校的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WIFI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，用手機分享給電腦，因為學校會檔通訊埠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這邊用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Flask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示範連線，可以從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ngrok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提供的網址，連線回電腦上啟動的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Flask</a:t>
            </a:r>
            <a:r>
              <a:rPr kumimoji="1" lang="zh-TW" altLang="en-US" sz="32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服務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763014" y="276757"/>
            <a:ext cx="4697835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連線前注意事項</a:t>
            </a:r>
          </a:p>
        </p:txBody>
      </p:sp>
    </p:spTree>
    <p:extLst>
      <p:ext uri="{BB962C8B-B14F-4D97-AF65-F5344CB8AC3E}">
        <p14:creationId xmlns:p14="http://schemas.microsoft.com/office/powerpoint/2010/main" val="3742040433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DC362AB1-BDCB-D11A-89BE-0A2EC77A4AD2}"/>
              </a:ext>
            </a:extLst>
          </p:cNvPr>
          <p:cNvSpPr txBox="1">
            <a:spLocks/>
          </p:cNvSpPr>
          <p:nvPr/>
        </p:nvSpPr>
        <p:spPr>
          <a:xfrm>
            <a:off x="2755784" y="206928"/>
            <a:ext cx="5662568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r>
              <a:rPr lang="en-US" altLang="zh-TW" sz="4800" b="1" kern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ngrok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78B99C9-F0FA-7E8E-5EC7-27E6EAB07462}"/>
              </a:ext>
            </a:extLst>
          </p:cNvPr>
          <p:cNvSpPr txBox="1"/>
          <p:nvPr/>
        </p:nvSpPr>
        <p:spPr>
          <a:xfrm>
            <a:off x="533400" y="1197528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執行本課程的「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0401_pyngrok.ipynb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」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D5325AD-117D-B1A5-9CA2-F345383F4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601" y="1937187"/>
            <a:ext cx="8213342" cy="382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947253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DC362AB1-BDCB-D11A-89BE-0A2EC77A4AD2}"/>
              </a:ext>
            </a:extLst>
          </p:cNvPr>
          <p:cNvSpPr txBox="1">
            <a:spLocks/>
          </p:cNvSpPr>
          <p:nvPr/>
        </p:nvSpPr>
        <p:spPr>
          <a:xfrm>
            <a:off x="2755784" y="206928"/>
            <a:ext cx="5662568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r>
              <a:rPr lang="en-US" altLang="zh-TW" sz="4800" b="1" kern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ngrok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78B99C9-F0FA-7E8E-5EC7-27E6EAB07462}"/>
              </a:ext>
            </a:extLst>
          </p:cNvPr>
          <p:cNvSpPr txBox="1"/>
          <p:nvPr/>
        </p:nvSpPr>
        <p:spPr>
          <a:xfrm>
            <a:off x="533400" y="1197528"/>
            <a:ext cx="807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中斷連線。由於免費帳號一次只能有一個連線，所以在連線前要先確定斷線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B0A68E6-6F0B-A427-0493-478424B56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67" y="2701290"/>
            <a:ext cx="8012029" cy="348615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C397DB78-8934-6306-1AED-B0135581D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74997"/>
            <a:ext cx="9144000" cy="413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91451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DC362AB1-BDCB-D11A-89BE-0A2EC77A4AD2}"/>
              </a:ext>
            </a:extLst>
          </p:cNvPr>
          <p:cNvSpPr txBox="1">
            <a:spLocks/>
          </p:cNvSpPr>
          <p:nvPr/>
        </p:nvSpPr>
        <p:spPr>
          <a:xfrm>
            <a:off x="2755784" y="206928"/>
            <a:ext cx="5662568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r>
              <a:rPr lang="en-US" altLang="zh-TW" sz="4800" b="1" kern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ngrok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78B99C9-F0FA-7E8E-5EC7-27E6EAB07462}"/>
              </a:ext>
            </a:extLst>
          </p:cNvPr>
          <p:cNvSpPr txBox="1"/>
          <p:nvPr/>
        </p:nvSpPr>
        <p:spPr>
          <a:xfrm>
            <a:off x="533400" y="1197528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也可在網頁上中斷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強迫中斷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6750AE6-CA16-5107-C379-F404F28CF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05" y="2299657"/>
            <a:ext cx="8952948" cy="357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58388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83076" y="3013501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用</a:t>
            </a:r>
            <a:r>
              <a:rPr kumimoji="1" lang="en-US" altLang="zh-TW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Flask</a:t>
            </a:r>
            <a:r>
              <a:rPr kumimoji="1" lang="zh-TW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測試</a:t>
            </a:r>
            <a:r>
              <a:rPr kumimoji="1" lang="en-US" altLang="zh-TW" sz="4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ngrok</a:t>
            </a:r>
            <a:endParaRPr kumimoji="1" lang="en-US" altLang="zh-TW" sz="4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1607243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DC362AB1-BDCB-D11A-89BE-0A2EC77A4AD2}"/>
              </a:ext>
            </a:extLst>
          </p:cNvPr>
          <p:cNvSpPr txBox="1">
            <a:spLocks/>
          </p:cNvSpPr>
          <p:nvPr/>
        </p:nvSpPr>
        <p:spPr>
          <a:xfrm>
            <a:off x="1740716" y="349541"/>
            <a:ext cx="5662568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執行本機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web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程式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A8C822C2-FCCD-9E77-0C1A-E849A310891E}"/>
              </a:ext>
            </a:extLst>
          </p:cNvPr>
          <p:cNvSpPr txBox="1"/>
          <p:nvPr/>
        </p:nvSpPr>
        <p:spPr>
          <a:xfrm>
            <a:off x="615846" y="1340141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執行本課程的「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0403_Flask.ipynb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」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6263B68-DD6A-E342-5387-5C08E9287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207" y="1970304"/>
            <a:ext cx="6077585" cy="488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5954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64677" y="1346913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網址存在一台電腦上，對應一個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IP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3354841" y="287678"/>
            <a:ext cx="29335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及網址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928D2B6-4BD2-3B46-4C3F-83E1A63BE7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77" y="2297493"/>
            <a:ext cx="7490998" cy="321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80358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DC362AB1-BDCB-D11A-89BE-0A2EC77A4AD2}"/>
              </a:ext>
            </a:extLst>
          </p:cNvPr>
          <p:cNvSpPr txBox="1">
            <a:spLocks/>
          </p:cNvSpPr>
          <p:nvPr/>
        </p:nvSpPr>
        <p:spPr>
          <a:xfrm>
            <a:off x="1740716" y="349541"/>
            <a:ext cx="5662568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執行本機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web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程式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A8C822C2-FCCD-9E77-0C1A-E849A310891E}"/>
              </a:ext>
            </a:extLst>
          </p:cNvPr>
          <p:cNvSpPr txBox="1"/>
          <p:nvPr/>
        </p:nvSpPr>
        <p:spPr>
          <a:xfrm>
            <a:off x="615846" y="1340141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點選剛才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ngrok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產生的網址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6945A3B-1FCB-30FB-A957-72970C5A4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46" y="2000802"/>
            <a:ext cx="4053337" cy="1381216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93D7EFB5-6F6C-B371-3137-3996AD159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816" y="3591683"/>
            <a:ext cx="648652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669668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1DA189-591A-54E3-727A-4BE9E12B7D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D28C7D33-58C6-3707-C04A-35FF622BA91E}"/>
              </a:ext>
            </a:extLst>
          </p:cNvPr>
          <p:cNvSpPr txBox="1">
            <a:spLocks/>
          </p:cNvSpPr>
          <p:nvPr/>
        </p:nvSpPr>
        <p:spPr>
          <a:xfrm>
            <a:off x="1740716" y="349541"/>
            <a:ext cx="5662568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執行本機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web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程式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98D4DD6-F79D-194C-4845-427FA4F652CF}"/>
              </a:ext>
            </a:extLst>
          </p:cNvPr>
          <p:cNvSpPr txBox="1"/>
          <p:nvPr/>
        </p:nvSpPr>
        <p:spPr>
          <a:xfrm>
            <a:off x="615846" y="1340141"/>
            <a:ext cx="807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如果出現這個樣子的網址和頁面，就要執行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colab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程式了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3A920D9-2358-F862-9F51-1C97A5B51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687" y="2330741"/>
            <a:ext cx="6543675" cy="42862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C9BC193-3EF7-9DA6-D81E-D86A68CF3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295" y="2759366"/>
            <a:ext cx="6506308" cy="406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76844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83076" y="3013501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在開發環境中設定變數</a:t>
            </a:r>
          </a:p>
        </p:txBody>
      </p:sp>
    </p:spTree>
    <p:extLst>
      <p:ext uri="{BB962C8B-B14F-4D97-AF65-F5344CB8AC3E}">
        <p14:creationId xmlns:p14="http://schemas.microsoft.com/office/powerpoint/2010/main" val="2899152877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5413C78-E772-8827-8309-63780F225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1146"/>
            <a:ext cx="9144000" cy="4655707"/>
          </a:xfrm>
          <a:prstGeom prst="rect">
            <a:avLst/>
          </a:prstGeom>
        </p:spPr>
      </p:pic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DC362AB1-BDCB-D11A-89BE-0A2EC77A4AD2}"/>
              </a:ext>
            </a:extLst>
          </p:cNvPr>
          <p:cNvSpPr txBox="1">
            <a:spLocks/>
          </p:cNvSpPr>
          <p:nvPr/>
        </p:nvSpPr>
        <p:spPr>
          <a:xfrm>
            <a:off x="1373707" y="110010"/>
            <a:ext cx="74070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在開發環境中設定變數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78B99C9-F0FA-7E8E-5EC7-27E6EAB07462}"/>
              </a:ext>
            </a:extLst>
          </p:cNvPr>
          <p:cNvSpPr txBox="1"/>
          <p:nvPr/>
        </p:nvSpPr>
        <p:spPr>
          <a:xfrm>
            <a:off x="533400" y="1062294"/>
            <a:ext cx="807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在程式中直接寫入金鑰或是密碼是錯誤的方法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9" name="十字形 8">
            <a:extLst>
              <a:ext uri="{FF2B5EF4-FFF2-40B4-BE49-F238E27FC236}">
                <a16:creationId xmlns:a16="http://schemas.microsoft.com/office/drawing/2014/main" id="{C4F217F2-AF97-227D-B3F4-C41B3FB2D2A6}"/>
              </a:ext>
            </a:extLst>
          </p:cNvPr>
          <p:cNvSpPr/>
          <p:nvPr/>
        </p:nvSpPr>
        <p:spPr>
          <a:xfrm rot="2678540">
            <a:off x="4338244" y="2220180"/>
            <a:ext cx="983152" cy="1008934"/>
          </a:xfrm>
          <a:prstGeom prst="plus">
            <a:avLst>
              <a:gd name="adj" fmla="val 41084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32727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DC362AB1-BDCB-D11A-89BE-0A2EC77A4AD2}"/>
              </a:ext>
            </a:extLst>
          </p:cNvPr>
          <p:cNvSpPr txBox="1">
            <a:spLocks/>
          </p:cNvSpPr>
          <p:nvPr/>
        </p:nvSpPr>
        <p:spPr>
          <a:xfrm>
            <a:off x="1373707" y="110010"/>
            <a:ext cx="74070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在開發環境中設定變數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78B99C9-F0FA-7E8E-5EC7-27E6EAB07462}"/>
              </a:ext>
            </a:extLst>
          </p:cNvPr>
          <p:cNvSpPr txBox="1"/>
          <p:nvPr/>
        </p:nvSpPr>
        <p:spPr>
          <a:xfrm>
            <a:off x="533400" y="1062294"/>
            <a:ext cx="807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Windows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下設定環境變數，無法用於多個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conda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環境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20BDACB-986D-46D8-59CC-B55DADB86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25" y="2599353"/>
            <a:ext cx="3851248" cy="411595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448E31F-0565-DE87-1A03-4D7781A9F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896" y="2559495"/>
            <a:ext cx="3955521" cy="4115955"/>
          </a:xfrm>
          <a:prstGeom prst="rect">
            <a:avLst/>
          </a:prstGeom>
        </p:spPr>
      </p:pic>
      <p:sp>
        <p:nvSpPr>
          <p:cNvPr id="12" name="十字形 11">
            <a:extLst>
              <a:ext uri="{FF2B5EF4-FFF2-40B4-BE49-F238E27FC236}">
                <a16:creationId xmlns:a16="http://schemas.microsoft.com/office/drawing/2014/main" id="{26C0F4EF-5854-056E-03CD-6C4AB1BFF050}"/>
              </a:ext>
            </a:extLst>
          </p:cNvPr>
          <p:cNvSpPr/>
          <p:nvPr/>
        </p:nvSpPr>
        <p:spPr>
          <a:xfrm rot="2678540">
            <a:off x="3461808" y="3816959"/>
            <a:ext cx="1601130" cy="1601029"/>
          </a:xfrm>
          <a:prstGeom prst="plus">
            <a:avLst>
              <a:gd name="adj" fmla="val 41084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451A0BF-0ECE-D0FE-FB32-C54B212183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7011" y="2213109"/>
            <a:ext cx="6229978" cy="149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9585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D01C14C-D9AE-4C5A-079D-DC0B9F598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10" y="2878766"/>
            <a:ext cx="6791325" cy="3076575"/>
          </a:xfrm>
          <a:prstGeom prst="rect">
            <a:avLst/>
          </a:prstGeom>
        </p:spPr>
      </p:pic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DC362AB1-BDCB-D11A-89BE-0A2EC77A4AD2}"/>
              </a:ext>
            </a:extLst>
          </p:cNvPr>
          <p:cNvSpPr txBox="1">
            <a:spLocks/>
          </p:cNvSpPr>
          <p:nvPr/>
        </p:nvSpPr>
        <p:spPr>
          <a:xfrm>
            <a:off x="1373707" y="110010"/>
            <a:ext cx="74070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在開發環境中設定變數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78B99C9-F0FA-7E8E-5EC7-27E6EAB07462}"/>
              </a:ext>
            </a:extLst>
          </p:cNvPr>
          <p:cNvSpPr txBox="1"/>
          <p:nvPr/>
        </p:nvSpPr>
        <p:spPr>
          <a:xfrm>
            <a:off x="533400" y="1062294"/>
            <a:ext cx="807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Linux/Mac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下設定環境變數，在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.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bashrc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/.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zshrc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中也無法多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conda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環境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12" name="十字形 11">
            <a:extLst>
              <a:ext uri="{FF2B5EF4-FFF2-40B4-BE49-F238E27FC236}">
                <a16:creationId xmlns:a16="http://schemas.microsoft.com/office/drawing/2014/main" id="{26C0F4EF-5854-056E-03CD-6C4AB1BFF050}"/>
              </a:ext>
            </a:extLst>
          </p:cNvPr>
          <p:cNvSpPr/>
          <p:nvPr/>
        </p:nvSpPr>
        <p:spPr>
          <a:xfrm rot="2678540">
            <a:off x="3461808" y="3816959"/>
            <a:ext cx="1601130" cy="1601029"/>
          </a:xfrm>
          <a:prstGeom prst="plus">
            <a:avLst>
              <a:gd name="adj" fmla="val 41084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29605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74C1909-E6BE-6F14-D0D7-84E82822E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11" y="3968563"/>
            <a:ext cx="9144000" cy="2930165"/>
          </a:xfrm>
          <a:prstGeom prst="rect">
            <a:avLst/>
          </a:prstGeom>
        </p:spPr>
      </p:pic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DC362AB1-BDCB-D11A-89BE-0A2EC77A4AD2}"/>
              </a:ext>
            </a:extLst>
          </p:cNvPr>
          <p:cNvSpPr txBox="1">
            <a:spLocks/>
          </p:cNvSpPr>
          <p:nvPr/>
        </p:nvSpPr>
        <p:spPr>
          <a:xfrm>
            <a:off x="1373707" y="110010"/>
            <a:ext cx="74070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在開發環境中設定變數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78B99C9-F0FA-7E8E-5EC7-27E6EAB07462}"/>
              </a:ext>
            </a:extLst>
          </p:cNvPr>
          <p:cNvSpPr txBox="1"/>
          <p:nvPr/>
        </p:nvSpPr>
        <p:spPr>
          <a:xfrm>
            <a:off x="632637" y="1211150"/>
            <a:ext cx="8077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正確作法：使用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conda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設定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r>
              <a:rPr kumimoji="1" lang="en-US" altLang="zh-TW" sz="320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conda</a:t>
            </a:r>
            <a:r>
              <a:rPr kumimoji="1" lang="en-US" altLang="zh-TW" sz="32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 activate </a:t>
            </a:r>
            <a:r>
              <a:rPr kumimoji="1" lang="en-US" altLang="zh-TW" sz="320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linebot</a:t>
            </a:r>
            <a:endParaRPr kumimoji="1" lang="en-US" altLang="zh-TW" sz="32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微軟正黑體" panose="020B0604030504040204" pitchFamily="34" charset="-120"/>
              <a:cs typeface="Heiti TC Light"/>
            </a:endParaRPr>
          </a:p>
          <a:p>
            <a:r>
              <a:rPr kumimoji="1" lang="en-US" altLang="zh-TW" sz="320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conda</a:t>
            </a:r>
            <a:r>
              <a:rPr kumimoji="1" lang="en-US" altLang="zh-TW" sz="32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 env config vars set &lt;</a:t>
            </a:r>
            <a:r>
              <a:rPr kumimoji="1" lang="zh-TW" altLang="en-US" sz="32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要設定的變數</a:t>
            </a:r>
            <a:r>
              <a:rPr kumimoji="1" lang="en-US" altLang="zh-TW" sz="32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&gt;=&lt;</a:t>
            </a:r>
            <a:r>
              <a:rPr kumimoji="1" lang="zh-TW" altLang="en-US" sz="32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你的金鑰</a:t>
            </a:r>
            <a:r>
              <a:rPr kumimoji="1" lang="en-US" altLang="zh-TW" sz="32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&gt;</a:t>
            </a:r>
          </a:p>
        </p:txBody>
      </p:sp>
      <p:pic>
        <p:nvPicPr>
          <p:cNvPr id="14" name="圖形 13" descr="核取記號 以實心填滿">
            <a:extLst>
              <a:ext uri="{FF2B5EF4-FFF2-40B4-BE49-F238E27FC236}">
                <a16:creationId xmlns:a16="http://schemas.microsoft.com/office/drawing/2014/main" id="{6EFC7571-8D0B-B8F8-C0D1-DF0CC2DE95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95823" y="3009875"/>
            <a:ext cx="1690577" cy="169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2391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DC362AB1-BDCB-D11A-89BE-0A2EC77A4AD2}"/>
              </a:ext>
            </a:extLst>
          </p:cNvPr>
          <p:cNvSpPr txBox="1">
            <a:spLocks/>
          </p:cNvSpPr>
          <p:nvPr/>
        </p:nvSpPr>
        <p:spPr>
          <a:xfrm>
            <a:off x="1373707" y="110010"/>
            <a:ext cx="74070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在開發環境中設定變數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78B99C9-F0FA-7E8E-5EC7-27E6EAB07462}"/>
              </a:ext>
            </a:extLst>
          </p:cNvPr>
          <p:cNvSpPr txBox="1"/>
          <p:nvPr/>
        </p:nvSpPr>
        <p:spPr>
          <a:xfrm>
            <a:off x="632637" y="1211150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正確作法：在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中使用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os.environ.get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()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9C60C62-B511-57FF-2146-29A0E9B78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37" y="2262021"/>
            <a:ext cx="8366725" cy="338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650782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DC362AB1-BDCB-D11A-89BE-0A2EC77A4AD2}"/>
              </a:ext>
            </a:extLst>
          </p:cNvPr>
          <p:cNvSpPr txBox="1">
            <a:spLocks/>
          </p:cNvSpPr>
          <p:nvPr/>
        </p:nvSpPr>
        <p:spPr>
          <a:xfrm>
            <a:off x="1309912" y="358103"/>
            <a:ext cx="74070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LINE Channel Secret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DF7741F-1828-F807-08B0-6213B5B00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711"/>
            <a:ext cx="9144000" cy="447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080935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DC362AB1-BDCB-D11A-89BE-0A2EC77A4AD2}"/>
              </a:ext>
            </a:extLst>
          </p:cNvPr>
          <p:cNvSpPr txBox="1">
            <a:spLocks/>
          </p:cNvSpPr>
          <p:nvPr/>
        </p:nvSpPr>
        <p:spPr>
          <a:xfrm>
            <a:off x="1309912" y="358103"/>
            <a:ext cx="74070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LINE Channel Secret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2196C93-2135-BCB9-E4C7-72301470D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8" y="1524708"/>
            <a:ext cx="7889358" cy="505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0696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64677" y="1346913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可以從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IP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找回電腦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但無法執行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HTTPS)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3354841" y="287678"/>
            <a:ext cx="29335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及網址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322827B-38BC-3273-F36E-4377D7F7DF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529" y="2142543"/>
            <a:ext cx="5905375" cy="456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569333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DC362AB1-BDCB-D11A-89BE-0A2EC77A4AD2}"/>
              </a:ext>
            </a:extLst>
          </p:cNvPr>
          <p:cNvSpPr txBox="1">
            <a:spLocks/>
          </p:cNvSpPr>
          <p:nvPr/>
        </p:nvSpPr>
        <p:spPr>
          <a:xfrm>
            <a:off x="1309912" y="358103"/>
            <a:ext cx="74070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LINE Channel Secret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0CC776C-F54E-3EE8-5149-8D2290C22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858" y="1494858"/>
            <a:ext cx="7834088" cy="495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26300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DC362AB1-BDCB-D11A-89BE-0A2EC77A4AD2}"/>
              </a:ext>
            </a:extLst>
          </p:cNvPr>
          <p:cNvSpPr txBox="1">
            <a:spLocks/>
          </p:cNvSpPr>
          <p:nvPr/>
        </p:nvSpPr>
        <p:spPr>
          <a:xfrm>
            <a:off x="1309912" y="358103"/>
            <a:ext cx="74070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LINE Channel Secret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52818BA-E3FB-E8A1-C61A-1B1B2ED9A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3835"/>
            <a:ext cx="8944089" cy="501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618688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DC362AB1-BDCB-D11A-89BE-0A2EC77A4AD2}"/>
              </a:ext>
            </a:extLst>
          </p:cNvPr>
          <p:cNvSpPr txBox="1">
            <a:spLocks/>
          </p:cNvSpPr>
          <p:nvPr/>
        </p:nvSpPr>
        <p:spPr>
          <a:xfrm>
            <a:off x="1309912" y="358103"/>
            <a:ext cx="74070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LINE Channel Secret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A400E13-7562-60AF-5544-886E3FCCC917}"/>
              </a:ext>
            </a:extLst>
          </p:cNvPr>
          <p:cNvSpPr txBox="1"/>
          <p:nvPr/>
        </p:nvSpPr>
        <p:spPr>
          <a:xfrm>
            <a:off x="427054" y="1412497"/>
            <a:ext cx="85468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sz="240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conda</a:t>
            </a:r>
            <a:r>
              <a:rPr kumimoji="1" lang="en-US" altLang="zh-TW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 activate </a:t>
            </a:r>
            <a:r>
              <a:rPr kumimoji="1" lang="en-US" altLang="zh-TW" sz="240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linebot</a:t>
            </a:r>
            <a:endParaRPr kumimoji="1" lang="en-US" altLang="zh-TW" sz="24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微軟正黑體" panose="020B0604030504040204" pitchFamily="34" charset="-120"/>
              <a:cs typeface="Heiti TC Light"/>
            </a:endParaRPr>
          </a:p>
          <a:p>
            <a:r>
              <a:rPr kumimoji="1" lang="en-US" altLang="zh-TW" sz="240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conda</a:t>
            </a:r>
            <a:r>
              <a:rPr kumimoji="1" lang="en-US" altLang="zh-TW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 env config vars set &lt;</a:t>
            </a:r>
            <a:r>
              <a:rPr kumimoji="1" lang="zh-TW" altLang="en-US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要設定的變數</a:t>
            </a:r>
            <a:r>
              <a:rPr kumimoji="1" lang="en-US" altLang="zh-TW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&gt;=&lt;</a:t>
            </a:r>
            <a:r>
              <a:rPr kumimoji="1" lang="zh-TW" altLang="en-US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你的金鑰</a:t>
            </a:r>
            <a:r>
              <a:rPr kumimoji="1" lang="en-US" altLang="zh-TW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&gt;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ACA7C35-1A3F-3B7C-D7A8-508853CC8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01192"/>
            <a:ext cx="9144000" cy="278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472524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DC362AB1-BDCB-D11A-89BE-0A2EC77A4AD2}"/>
              </a:ext>
            </a:extLst>
          </p:cNvPr>
          <p:cNvSpPr txBox="1">
            <a:spLocks/>
          </p:cNvSpPr>
          <p:nvPr/>
        </p:nvSpPr>
        <p:spPr>
          <a:xfrm>
            <a:off x="843516" y="251778"/>
            <a:ext cx="8086081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0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TW" sz="40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LINE Channel Access Token</a:t>
            </a:r>
            <a:endParaRPr lang="zh-TW" altLang="en-US" sz="40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3AD1B23-5548-BBA0-72B1-06B1CDB22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0926"/>
            <a:ext cx="9144000" cy="436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984358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DC362AB1-BDCB-D11A-89BE-0A2EC77A4AD2}"/>
              </a:ext>
            </a:extLst>
          </p:cNvPr>
          <p:cNvSpPr txBox="1">
            <a:spLocks/>
          </p:cNvSpPr>
          <p:nvPr/>
        </p:nvSpPr>
        <p:spPr>
          <a:xfrm>
            <a:off x="843516" y="251778"/>
            <a:ext cx="8086081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0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TW" sz="40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LINE Channel Access Token</a:t>
            </a:r>
            <a:endParaRPr lang="zh-TW" altLang="en-US" sz="40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CE4F802-F556-E2F2-DD21-24AC7337B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444145"/>
            <a:ext cx="849630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191244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DC362AB1-BDCB-D11A-89BE-0A2EC77A4AD2}"/>
              </a:ext>
            </a:extLst>
          </p:cNvPr>
          <p:cNvSpPr txBox="1">
            <a:spLocks/>
          </p:cNvSpPr>
          <p:nvPr/>
        </p:nvSpPr>
        <p:spPr>
          <a:xfrm>
            <a:off x="843516" y="251778"/>
            <a:ext cx="8086081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0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TW" sz="40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LINE Channel Access Token</a:t>
            </a:r>
            <a:endParaRPr lang="zh-TW" altLang="en-US" sz="40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791CA64-FF64-1B71-708A-D80514A35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873" y="1455652"/>
            <a:ext cx="7286847" cy="515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516980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DC362AB1-BDCB-D11A-89BE-0A2EC77A4AD2}"/>
              </a:ext>
            </a:extLst>
          </p:cNvPr>
          <p:cNvSpPr txBox="1">
            <a:spLocks/>
          </p:cNvSpPr>
          <p:nvPr/>
        </p:nvSpPr>
        <p:spPr>
          <a:xfrm>
            <a:off x="843516" y="251778"/>
            <a:ext cx="8086081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0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TW" sz="40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LINE Channel Access Token</a:t>
            </a:r>
            <a:endParaRPr lang="zh-TW" altLang="en-US" sz="40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6442E8A-F4BD-1E62-681A-5D22DFFE3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33" y="1369234"/>
            <a:ext cx="7780263" cy="532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225590"/>
      </p:ext>
    </p:extLst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DC362AB1-BDCB-D11A-89BE-0A2EC77A4AD2}"/>
              </a:ext>
            </a:extLst>
          </p:cNvPr>
          <p:cNvSpPr txBox="1">
            <a:spLocks/>
          </p:cNvSpPr>
          <p:nvPr/>
        </p:nvSpPr>
        <p:spPr>
          <a:xfrm>
            <a:off x="843516" y="251778"/>
            <a:ext cx="8086081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0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TW" sz="40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LINE Channel Access Token</a:t>
            </a:r>
            <a:endParaRPr lang="zh-TW" altLang="en-US" sz="40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EB593F6-1992-DB05-01E4-F0D801659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25" y="2028143"/>
            <a:ext cx="8612372" cy="301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519500"/>
      </p:ext>
    </p:extLst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A400E13-7562-60AF-5544-886E3FCCC917}"/>
              </a:ext>
            </a:extLst>
          </p:cNvPr>
          <p:cNvSpPr txBox="1"/>
          <p:nvPr/>
        </p:nvSpPr>
        <p:spPr>
          <a:xfrm>
            <a:off x="427054" y="1412497"/>
            <a:ext cx="85468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sz="240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conda</a:t>
            </a:r>
            <a:r>
              <a:rPr kumimoji="1" lang="en-US" altLang="zh-TW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 activate </a:t>
            </a:r>
            <a:r>
              <a:rPr kumimoji="1" lang="en-US" altLang="zh-TW" sz="240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linebot</a:t>
            </a:r>
            <a:endParaRPr kumimoji="1" lang="en-US" altLang="zh-TW" sz="24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微軟正黑體" panose="020B0604030504040204" pitchFamily="34" charset="-120"/>
              <a:cs typeface="Heiti TC Light"/>
            </a:endParaRPr>
          </a:p>
          <a:p>
            <a:r>
              <a:rPr kumimoji="1" lang="en-US" altLang="zh-TW" sz="240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conda</a:t>
            </a:r>
            <a:r>
              <a:rPr kumimoji="1" lang="en-US" altLang="zh-TW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 env config vars set &lt;</a:t>
            </a:r>
            <a:r>
              <a:rPr kumimoji="1" lang="zh-TW" altLang="en-US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要設定的變數</a:t>
            </a:r>
            <a:r>
              <a:rPr kumimoji="1" lang="en-US" altLang="zh-TW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&gt;=&lt;</a:t>
            </a:r>
            <a:r>
              <a:rPr kumimoji="1" lang="zh-TW" altLang="en-US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你的金鑰</a:t>
            </a:r>
            <a:r>
              <a:rPr kumimoji="1" lang="en-US" altLang="zh-TW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軟正黑體" panose="020B0604030504040204" pitchFamily="34" charset="-120"/>
                <a:cs typeface="Heiti TC Light"/>
              </a:rPr>
              <a:t>&gt;</a:t>
            </a:r>
          </a:p>
        </p:txBody>
      </p:sp>
      <p:sp>
        <p:nvSpPr>
          <p:cNvPr id="2" name="文字版面配置區 2">
            <a:extLst>
              <a:ext uri="{FF2B5EF4-FFF2-40B4-BE49-F238E27FC236}">
                <a16:creationId xmlns:a16="http://schemas.microsoft.com/office/drawing/2014/main" id="{DB2FAA46-9B2A-DC8E-8996-377E71D9CC5C}"/>
              </a:ext>
            </a:extLst>
          </p:cNvPr>
          <p:cNvSpPr txBox="1">
            <a:spLocks/>
          </p:cNvSpPr>
          <p:nvPr/>
        </p:nvSpPr>
        <p:spPr>
          <a:xfrm>
            <a:off x="843516" y="251778"/>
            <a:ext cx="8086081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0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TW" sz="40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LINE Channel Access Token</a:t>
            </a:r>
            <a:endParaRPr lang="zh-TW" altLang="en-US" sz="40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7C394F2-92B5-0D61-F110-0C6F4D028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39833"/>
            <a:ext cx="9144000" cy="19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163176"/>
      </p:ext>
    </p:extLst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2">
            <a:extLst>
              <a:ext uri="{FF2B5EF4-FFF2-40B4-BE49-F238E27FC236}">
                <a16:creationId xmlns:a16="http://schemas.microsoft.com/office/drawing/2014/main" id="{DB2FAA46-9B2A-DC8E-8996-377E71D9CC5C}"/>
              </a:ext>
            </a:extLst>
          </p:cNvPr>
          <p:cNvSpPr txBox="1">
            <a:spLocks/>
          </p:cNvSpPr>
          <p:nvPr/>
        </p:nvSpPr>
        <p:spPr>
          <a:xfrm>
            <a:off x="1827994" y="188728"/>
            <a:ext cx="5488011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0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如果是</a:t>
            </a:r>
            <a:r>
              <a:rPr lang="en-US" altLang="zh-TW" sz="40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</a:t>
            </a:r>
            <a:r>
              <a:rPr lang="en-US" altLang="zh-TW" sz="4000" b="1" kern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Colab</a:t>
            </a:r>
            <a:endParaRPr lang="zh-TW" altLang="en-US" sz="40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60359E3-2068-957A-287D-F39262BB2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29" y="1759698"/>
            <a:ext cx="8503942" cy="426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4823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269496" y="130764"/>
            <a:ext cx="29335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及網址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6CE7EEE-5AE5-971A-F803-D1B440EB1A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17" y="1681671"/>
            <a:ext cx="8003037" cy="456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338081"/>
      </p:ext>
    </p:extLst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2">
            <a:extLst>
              <a:ext uri="{FF2B5EF4-FFF2-40B4-BE49-F238E27FC236}">
                <a16:creationId xmlns:a16="http://schemas.microsoft.com/office/drawing/2014/main" id="{DB2FAA46-9B2A-DC8E-8996-377E71D9CC5C}"/>
              </a:ext>
            </a:extLst>
          </p:cNvPr>
          <p:cNvSpPr txBox="1">
            <a:spLocks/>
          </p:cNvSpPr>
          <p:nvPr/>
        </p:nvSpPr>
        <p:spPr>
          <a:xfrm>
            <a:off x="1827994" y="188728"/>
            <a:ext cx="5488011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0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如果是</a:t>
            </a:r>
            <a:r>
              <a:rPr lang="en-US" altLang="zh-TW" sz="40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</a:t>
            </a:r>
            <a:r>
              <a:rPr lang="en-US" altLang="zh-TW" sz="4000" b="1" kern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Colab</a:t>
            </a:r>
            <a:endParaRPr lang="zh-TW" altLang="en-US" sz="40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8710C28-DC1F-4C01-1D3B-78FC8B407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41" y="1478467"/>
            <a:ext cx="7744907" cy="483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663404"/>
      </p:ext>
    </p:extLst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2">
            <a:extLst>
              <a:ext uri="{FF2B5EF4-FFF2-40B4-BE49-F238E27FC236}">
                <a16:creationId xmlns:a16="http://schemas.microsoft.com/office/drawing/2014/main" id="{DB2FAA46-9B2A-DC8E-8996-377E71D9CC5C}"/>
              </a:ext>
            </a:extLst>
          </p:cNvPr>
          <p:cNvSpPr txBox="1">
            <a:spLocks/>
          </p:cNvSpPr>
          <p:nvPr/>
        </p:nvSpPr>
        <p:spPr>
          <a:xfrm>
            <a:off x="1827994" y="188728"/>
            <a:ext cx="5488011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0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如果是</a:t>
            </a:r>
            <a:r>
              <a:rPr lang="en-US" altLang="zh-TW" sz="40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</a:t>
            </a:r>
            <a:r>
              <a:rPr lang="en-US" altLang="zh-TW" sz="4000" b="1" kern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Colab</a:t>
            </a:r>
            <a:endParaRPr lang="zh-TW" altLang="en-US" sz="40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4D56CD6-27D1-281B-E67C-9A7DB94B9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76" y="1882919"/>
            <a:ext cx="7186139" cy="311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56164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269496" y="130764"/>
            <a:ext cx="29335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及網址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17E031E-E900-A688-3FE0-783DE4183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" y="1395412"/>
            <a:ext cx="84010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55699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269496" y="130764"/>
            <a:ext cx="29335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及網址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D3F5242-E090-C072-77B3-7EE14317F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62" y="1050950"/>
            <a:ext cx="8220075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78476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269496" y="130764"/>
            <a:ext cx="293353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及網址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8F1C8D0-AA35-BEC8-6C13-E8DACBEDA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09" y="1276101"/>
            <a:ext cx="7682459" cy="526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126379"/>
      </p:ext>
    </p:extLst>
  </p:cSld>
  <p:clrMapOvr>
    <a:masterClrMapping/>
  </p:clrMapOvr>
  <p:transition>
    <p:fade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2985</TotalTime>
  <Words>1076</Words>
  <Application>Microsoft Office PowerPoint</Application>
  <PresentationFormat>如螢幕大小 (4:3)</PresentationFormat>
  <Paragraphs>253</Paragraphs>
  <Slides>61</Slides>
  <Notes>37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61</vt:i4>
      </vt:variant>
    </vt:vector>
  </HeadingPairs>
  <TitlesOfParts>
    <vt:vector size="70" baseType="lpstr">
      <vt:lpstr>微軟正黑體</vt:lpstr>
      <vt:lpstr>新細明體</vt:lpstr>
      <vt:lpstr>Arial</vt:lpstr>
      <vt:lpstr>Calibri</vt:lpstr>
      <vt:lpstr>Calibri Light</vt:lpstr>
      <vt:lpstr>Century Schoolbook</vt:lpstr>
      <vt:lpstr>Consolas</vt:lpstr>
      <vt:lpstr>Office 佈景主題</vt:lpstr>
      <vt:lpstr>古典相簿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joshhu</dc:creator>
  <cp:lastModifiedBy>joshhu</cp:lastModifiedBy>
  <cp:revision>124</cp:revision>
  <dcterms:created xsi:type="dcterms:W3CDTF">2024-05-09T05:53:07Z</dcterms:created>
  <dcterms:modified xsi:type="dcterms:W3CDTF">2024-12-04T18:58:43Z</dcterms:modified>
</cp:coreProperties>
</file>