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77" r:id="rId12"/>
    <p:sldId id="264" r:id="rId13"/>
    <p:sldId id="267" r:id="rId14"/>
    <p:sldId id="268" r:id="rId15"/>
    <p:sldId id="269" r:id="rId16"/>
    <p:sldId id="270" r:id="rId17"/>
    <p:sldId id="271" r:id="rId18"/>
    <p:sldId id="272" r:id="rId19"/>
    <p:sldId id="274" r:id="rId20"/>
    <p:sldId id="276"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78" d="100"/>
          <a:sy n="78" d="100"/>
        </p:scale>
        <p:origin x="25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72CD3-4486-4430-B1A0-2F0C967DD9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369527C4-B387-48E6-8640-4DFD2079D5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BE1482AD-8D5D-43EF-8A6A-CD344B3AD348}"/>
              </a:ext>
            </a:extLst>
          </p:cNvPr>
          <p:cNvSpPr>
            <a:spLocks noGrp="1"/>
          </p:cNvSpPr>
          <p:nvPr>
            <p:ph type="dt" sz="half" idx="10"/>
          </p:nvPr>
        </p:nvSpPr>
        <p:spPr/>
        <p:txBody>
          <a:bodyPr/>
          <a:lstStyle/>
          <a:p>
            <a:fld id="{DF7701FB-F17A-4D39-B031-F4357100135D}" type="datetimeFigureOut">
              <a:rPr lang="en-SG" smtClean="0"/>
              <a:t>26/2/2023</a:t>
            </a:fld>
            <a:endParaRPr lang="en-SG"/>
          </a:p>
        </p:txBody>
      </p:sp>
      <p:sp>
        <p:nvSpPr>
          <p:cNvPr id="5" name="Footer Placeholder 4">
            <a:extLst>
              <a:ext uri="{FF2B5EF4-FFF2-40B4-BE49-F238E27FC236}">
                <a16:creationId xmlns:a16="http://schemas.microsoft.com/office/drawing/2014/main" id="{6B4559B8-0A08-4F42-8328-E7AF27B8CD8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84D3A54-D186-426A-926F-64C5939834E2}"/>
              </a:ext>
            </a:extLst>
          </p:cNvPr>
          <p:cNvSpPr>
            <a:spLocks noGrp="1"/>
          </p:cNvSpPr>
          <p:nvPr>
            <p:ph type="sldNum" sz="quarter" idx="12"/>
          </p:nvPr>
        </p:nvSpPr>
        <p:spPr/>
        <p:txBody>
          <a:bodyPr/>
          <a:lstStyle/>
          <a:p>
            <a:fld id="{2F1AD67A-7350-4A66-928E-D2006E429023}" type="slidenum">
              <a:rPr lang="en-SG" smtClean="0"/>
              <a:t>‹#›</a:t>
            </a:fld>
            <a:endParaRPr lang="en-SG"/>
          </a:p>
        </p:txBody>
      </p:sp>
    </p:spTree>
    <p:extLst>
      <p:ext uri="{BB962C8B-B14F-4D97-AF65-F5344CB8AC3E}">
        <p14:creationId xmlns:p14="http://schemas.microsoft.com/office/powerpoint/2010/main" val="3260525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4643E-EE45-4EFE-A692-CBA46D87E79A}"/>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7E3DD56D-7743-48B1-9738-B234C02DC0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1E64345-8166-434F-AA0C-B6095671DC9F}"/>
              </a:ext>
            </a:extLst>
          </p:cNvPr>
          <p:cNvSpPr>
            <a:spLocks noGrp="1"/>
          </p:cNvSpPr>
          <p:nvPr>
            <p:ph type="dt" sz="half" idx="10"/>
          </p:nvPr>
        </p:nvSpPr>
        <p:spPr/>
        <p:txBody>
          <a:bodyPr/>
          <a:lstStyle/>
          <a:p>
            <a:fld id="{DF7701FB-F17A-4D39-B031-F4357100135D}" type="datetimeFigureOut">
              <a:rPr lang="en-SG" smtClean="0"/>
              <a:t>26/2/2023</a:t>
            </a:fld>
            <a:endParaRPr lang="en-SG"/>
          </a:p>
        </p:txBody>
      </p:sp>
      <p:sp>
        <p:nvSpPr>
          <p:cNvPr id="5" name="Footer Placeholder 4">
            <a:extLst>
              <a:ext uri="{FF2B5EF4-FFF2-40B4-BE49-F238E27FC236}">
                <a16:creationId xmlns:a16="http://schemas.microsoft.com/office/drawing/2014/main" id="{0AB5FFAE-28E1-45F1-961E-B06C842ADAD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DBA0E7F-FA06-4BE5-894C-104DBB3E8043}"/>
              </a:ext>
            </a:extLst>
          </p:cNvPr>
          <p:cNvSpPr>
            <a:spLocks noGrp="1"/>
          </p:cNvSpPr>
          <p:nvPr>
            <p:ph type="sldNum" sz="quarter" idx="12"/>
          </p:nvPr>
        </p:nvSpPr>
        <p:spPr/>
        <p:txBody>
          <a:bodyPr/>
          <a:lstStyle/>
          <a:p>
            <a:fld id="{2F1AD67A-7350-4A66-928E-D2006E429023}" type="slidenum">
              <a:rPr lang="en-SG" smtClean="0"/>
              <a:t>‹#›</a:t>
            </a:fld>
            <a:endParaRPr lang="en-SG"/>
          </a:p>
        </p:txBody>
      </p:sp>
    </p:spTree>
    <p:extLst>
      <p:ext uri="{BB962C8B-B14F-4D97-AF65-F5344CB8AC3E}">
        <p14:creationId xmlns:p14="http://schemas.microsoft.com/office/powerpoint/2010/main" val="352429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89CA7E-1A34-4E7D-B79A-4C03CA16A7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19D26598-6035-4BDC-8602-7BA62DF0D9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968D903-B41B-447A-BC91-49AA185DB2E0}"/>
              </a:ext>
            </a:extLst>
          </p:cNvPr>
          <p:cNvSpPr>
            <a:spLocks noGrp="1"/>
          </p:cNvSpPr>
          <p:nvPr>
            <p:ph type="dt" sz="half" idx="10"/>
          </p:nvPr>
        </p:nvSpPr>
        <p:spPr/>
        <p:txBody>
          <a:bodyPr/>
          <a:lstStyle/>
          <a:p>
            <a:fld id="{DF7701FB-F17A-4D39-B031-F4357100135D}" type="datetimeFigureOut">
              <a:rPr lang="en-SG" smtClean="0"/>
              <a:t>26/2/2023</a:t>
            </a:fld>
            <a:endParaRPr lang="en-SG"/>
          </a:p>
        </p:txBody>
      </p:sp>
      <p:sp>
        <p:nvSpPr>
          <p:cNvPr id="5" name="Footer Placeholder 4">
            <a:extLst>
              <a:ext uri="{FF2B5EF4-FFF2-40B4-BE49-F238E27FC236}">
                <a16:creationId xmlns:a16="http://schemas.microsoft.com/office/drawing/2014/main" id="{54D3539A-201F-44C6-A8B4-6F5F85FCF41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8AB2647-9149-4CCA-B31F-AE5D15E3EF05}"/>
              </a:ext>
            </a:extLst>
          </p:cNvPr>
          <p:cNvSpPr>
            <a:spLocks noGrp="1"/>
          </p:cNvSpPr>
          <p:nvPr>
            <p:ph type="sldNum" sz="quarter" idx="12"/>
          </p:nvPr>
        </p:nvSpPr>
        <p:spPr/>
        <p:txBody>
          <a:bodyPr/>
          <a:lstStyle/>
          <a:p>
            <a:fld id="{2F1AD67A-7350-4A66-928E-D2006E429023}" type="slidenum">
              <a:rPr lang="en-SG" smtClean="0"/>
              <a:t>‹#›</a:t>
            </a:fld>
            <a:endParaRPr lang="en-SG"/>
          </a:p>
        </p:txBody>
      </p:sp>
    </p:spTree>
    <p:extLst>
      <p:ext uri="{BB962C8B-B14F-4D97-AF65-F5344CB8AC3E}">
        <p14:creationId xmlns:p14="http://schemas.microsoft.com/office/powerpoint/2010/main" val="4011948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90F63-3F19-4E47-AC7E-09B1884B9CE4}"/>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5AB91E18-5642-4E8F-B280-C484383CFD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9E4DD5B-D73C-4CDB-86A1-4925D43C9E59}"/>
              </a:ext>
            </a:extLst>
          </p:cNvPr>
          <p:cNvSpPr>
            <a:spLocks noGrp="1"/>
          </p:cNvSpPr>
          <p:nvPr>
            <p:ph type="dt" sz="half" idx="10"/>
          </p:nvPr>
        </p:nvSpPr>
        <p:spPr/>
        <p:txBody>
          <a:bodyPr/>
          <a:lstStyle/>
          <a:p>
            <a:fld id="{DF7701FB-F17A-4D39-B031-F4357100135D}" type="datetimeFigureOut">
              <a:rPr lang="en-SG" smtClean="0"/>
              <a:t>26/2/2023</a:t>
            </a:fld>
            <a:endParaRPr lang="en-SG"/>
          </a:p>
        </p:txBody>
      </p:sp>
      <p:sp>
        <p:nvSpPr>
          <p:cNvPr id="5" name="Footer Placeholder 4">
            <a:extLst>
              <a:ext uri="{FF2B5EF4-FFF2-40B4-BE49-F238E27FC236}">
                <a16:creationId xmlns:a16="http://schemas.microsoft.com/office/drawing/2014/main" id="{5349420A-D0F6-4A71-9E7F-3370AED92A7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ADA8AE2-CFAE-4E32-9C74-B8A759A4455F}"/>
              </a:ext>
            </a:extLst>
          </p:cNvPr>
          <p:cNvSpPr>
            <a:spLocks noGrp="1"/>
          </p:cNvSpPr>
          <p:nvPr>
            <p:ph type="sldNum" sz="quarter" idx="12"/>
          </p:nvPr>
        </p:nvSpPr>
        <p:spPr/>
        <p:txBody>
          <a:bodyPr/>
          <a:lstStyle/>
          <a:p>
            <a:fld id="{2F1AD67A-7350-4A66-928E-D2006E429023}" type="slidenum">
              <a:rPr lang="en-SG" smtClean="0"/>
              <a:t>‹#›</a:t>
            </a:fld>
            <a:endParaRPr lang="en-SG"/>
          </a:p>
        </p:txBody>
      </p:sp>
    </p:spTree>
    <p:extLst>
      <p:ext uri="{BB962C8B-B14F-4D97-AF65-F5344CB8AC3E}">
        <p14:creationId xmlns:p14="http://schemas.microsoft.com/office/powerpoint/2010/main" val="3653222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2212-DF4C-475E-B5E2-F987C204AB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072E80A9-F0A5-4C56-865A-09B386268E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A90844-5DB5-4319-84F7-2F395786D2E1}"/>
              </a:ext>
            </a:extLst>
          </p:cNvPr>
          <p:cNvSpPr>
            <a:spLocks noGrp="1"/>
          </p:cNvSpPr>
          <p:nvPr>
            <p:ph type="dt" sz="half" idx="10"/>
          </p:nvPr>
        </p:nvSpPr>
        <p:spPr/>
        <p:txBody>
          <a:bodyPr/>
          <a:lstStyle/>
          <a:p>
            <a:fld id="{DF7701FB-F17A-4D39-B031-F4357100135D}" type="datetimeFigureOut">
              <a:rPr lang="en-SG" smtClean="0"/>
              <a:t>26/2/2023</a:t>
            </a:fld>
            <a:endParaRPr lang="en-SG"/>
          </a:p>
        </p:txBody>
      </p:sp>
      <p:sp>
        <p:nvSpPr>
          <p:cNvPr id="5" name="Footer Placeholder 4">
            <a:extLst>
              <a:ext uri="{FF2B5EF4-FFF2-40B4-BE49-F238E27FC236}">
                <a16:creationId xmlns:a16="http://schemas.microsoft.com/office/drawing/2014/main" id="{B078FBA3-C05A-461A-A216-A4BCB701E7C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B44E026-FC77-4C81-B58E-C065DC107917}"/>
              </a:ext>
            </a:extLst>
          </p:cNvPr>
          <p:cNvSpPr>
            <a:spLocks noGrp="1"/>
          </p:cNvSpPr>
          <p:nvPr>
            <p:ph type="sldNum" sz="quarter" idx="12"/>
          </p:nvPr>
        </p:nvSpPr>
        <p:spPr/>
        <p:txBody>
          <a:bodyPr/>
          <a:lstStyle/>
          <a:p>
            <a:fld id="{2F1AD67A-7350-4A66-928E-D2006E429023}" type="slidenum">
              <a:rPr lang="en-SG" smtClean="0"/>
              <a:t>‹#›</a:t>
            </a:fld>
            <a:endParaRPr lang="en-SG"/>
          </a:p>
        </p:txBody>
      </p:sp>
    </p:spTree>
    <p:extLst>
      <p:ext uri="{BB962C8B-B14F-4D97-AF65-F5344CB8AC3E}">
        <p14:creationId xmlns:p14="http://schemas.microsoft.com/office/powerpoint/2010/main" val="1797344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6F6AA-E623-4F7D-805E-EC2D65484A35}"/>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691E797E-57F9-422D-9892-9B3E4FE378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9F4E423-BC4B-4974-A88C-95D6BC7C47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73BC6F24-3338-42E5-B674-39F23D2B0908}"/>
              </a:ext>
            </a:extLst>
          </p:cNvPr>
          <p:cNvSpPr>
            <a:spLocks noGrp="1"/>
          </p:cNvSpPr>
          <p:nvPr>
            <p:ph type="dt" sz="half" idx="10"/>
          </p:nvPr>
        </p:nvSpPr>
        <p:spPr/>
        <p:txBody>
          <a:bodyPr/>
          <a:lstStyle/>
          <a:p>
            <a:fld id="{DF7701FB-F17A-4D39-B031-F4357100135D}" type="datetimeFigureOut">
              <a:rPr lang="en-SG" smtClean="0"/>
              <a:t>26/2/2023</a:t>
            </a:fld>
            <a:endParaRPr lang="en-SG"/>
          </a:p>
        </p:txBody>
      </p:sp>
      <p:sp>
        <p:nvSpPr>
          <p:cNvPr id="6" name="Footer Placeholder 5">
            <a:extLst>
              <a:ext uri="{FF2B5EF4-FFF2-40B4-BE49-F238E27FC236}">
                <a16:creationId xmlns:a16="http://schemas.microsoft.com/office/drawing/2014/main" id="{E5DC652B-A503-43D6-BD56-A10AEFF8C43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49584C6-A574-40C8-9EC1-937EE6BF5FF4}"/>
              </a:ext>
            </a:extLst>
          </p:cNvPr>
          <p:cNvSpPr>
            <a:spLocks noGrp="1"/>
          </p:cNvSpPr>
          <p:nvPr>
            <p:ph type="sldNum" sz="quarter" idx="12"/>
          </p:nvPr>
        </p:nvSpPr>
        <p:spPr/>
        <p:txBody>
          <a:bodyPr/>
          <a:lstStyle/>
          <a:p>
            <a:fld id="{2F1AD67A-7350-4A66-928E-D2006E429023}" type="slidenum">
              <a:rPr lang="en-SG" smtClean="0"/>
              <a:t>‹#›</a:t>
            </a:fld>
            <a:endParaRPr lang="en-SG"/>
          </a:p>
        </p:txBody>
      </p:sp>
    </p:spTree>
    <p:extLst>
      <p:ext uri="{BB962C8B-B14F-4D97-AF65-F5344CB8AC3E}">
        <p14:creationId xmlns:p14="http://schemas.microsoft.com/office/powerpoint/2010/main" val="1050152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7EFA2-4639-4FB5-B251-0BF8EF4FB42E}"/>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C52F9E03-EF6C-43A6-9EF3-F92CA9F1CC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D7BC64-30BE-402E-AEC9-657524CF91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E472C3EF-B7C4-4634-94C8-35FE732E27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844858-43E1-47A4-95BF-869F55C843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F0E3C4FC-A1DF-4E37-A993-9E7A4FAD4B74}"/>
              </a:ext>
            </a:extLst>
          </p:cNvPr>
          <p:cNvSpPr>
            <a:spLocks noGrp="1"/>
          </p:cNvSpPr>
          <p:nvPr>
            <p:ph type="dt" sz="half" idx="10"/>
          </p:nvPr>
        </p:nvSpPr>
        <p:spPr/>
        <p:txBody>
          <a:bodyPr/>
          <a:lstStyle/>
          <a:p>
            <a:fld id="{DF7701FB-F17A-4D39-B031-F4357100135D}" type="datetimeFigureOut">
              <a:rPr lang="en-SG" smtClean="0"/>
              <a:t>26/2/2023</a:t>
            </a:fld>
            <a:endParaRPr lang="en-SG"/>
          </a:p>
        </p:txBody>
      </p:sp>
      <p:sp>
        <p:nvSpPr>
          <p:cNvPr id="8" name="Footer Placeholder 7">
            <a:extLst>
              <a:ext uri="{FF2B5EF4-FFF2-40B4-BE49-F238E27FC236}">
                <a16:creationId xmlns:a16="http://schemas.microsoft.com/office/drawing/2014/main" id="{9D8704E8-1C74-432D-A65F-B1474F18B1E0}"/>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490B551D-36C3-47E3-B549-4E71099E32AD}"/>
              </a:ext>
            </a:extLst>
          </p:cNvPr>
          <p:cNvSpPr>
            <a:spLocks noGrp="1"/>
          </p:cNvSpPr>
          <p:nvPr>
            <p:ph type="sldNum" sz="quarter" idx="12"/>
          </p:nvPr>
        </p:nvSpPr>
        <p:spPr/>
        <p:txBody>
          <a:bodyPr/>
          <a:lstStyle/>
          <a:p>
            <a:fld id="{2F1AD67A-7350-4A66-928E-D2006E429023}" type="slidenum">
              <a:rPr lang="en-SG" smtClean="0"/>
              <a:t>‹#›</a:t>
            </a:fld>
            <a:endParaRPr lang="en-SG"/>
          </a:p>
        </p:txBody>
      </p:sp>
    </p:spTree>
    <p:extLst>
      <p:ext uri="{BB962C8B-B14F-4D97-AF65-F5344CB8AC3E}">
        <p14:creationId xmlns:p14="http://schemas.microsoft.com/office/powerpoint/2010/main" val="2024297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40449-1188-42B2-A266-000C4AB3C21A}"/>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647D0FF2-2A92-447D-91FB-D9AAE64E3D98}"/>
              </a:ext>
            </a:extLst>
          </p:cNvPr>
          <p:cNvSpPr>
            <a:spLocks noGrp="1"/>
          </p:cNvSpPr>
          <p:nvPr>
            <p:ph type="dt" sz="half" idx="10"/>
          </p:nvPr>
        </p:nvSpPr>
        <p:spPr/>
        <p:txBody>
          <a:bodyPr/>
          <a:lstStyle/>
          <a:p>
            <a:fld id="{DF7701FB-F17A-4D39-B031-F4357100135D}" type="datetimeFigureOut">
              <a:rPr lang="en-SG" smtClean="0"/>
              <a:t>26/2/2023</a:t>
            </a:fld>
            <a:endParaRPr lang="en-SG"/>
          </a:p>
        </p:txBody>
      </p:sp>
      <p:sp>
        <p:nvSpPr>
          <p:cNvPr id="4" name="Footer Placeholder 3">
            <a:extLst>
              <a:ext uri="{FF2B5EF4-FFF2-40B4-BE49-F238E27FC236}">
                <a16:creationId xmlns:a16="http://schemas.microsoft.com/office/drawing/2014/main" id="{EA539145-3645-4CFE-8103-8BB49B5199BC}"/>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EA9FCDC0-73E4-44F3-AAAA-3D3066EC4940}"/>
              </a:ext>
            </a:extLst>
          </p:cNvPr>
          <p:cNvSpPr>
            <a:spLocks noGrp="1"/>
          </p:cNvSpPr>
          <p:nvPr>
            <p:ph type="sldNum" sz="quarter" idx="12"/>
          </p:nvPr>
        </p:nvSpPr>
        <p:spPr/>
        <p:txBody>
          <a:bodyPr/>
          <a:lstStyle/>
          <a:p>
            <a:fld id="{2F1AD67A-7350-4A66-928E-D2006E429023}" type="slidenum">
              <a:rPr lang="en-SG" smtClean="0"/>
              <a:t>‹#›</a:t>
            </a:fld>
            <a:endParaRPr lang="en-SG"/>
          </a:p>
        </p:txBody>
      </p:sp>
    </p:spTree>
    <p:extLst>
      <p:ext uri="{BB962C8B-B14F-4D97-AF65-F5344CB8AC3E}">
        <p14:creationId xmlns:p14="http://schemas.microsoft.com/office/powerpoint/2010/main" val="2470858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D1C67B-FC20-45FB-B09A-B3E6D5F1A02B}"/>
              </a:ext>
            </a:extLst>
          </p:cNvPr>
          <p:cNvSpPr>
            <a:spLocks noGrp="1"/>
          </p:cNvSpPr>
          <p:nvPr>
            <p:ph type="dt" sz="half" idx="10"/>
          </p:nvPr>
        </p:nvSpPr>
        <p:spPr/>
        <p:txBody>
          <a:bodyPr/>
          <a:lstStyle/>
          <a:p>
            <a:fld id="{DF7701FB-F17A-4D39-B031-F4357100135D}" type="datetimeFigureOut">
              <a:rPr lang="en-SG" smtClean="0"/>
              <a:t>26/2/2023</a:t>
            </a:fld>
            <a:endParaRPr lang="en-SG"/>
          </a:p>
        </p:txBody>
      </p:sp>
      <p:sp>
        <p:nvSpPr>
          <p:cNvPr id="3" name="Footer Placeholder 2">
            <a:extLst>
              <a:ext uri="{FF2B5EF4-FFF2-40B4-BE49-F238E27FC236}">
                <a16:creationId xmlns:a16="http://schemas.microsoft.com/office/drawing/2014/main" id="{C372435E-1480-431B-BEE1-CF477164C6A1}"/>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E0B5E60C-2EDA-4BC0-8A5A-280E0DA5A25C}"/>
              </a:ext>
            </a:extLst>
          </p:cNvPr>
          <p:cNvSpPr>
            <a:spLocks noGrp="1"/>
          </p:cNvSpPr>
          <p:nvPr>
            <p:ph type="sldNum" sz="quarter" idx="12"/>
          </p:nvPr>
        </p:nvSpPr>
        <p:spPr/>
        <p:txBody>
          <a:bodyPr/>
          <a:lstStyle/>
          <a:p>
            <a:fld id="{2F1AD67A-7350-4A66-928E-D2006E429023}" type="slidenum">
              <a:rPr lang="en-SG" smtClean="0"/>
              <a:t>‹#›</a:t>
            </a:fld>
            <a:endParaRPr lang="en-SG"/>
          </a:p>
        </p:txBody>
      </p:sp>
    </p:spTree>
    <p:extLst>
      <p:ext uri="{BB962C8B-B14F-4D97-AF65-F5344CB8AC3E}">
        <p14:creationId xmlns:p14="http://schemas.microsoft.com/office/powerpoint/2010/main" val="2346943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AA029-C2FE-4D19-860C-E07B92E674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EC24E976-347D-4F2B-A217-CFEF93C076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607AE76B-CFA3-403F-B722-43CE319745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6FD3A9-8B35-44EE-82ED-3C795559E435}"/>
              </a:ext>
            </a:extLst>
          </p:cNvPr>
          <p:cNvSpPr>
            <a:spLocks noGrp="1"/>
          </p:cNvSpPr>
          <p:nvPr>
            <p:ph type="dt" sz="half" idx="10"/>
          </p:nvPr>
        </p:nvSpPr>
        <p:spPr/>
        <p:txBody>
          <a:bodyPr/>
          <a:lstStyle/>
          <a:p>
            <a:fld id="{DF7701FB-F17A-4D39-B031-F4357100135D}" type="datetimeFigureOut">
              <a:rPr lang="en-SG" smtClean="0"/>
              <a:t>26/2/2023</a:t>
            </a:fld>
            <a:endParaRPr lang="en-SG"/>
          </a:p>
        </p:txBody>
      </p:sp>
      <p:sp>
        <p:nvSpPr>
          <p:cNvPr id="6" name="Footer Placeholder 5">
            <a:extLst>
              <a:ext uri="{FF2B5EF4-FFF2-40B4-BE49-F238E27FC236}">
                <a16:creationId xmlns:a16="http://schemas.microsoft.com/office/drawing/2014/main" id="{23DECD3D-4B1E-40E5-890C-A3F545ED692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4D548DB-C571-42FF-8BF1-454EEFA8D647}"/>
              </a:ext>
            </a:extLst>
          </p:cNvPr>
          <p:cNvSpPr>
            <a:spLocks noGrp="1"/>
          </p:cNvSpPr>
          <p:nvPr>
            <p:ph type="sldNum" sz="quarter" idx="12"/>
          </p:nvPr>
        </p:nvSpPr>
        <p:spPr/>
        <p:txBody>
          <a:bodyPr/>
          <a:lstStyle/>
          <a:p>
            <a:fld id="{2F1AD67A-7350-4A66-928E-D2006E429023}" type="slidenum">
              <a:rPr lang="en-SG" smtClean="0"/>
              <a:t>‹#›</a:t>
            </a:fld>
            <a:endParaRPr lang="en-SG"/>
          </a:p>
        </p:txBody>
      </p:sp>
    </p:spTree>
    <p:extLst>
      <p:ext uri="{BB962C8B-B14F-4D97-AF65-F5344CB8AC3E}">
        <p14:creationId xmlns:p14="http://schemas.microsoft.com/office/powerpoint/2010/main" val="1886289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0F48B-42AE-4C2C-9864-B91BB38B3A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49252232-FC73-4846-A3D3-0EAFAC32BF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79BE6693-38E8-457F-80A5-A30DFED951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57E8DA-A401-4A58-8C45-54285488280D}"/>
              </a:ext>
            </a:extLst>
          </p:cNvPr>
          <p:cNvSpPr>
            <a:spLocks noGrp="1"/>
          </p:cNvSpPr>
          <p:nvPr>
            <p:ph type="dt" sz="half" idx="10"/>
          </p:nvPr>
        </p:nvSpPr>
        <p:spPr/>
        <p:txBody>
          <a:bodyPr/>
          <a:lstStyle/>
          <a:p>
            <a:fld id="{DF7701FB-F17A-4D39-B031-F4357100135D}" type="datetimeFigureOut">
              <a:rPr lang="en-SG" smtClean="0"/>
              <a:t>26/2/2023</a:t>
            </a:fld>
            <a:endParaRPr lang="en-SG"/>
          </a:p>
        </p:txBody>
      </p:sp>
      <p:sp>
        <p:nvSpPr>
          <p:cNvPr id="6" name="Footer Placeholder 5">
            <a:extLst>
              <a:ext uri="{FF2B5EF4-FFF2-40B4-BE49-F238E27FC236}">
                <a16:creationId xmlns:a16="http://schemas.microsoft.com/office/drawing/2014/main" id="{6798EFC0-E550-42B9-BC92-7AD9400F9D9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9131587-18C2-46D6-9181-7C5FBF51F87D}"/>
              </a:ext>
            </a:extLst>
          </p:cNvPr>
          <p:cNvSpPr>
            <a:spLocks noGrp="1"/>
          </p:cNvSpPr>
          <p:nvPr>
            <p:ph type="sldNum" sz="quarter" idx="12"/>
          </p:nvPr>
        </p:nvSpPr>
        <p:spPr/>
        <p:txBody>
          <a:bodyPr/>
          <a:lstStyle/>
          <a:p>
            <a:fld id="{2F1AD67A-7350-4A66-928E-D2006E429023}" type="slidenum">
              <a:rPr lang="en-SG" smtClean="0"/>
              <a:t>‹#›</a:t>
            </a:fld>
            <a:endParaRPr lang="en-SG"/>
          </a:p>
        </p:txBody>
      </p:sp>
    </p:spTree>
    <p:extLst>
      <p:ext uri="{BB962C8B-B14F-4D97-AF65-F5344CB8AC3E}">
        <p14:creationId xmlns:p14="http://schemas.microsoft.com/office/powerpoint/2010/main" val="300471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951B84-3FB8-4331-BB61-7F244BBADA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BA92020F-8B54-4F7D-B2CC-03C2ACB927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DDEBE6E-DDDA-4F1C-B750-A9B4FBEDF5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7701FB-F17A-4D39-B031-F4357100135D}" type="datetimeFigureOut">
              <a:rPr lang="en-SG" smtClean="0"/>
              <a:t>26/2/2023</a:t>
            </a:fld>
            <a:endParaRPr lang="en-SG"/>
          </a:p>
        </p:txBody>
      </p:sp>
      <p:sp>
        <p:nvSpPr>
          <p:cNvPr id="5" name="Footer Placeholder 4">
            <a:extLst>
              <a:ext uri="{FF2B5EF4-FFF2-40B4-BE49-F238E27FC236}">
                <a16:creationId xmlns:a16="http://schemas.microsoft.com/office/drawing/2014/main" id="{7E639A39-50BB-4AD9-8EB9-B0BA52DC42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25F5F11F-A4BF-4625-8E70-D916B6CC63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AD67A-7350-4A66-928E-D2006E429023}" type="slidenum">
              <a:rPr lang="en-SG" smtClean="0"/>
              <a:t>‹#›</a:t>
            </a:fld>
            <a:endParaRPr lang="en-SG"/>
          </a:p>
        </p:txBody>
      </p:sp>
    </p:spTree>
    <p:extLst>
      <p:ext uri="{BB962C8B-B14F-4D97-AF65-F5344CB8AC3E}">
        <p14:creationId xmlns:p14="http://schemas.microsoft.com/office/powerpoint/2010/main" val="1067213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E0ECE8A-D817-4596-8DDD-53BDFCCFC37F}"/>
              </a:ext>
            </a:extLst>
          </p:cNvPr>
          <p:cNvSpPr>
            <a:spLocks noGrp="1"/>
          </p:cNvSpPr>
          <p:nvPr>
            <p:ph type="ctrTitle"/>
          </p:nvPr>
        </p:nvSpPr>
        <p:spPr>
          <a:xfrm>
            <a:off x="1314824" y="735106"/>
            <a:ext cx="10053763" cy="2928470"/>
          </a:xfrm>
        </p:spPr>
        <p:txBody>
          <a:bodyPr anchor="b">
            <a:normAutofit/>
          </a:bodyPr>
          <a:lstStyle/>
          <a:p>
            <a:pPr algn="l"/>
            <a:r>
              <a:rPr lang="en-SG" sz="4800">
                <a:solidFill>
                  <a:srgbClr val="FFFFFF"/>
                </a:solidFill>
              </a:rPr>
              <a:t>Deep Learning</a:t>
            </a:r>
          </a:p>
        </p:txBody>
      </p:sp>
      <p:sp>
        <p:nvSpPr>
          <p:cNvPr id="3" name="Subtitle 2">
            <a:extLst>
              <a:ext uri="{FF2B5EF4-FFF2-40B4-BE49-F238E27FC236}">
                <a16:creationId xmlns:a16="http://schemas.microsoft.com/office/drawing/2014/main" id="{16EC66EA-1E8C-4592-891D-F7CB31993DB7}"/>
              </a:ext>
            </a:extLst>
          </p:cNvPr>
          <p:cNvSpPr>
            <a:spLocks noGrp="1"/>
          </p:cNvSpPr>
          <p:nvPr>
            <p:ph type="subTitle" idx="1"/>
          </p:nvPr>
        </p:nvSpPr>
        <p:spPr>
          <a:xfrm>
            <a:off x="1350682" y="4870824"/>
            <a:ext cx="10005951" cy="1458258"/>
          </a:xfrm>
        </p:spPr>
        <p:txBody>
          <a:bodyPr anchor="ctr">
            <a:normAutofit/>
          </a:bodyPr>
          <a:lstStyle/>
          <a:p>
            <a:pPr algn="l"/>
            <a:r>
              <a:rPr lang="en-SG" dirty="0"/>
              <a:t>By: Joshua Yap</a:t>
            </a:r>
          </a:p>
          <a:p>
            <a:pPr algn="l"/>
            <a:endParaRPr lang="en-SG" dirty="0"/>
          </a:p>
        </p:txBody>
      </p:sp>
    </p:spTree>
    <p:extLst>
      <p:ext uri="{BB962C8B-B14F-4D97-AF65-F5344CB8AC3E}">
        <p14:creationId xmlns:p14="http://schemas.microsoft.com/office/powerpoint/2010/main" val="3859578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877E4C5-F821-4794-B9F0-CCB78002BDA1}"/>
              </a:ext>
            </a:extLst>
          </p:cNvPr>
          <p:cNvSpPr>
            <a:spLocks noGrp="1"/>
          </p:cNvSpPr>
          <p:nvPr>
            <p:ph type="title"/>
          </p:nvPr>
        </p:nvSpPr>
        <p:spPr>
          <a:xfrm>
            <a:off x="524256" y="491260"/>
            <a:ext cx="6594189" cy="1625210"/>
          </a:xfrm>
        </p:spPr>
        <p:txBody>
          <a:bodyPr>
            <a:normAutofit/>
          </a:bodyPr>
          <a:lstStyle/>
          <a:p>
            <a:r>
              <a:rPr lang="en-SG">
                <a:solidFill>
                  <a:srgbClr val="FFFFFF"/>
                </a:solidFill>
              </a:rPr>
              <a:t>Model 5</a:t>
            </a:r>
          </a:p>
        </p:txBody>
      </p:sp>
      <p:sp>
        <p:nvSpPr>
          <p:cNvPr id="46" name="Rectangle 45">
            <a:extLst>
              <a:ext uri="{FF2B5EF4-FFF2-40B4-BE49-F238E27FC236}">
                <a16:creationId xmlns:a16="http://schemas.microsoft.com/office/drawing/2014/main" id="{33B81349-3A7E-4A66-9ED9-66E6F8E29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3" y="2454901"/>
            <a:ext cx="3441163" cy="4080255"/>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EB2D3E77-E327-4EB3-9E78-8AD76B0194F4}"/>
              </a:ext>
            </a:extLst>
          </p:cNvPr>
          <p:cNvPicPr>
            <a:picLocks noChangeAspect="1"/>
          </p:cNvPicPr>
          <p:nvPr/>
        </p:nvPicPr>
        <p:blipFill>
          <a:blip r:embed="rId2"/>
          <a:stretch>
            <a:fillRect/>
          </a:stretch>
        </p:blipFill>
        <p:spPr>
          <a:xfrm>
            <a:off x="858287" y="2667954"/>
            <a:ext cx="2399293" cy="3635293"/>
          </a:xfrm>
          <a:prstGeom prst="rect">
            <a:avLst/>
          </a:prstGeom>
        </p:spPr>
      </p:pic>
      <p:sp>
        <p:nvSpPr>
          <p:cNvPr id="48" name="Rectangle 47">
            <a:extLst>
              <a:ext uri="{FF2B5EF4-FFF2-40B4-BE49-F238E27FC236}">
                <a16:creationId xmlns:a16="http://schemas.microsoft.com/office/drawing/2014/main" id="{4A37A7FF-19A5-40D8-8D0C-E780CBD330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1468" y="2454900"/>
            <a:ext cx="3441163" cy="4080255"/>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3B8F0206-0CDB-4886-A976-BB5ACD4C5A27}"/>
              </a:ext>
            </a:extLst>
          </p:cNvPr>
          <p:cNvPicPr>
            <a:picLocks noChangeAspect="1"/>
          </p:cNvPicPr>
          <p:nvPr/>
        </p:nvPicPr>
        <p:blipFill>
          <a:blip r:embed="rId3"/>
          <a:stretch>
            <a:fillRect/>
          </a:stretch>
        </p:blipFill>
        <p:spPr>
          <a:xfrm>
            <a:off x="4138970" y="3178139"/>
            <a:ext cx="3067358" cy="2614922"/>
          </a:xfrm>
          <a:prstGeom prst="rect">
            <a:avLst/>
          </a:prstGeom>
        </p:spPr>
      </p:pic>
      <p:sp>
        <p:nvSpPr>
          <p:cNvPr id="50" name="Rectangle 49">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32E30CC-3341-409D-AAF9-01007584E4C8}"/>
              </a:ext>
            </a:extLst>
          </p:cNvPr>
          <p:cNvSpPr>
            <a:spLocks noGrp="1"/>
          </p:cNvSpPr>
          <p:nvPr>
            <p:ph idx="1"/>
          </p:nvPr>
        </p:nvSpPr>
        <p:spPr>
          <a:xfrm>
            <a:off x="7956057" y="762983"/>
            <a:ext cx="3515128" cy="5330923"/>
          </a:xfrm>
        </p:spPr>
        <p:txBody>
          <a:bodyPr anchor="ctr">
            <a:normAutofit/>
          </a:bodyPr>
          <a:lstStyle/>
          <a:p>
            <a:r>
              <a:rPr lang="en-SG" sz="2200" dirty="0">
                <a:solidFill>
                  <a:srgbClr val="FFFFFF"/>
                </a:solidFill>
              </a:rPr>
              <a:t>Model 5 uses </a:t>
            </a:r>
            <a:r>
              <a:rPr lang="en-SG" sz="2200">
                <a:solidFill>
                  <a:srgbClr val="FFFFFF"/>
                </a:solidFill>
              </a:rPr>
              <a:t>Adamax</a:t>
            </a:r>
            <a:r>
              <a:rPr lang="en-SG" sz="2200" dirty="0">
                <a:solidFill>
                  <a:srgbClr val="FFFFFF"/>
                </a:solidFill>
              </a:rPr>
              <a:t>, which is sometimes considered an improved version of Adam.</a:t>
            </a:r>
          </a:p>
          <a:p>
            <a:r>
              <a:rPr lang="en-SG" sz="2200" dirty="0">
                <a:solidFill>
                  <a:srgbClr val="FFFFFF"/>
                </a:solidFill>
              </a:rPr>
              <a:t>Compared to the base Adam, it has lower error rate of 9.59%</a:t>
            </a:r>
          </a:p>
          <a:p>
            <a:r>
              <a:rPr lang="en-SG" sz="2200" dirty="0">
                <a:solidFill>
                  <a:srgbClr val="FFFFFF"/>
                </a:solidFill>
              </a:rPr>
              <a:t>Precision for all items seems to be good, except for the Shirt precision</a:t>
            </a:r>
          </a:p>
          <a:p>
            <a:r>
              <a:rPr lang="en-SG" sz="2200" dirty="0">
                <a:solidFill>
                  <a:srgbClr val="FFFFFF"/>
                </a:solidFill>
              </a:rPr>
              <a:t>In this context, </a:t>
            </a:r>
            <a:r>
              <a:rPr lang="en-SG" sz="2200">
                <a:solidFill>
                  <a:srgbClr val="FFFFFF"/>
                </a:solidFill>
              </a:rPr>
              <a:t>Adamax</a:t>
            </a:r>
            <a:r>
              <a:rPr lang="en-SG" sz="2200" dirty="0">
                <a:solidFill>
                  <a:srgbClr val="FFFFFF"/>
                </a:solidFill>
              </a:rPr>
              <a:t> may not be a better alternative to Adam. And any improvements may not result in a better error than the Optimized Adam</a:t>
            </a:r>
          </a:p>
          <a:p>
            <a:endParaRPr lang="en-SG" sz="2200" dirty="0">
              <a:solidFill>
                <a:srgbClr val="FFFFFF"/>
              </a:solidFill>
            </a:endParaRPr>
          </a:p>
        </p:txBody>
      </p:sp>
    </p:spTree>
    <p:extLst>
      <p:ext uri="{BB962C8B-B14F-4D97-AF65-F5344CB8AC3E}">
        <p14:creationId xmlns:p14="http://schemas.microsoft.com/office/powerpoint/2010/main" val="3464674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FA7231-2CC6-41C7-802A-9EA1A2810933}"/>
              </a:ext>
            </a:extLst>
          </p:cNvPr>
          <p:cNvSpPr>
            <a:spLocks noGrp="1"/>
          </p:cNvSpPr>
          <p:nvPr>
            <p:ph type="title"/>
          </p:nvPr>
        </p:nvSpPr>
        <p:spPr>
          <a:xfrm>
            <a:off x="524256" y="491260"/>
            <a:ext cx="6594189" cy="1625210"/>
          </a:xfrm>
        </p:spPr>
        <p:txBody>
          <a:bodyPr>
            <a:normAutofit/>
          </a:bodyPr>
          <a:lstStyle/>
          <a:p>
            <a:r>
              <a:rPr lang="en-SG">
                <a:solidFill>
                  <a:srgbClr val="FFFFFF"/>
                </a:solidFill>
              </a:rPr>
              <a:t>Model 6</a:t>
            </a:r>
          </a:p>
        </p:txBody>
      </p:sp>
      <p:sp>
        <p:nvSpPr>
          <p:cNvPr id="14" name="Rectangle 13">
            <a:extLst>
              <a:ext uri="{FF2B5EF4-FFF2-40B4-BE49-F238E27FC236}">
                <a16:creationId xmlns:a16="http://schemas.microsoft.com/office/drawing/2014/main" id="{33B81349-3A7E-4A66-9ED9-66E6F8E29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3" y="2454901"/>
            <a:ext cx="3441163" cy="4080255"/>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3D5D050B-B64F-4035-AC43-DCF0D7F0E6E8}"/>
              </a:ext>
            </a:extLst>
          </p:cNvPr>
          <p:cNvPicPr>
            <a:picLocks noChangeAspect="1"/>
          </p:cNvPicPr>
          <p:nvPr/>
        </p:nvPicPr>
        <p:blipFill>
          <a:blip r:embed="rId2"/>
          <a:stretch>
            <a:fillRect/>
          </a:stretch>
        </p:blipFill>
        <p:spPr>
          <a:xfrm>
            <a:off x="803758" y="2667954"/>
            <a:ext cx="2508352" cy="3635293"/>
          </a:xfrm>
          <a:prstGeom prst="rect">
            <a:avLst/>
          </a:prstGeom>
        </p:spPr>
      </p:pic>
      <p:sp>
        <p:nvSpPr>
          <p:cNvPr id="16" name="Rectangle 15">
            <a:extLst>
              <a:ext uri="{FF2B5EF4-FFF2-40B4-BE49-F238E27FC236}">
                <a16:creationId xmlns:a16="http://schemas.microsoft.com/office/drawing/2014/main" id="{4A37A7FF-19A5-40D8-8D0C-E780CBD330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1468" y="2454900"/>
            <a:ext cx="3441163" cy="4080255"/>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72BD00D5-DCB8-4754-9065-126E4E4C1AE4}"/>
              </a:ext>
            </a:extLst>
          </p:cNvPr>
          <p:cNvPicPr>
            <a:picLocks noChangeAspect="1"/>
          </p:cNvPicPr>
          <p:nvPr/>
        </p:nvPicPr>
        <p:blipFill>
          <a:blip r:embed="rId3"/>
          <a:stretch>
            <a:fillRect/>
          </a:stretch>
        </p:blipFill>
        <p:spPr>
          <a:xfrm>
            <a:off x="4138970" y="3116791"/>
            <a:ext cx="3067358" cy="2737617"/>
          </a:xfrm>
          <a:prstGeom prst="rect">
            <a:avLst/>
          </a:prstGeom>
        </p:spPr>
      </p:pic>
      <p:sp>
        <p:nvSpPr>
          <p:cNvPr id="18" name="Rectangle 17">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A8D9325-867B-48A0-8A43-02E038B3B857}"/>
              </a:ext>
            </a:extLst>
          </p:cNvPr>
          <p:cNvSpPr>
            <a:spLocks noGrp="1"/>
          </p:cNvSpPr>
          <p:nvPr>
            <p:ph idx="1"/>
          </p:nvPr>
        </p:nvSpPr>
        <p:spPr>
          <a:xfrm>
            <a:off x="7956057" y="762983"/>
            <a:ext cx="3515128" cy="5330923"/>
          </a:xfrm>
        </p:spPr>
        <p:txBody>
          <a:bodyPr anchor="ctr">
            <a:normAutofit/>
          </a:bodyPr>
          <a:lstStyle/>
          <a:p>
            <a:r>
              <a:rPr lang="en-SG" sz="2400" dirty="0">
                <a:solidFill>
                  <a:srgbClr val="FFFFFF"/>
                </a:solidFill>
              </a:rPr>
              <a:t>Model 6 uses more dropout and batch normalization layers. </a:t>
            </a:r>
          </a:p>
          <a:p>
            <a:r>
              <a:rPr lang="en-SG" sz="2400" dirty="0">
                <a:solidFill>
                  <a:srgbClr val="FFFFFF"/>
                </a:solidFill>
              </a:rPr>
              <a:t>Dropout is set to 0.4, epochs of 35 and batch size of 200</a:t>
            </a:r>
          </a:p>
          <a:p>
            <a:r>
              <a:rPr lang="en-SG" sz="2400" dirty="0">
                <a:solidFill>
                  <a:srgbClr val="FFFFFF"/>
                </a:solidFill>
              </a:rPr>
              <a:t>It is able to predict most classes well, with the exception of shirt, and has a the lowest error rate of 8.69%</a:t>
            </a:r>
          </a:p>
          <a:p>
            <a:r>
              <a:rPr lang="en-SG" sz="2400" dirty="0">
                <a:solidFill>
                  <a:srgbClr val="FFFFFF"/>
                </a:solidFill>
              </a:rPr>
              <a:t>The loss also seems to have converged </a:t>
            </a:r>
          </a:p>
        </p:txBody>
      </p:sp>
    </p:spTree>
    <p:extLst>
      <p:ext uri="{BB962C8B-B14F-4D97-AF65-F5344CB8AC3E}">
        <p14:creationId xmlns:p14="http://schemas.microsoft.com/office/powerpoint/2010/main" val="1746038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7" y="321731"/>
            <a:ext cx="4142096" cy="6213425"/>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DE952A8-2639-47B4-BB9E-312F7605E280}"/>
              </a:ext>
            </a:extLst>
          </p:cNvPr>
          <p:cNvSpPr>
            <a:spLocks noGrp="1"/>
          </p:cNvSpPr>
          <p:nvPr>
            <p:ph type="title"/>
          </p:nvPr>
        </p:nvSpPr>
        <p:spPr>
          <a:xfrm>
            <a:off x="524256" y="583616"/>
            <a:ext cx="3722141" cy="5520579"/>
          </a:xfrm>
        </p:spPr>
        <p:txBody>
          <a:bodyPr>
            <a:normAutofit/>
          </a:bodyPr>
          <a:lstStyle/>
          <a:p>
            <a:r>
              <a:rPr lang="en-SG">
                <a:solidFill>
                  <a:srgbClr val="FFFFFF"/>
                </a:solidFill>
              </a:rPr>
              <a:t>Conclusion</a:t>
            </a:r>
          </a:p>
        </p:txBody>
      </p:sp>
      <p:sp>
        <p:nvSpPr>
          <p:cNvPr id="10" name="Rectangle 9">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503" y="321732"/>
            <a:ext cx="7240765"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2111B4C-A206-44C5-B009-33165D691297}"/>
              </a:ext>
            </a:extLst>
          </p:cNvPr>
          <p:cNvSpPr>
            <a:spLocks noGrp="1"/>
          </p:cNvSpPr>
          <p:nvPr>
            <p:ph idx="1"/>
          </p:nvPr>
        </p:nvSpPr>
        <p:spPr>
          <a:xfrm>
            <a:off x="4934269" y="583616"/>
            <a:ext cx="6594189" cy="5520579"/>
          </a:xfrm>
        </p:spPr>
        <p:txBody>
          <a:bodyPr anchor="ctr">
            <a:normAutofit/>
          </a:bodyPr>
          <a:lstStyle/>
          <a:p>
            <a:r>
              <a:rPr lang="en-SG" dirty="0">
                <a:solidFill>
                  <a:srgbClr val="FFFFFF"/>
                </a:solidFill>
              </a:rPr>
              <a:t>Model 5 will be used.</a:t>
            </a:r>
          </a:p>
          <a:p>
            <a:r>
              <a:rPr lang="en-SG" dirty="0">
                <a:solidFill>
                  <a:srgbClr val="FFFFFF"/>
                </a:solidFill>
              </a:rPr>
              <a:t>This is because it is the best mix of low loss and precision.</a:t>
            </a:r>
          </a:p>
          <a:p>
            <a:r>
              <a:rPr lang="en-SG" dirty="0">
                <a:solidFill>
                  <a:srgbClr val="FFFFFF"/>
                </a:solidFill>
              </a:rPr>
              <a:t>The prediction scores also do not vary across an extremely wide range</a:t>
            </a:r>
          </a:p>
          <a:p>
            <a:r>
              <a:rPr lang="en-SG" dirty="0">
                <a:solidFill>
                  <a:srgbClr val="FFFFFF"/>
                </a:solidFill>
              </a:rPr>
              <a:t>It also does not seem to be substantially overfitted and loss has converged</a:t>
            </a:r>
          </a:p>
        </p:txBody>
      </p:sp>
    </p:spTree>
    <p:extLst>
      <p:ext uri="{BB962C8B-B14F-4D97-AF65-F5344CB8AC3E}">
        <p14:creationId xmlns:p14="http://schemas.microsoft.com/office/powerpoint/2010/main" val="791888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tique cash register keys">
            <a:extLst>
              <a:ext uri="{FF2B5EF4-FFF2-40B4-BE49-F238E27FC236}">
                <a16:creationId xmlns:a16="http://schemas.microsoft.com/office/drawing/2014/main" id="{6DE09D39-CA86-4E6C-B2DC-DB6BB8C43088}"/>
              </a:ext>
            </a:extLst>
          </p:cNvPr>
          <p:cNvPicPr>
            <a:picLocks noChangeAspect="1"/>
          </p:cNvPicPr>
          <p:nvPr/>
        </p:nvPicPr>
        <p:blipFill rotWithShape="1">
          <a:blip r:embed="rId2"/>
          <a:srcRect r="15944"/>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39CE2D-9FF6-4A17-B158-FC98777406F7}"/>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Part B</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4176978"/>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29F1BF-4D92-4F50-9047-0CC7CFA0B3EB}"/>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Viewing of dataset</a:t>
            </a:r>
          </a:p>
        </p:txBody>
      </p:sp>
      <p:sp>
        <p:nvSpPr>
          <p:cNvPr id="7" name="Content Placeholder 6">
            <a:extLst>
              <a:ext uri="{FF2B5EF4-FFF2-40B4-BE49-F238E27FC236}">
                <a16:creationId xmlns:a16="http://schemas.microsoft.com/office/drawing/2014/main" id="{3303290F-C886-4EA9-B2E3-A5FEECFA9CE1}"/>
              </a:ext>
            </a:extLst>
          </p:cNvPr>
          <p:cNvSpPr>
            <a:spLocks noGrp="1"/>
          </p:cNvSpPr>
          <p:nvPr>
            <p:ph idx="1"/>
          </p:nvPr>
        </p:nvSpPr>
        <p:spPr>
          <a:xfrm>
            <a:off x="674237" y="4170501"/>
            <a:ext cx="3657600" cy="1525597"/>
          </a:xfrm>
        </p:spPr>
        <p:txBody>
          <a:bodyPr vert="horz" lIns="91440" tIns="45720" rIns="91440" bIns="45720" rtlCol="0">
            <a:normAutofit lnSpcReduction="10000"/>
          </a:bodyPr>
          <a:lstStyle/>
          <a:p>
            <a:pPr marL="0" indent="0" algn="ctr">
              <a:buNone/>
            </a:pPr>
            <a:r>
              <a:rPr lang="en-US" sz="2000" kern="1200" dirty="0">
                <a:solidFill>
                  <a:srgbClr val="FFFFFF"/>
                </a:solidFill>
                <a:latin typeface="+mn-lt"/>
                <a:ea typeface="+mn-ea"/>
                <a:cs typeface="+mn-cs"/>
              </a:rPr>
              <a:t>The data set contains </a:t>
            </a:r>
            <a:r>
              <a:rPr lang="en-US" sz="2000" kern="1200" dirty="0" err="1">
                <a:solidFill>
                  <a:srgbClr val="FFFFFF"/>
                </a:solidFill>
                <a:latin typeface="+mn-lt"/>
                <a:ea typeface="+mn-ea"/>
                <a:cs typeface="+mn-cs"/>
              </a:rPr>
              <a:t>colour</a:t>
            </a:r>
            <a:r>
              <a:rPr lang="en-US" sz="2000" kern="1200" dirty="0">
                <a:solidFill>
                  <a:srgbClr val="FFFFFF"/>
                </a:solidFill>
                <a:latin typeface="+mn-lt"/>
                <a:ea typeface="+mn-ea"/>
                <a:cs typeface="+mn-cs"/>
              </a:rPr>
              <a:t>, and is of various items, ranging from animals to vehicles.</a:t>
            </a:r>
            <a:endParaRPr lang="en-US" sz="2000" dirty="0">
              <a:solidFill>
                <a:srgbClr val="FFFFFF"/>
              </a:solidFill>
            </a:endParaRPr>
          </a:p>
          <a:p>
            <a:pPr marL="0" indent="0" algn="ctr">
              <a:buNone/>
            </a:pPr>
            <a:r>
              <a:rPr lang="en-US" sz="2000" dirty="0">
                <a:solidFill>
                  <a:srgbClr val="FFFFFF"/>
                </a:solidFill>
              </a:rPr>
              <a:t>The count for each class is the same</a:t>
            </a:r>
            <a:endParaRPr lang="en-US" sz="2000" kern="1200" dirty="0">
              <a:solidFill>
                <a:srgbClr val="FFFFFF"/>
              </a:solidFill>
              <a:latin typeface="+mn-lt"/>
              <a:ea typeface="+mn-ea"/>
              <a:cs typeface="+mn-cs"/>
            </a:endParaRPr>
          </a:p>
        </p:txBody>
      </p:sp>
      <p:cxnSp>
        <p:nvCxnSpPr>
          <p:cNvPr id="15" name="Straight Connector 14">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8" name="Content Placeholder 4" descr="A picture containing text, same, old, orange&#10;&#10;Description automatically generated">
            <a:extLst>
              <a:ext uri="{FF2B5EF4-FFF2-40B4-BE49-F238E27FC236}">
                <a16:creationId xmlns:a16="http://schemas.microsoft.com/office/drawing/2014/main" id="{BE0C42C0-55E5-4375-8CC2-44AE181768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3822" y="1563073"/>
            <a:ext cx="6553545" cy="3739795"/>
          </a:xfrm>
          <a:prstGeom prst="rect">
            <a:avLst/>
          </a:prstGeom>
        </p:spPr>
      </p:pic>
    </p:spTree>
    <p:extLst>
      <p:ext uri="{BB962C8B-B14F-4D97-AF65-F5344CB8AC3E}">
        <p14:creationId xmlns:p14="http://schemas.microsoft.com/office/powerpoint/2010/main" val="1756015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3DC81B-257C-4367-95CF-0C15AB533463}"/>
              </a:ext>
            </a:extLst>
          </p:cNvPr>
          <p:cNvSpPr>
            <a:spLocks noGrp="1"/>
          </p:cNvSpPr>
          <p:nvPr>
            <p:ph type="title"/>
          </p:nvPr>
        </p:nvSpPr>
        <p:spPr>
          <a:xfrm>
            <a:off x="838200" y="631825"/>
            <a:ext cx="10515600" cy="1325563"/>
          </a:xfrm>
        </p:spPr>
        <p:txBody>
          <a:bodyPr>
            <a:normAutofit/>
          </a:bodyPr>
          <a:lstStyle/>
          <a:p>
            <a:r>
              <a:rPr lang="en-SG">
                <a:solidFill>
                  <a:schemeClr val="bg1"/>
                </a:solidFill>
              </a:rPr>
              <a:t>Feature Engineering</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88C7D9E-EBC3-440D-BB52-9C43C4E0533E}"/>
              </a:ext>
            </a:extLst>
          </p:cNvPr>
          <p:cNvSpPr>
            <a:spLocks noGrp="1"/>
          </p:cNvSpPr>
          <p:nvPr>
            <p:ph idx="1"/>
          </p:nvPr>
        </p:nvSpPr>
        <p:spPr>
          <a:xfrm>
            <a:off x="838200" y="2269173"/>
            <a:ext cx="10515600" cy="3659988"/>
          </a:xfrm>
        </p:spPr>
        <p:txBody>
          <a:bodyPr>
            <a:normAutofit/>
          </a:bodyPr>
          <a:lstStyle/>
          <a:p>
            <a:r>
              <a:rPr lang="en-SG" sz="2400">
                <a:solidFill>
                  <a:schemeClr val="bg1"/>
                </a:solidFill>
              </a:rPr>
              <a:t>Using this code, X_train and X_test values are normalised, and y_train and y_values are encoded.</a:t>
            </a:r>
          </a:p>
          <a:p>
            <a:r>
              <a:rPr lang="en-SG" sz="2400" b="0">
                <a:solidFill>
                  <a:schemeClr val="bg1"/>
                </a:solidFill>
                <a:effectLst/>
                <a:latin typeface="Consolas" panose="020B0609020204030204" pitchFamily="49" charset="0"/>
              </a:rPr>
              <a:t>X_train=X_train.astype('float32')/255</a:t>
            </a:r>
          </a:p>
          <a:p>
            <a:r>
              <a:rPr lang="en-SG" sz="2400" b="0">
                <a:solidFill>
                  <a:schemeClr val="bg1"/>
                </a:solidFill>
                <a:effectLst/>
                <a:latin typeface="Consolas" panose="020B0609020204030204" pitchFamily="49" charset="0"/>
              </a:rPr>
              <a:t>X_test=X_test.astype('float32')/255</a:t>
            </a:r>
          </a:p>
          <a:p>
            <a:r>
              <a:rPr lang="en-SG" sz="2400" b="0">
                <a:solidFill>
                  <a:schemeClr val="bg1"/>
                </a:solidFill>
                <a:effectLst/>
                <a:latin typeface="Consolas" panose="020B0609020204030204" pitchFamily="49" charset="0"/>
              </a:rPr>
              <a:t>from tensorflow.compat.v1.keras.utils import to_categorical</a:t>
            </a:r>
          </a:p>
          <a:p>
            <a:r>
              <a:rPr lang="en-SG" sz="2400" b="0">
                <a:solidFill>
                  <a:schemeClr val="bg1"/>
                </a:solidFill>
                <a:effectLst/>
                <a:latin typeface="Consolas" panose="020B0609020204030204" pitchFamily="49" charset="0"/>
              </a:rPr>
              <a:t>y_train=to_categorical(y_train)</a:t>
            </a:r>
          </a:p>
          <a:p>
            <a:r>
              <a:rPr lang="en-SG" sz="2400" b="0">
                <a:solidFill>
                  <a:schemeClr val="bg1"/>
                </a:solidFill>
                <a:effectLst/>
                <a:latin typeface="Consolas" panose="020B0609020204030204" pitchFamily="49" charset="0"/>
              </a:rPr>
              <a:t>y_test=to_categorical(y_test)</a:t>
            </a:r>
          </a:p>
          <a:p>
            <a:endParaRPr lang="en-SG" sz="2400">
              <a:solidFill>
                <a:schemeClr val="bg1"/>
              </a:solidFill>
            </a:endParaRPr>
          </a:p>
        </p:txBody>
      </p:sp>
    </p:spTree>
    <p:extLst>
      <p:ext uri="{BB962C8B-B14F-4D97-AF65-F5344CB8AC3E}">
        <p14:creationId xmlns:p14="http://schemas.microsoft.com/office/powerpoint/2010/main" val="3542960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9" y="450221"/>
            <a:ext cx="3639311" cy="3387645"/>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24B95E05-9FB3-4B07-B470-7B84AD5A5016}"/>
              </a:ext>
            </a:extLst>
          </p:cNvPr>
          <p:cNvSpPr>
            <a:spLocks noGrp="1"/>
          </p:cNvSpPr>
          <p:nvPr>
            <p:ph type="title"/>
          </p:nvPr>
        </p:nvSpPr>
        <p:spPr>
          <a:xfrm>
            <a:off x="774701" y="761999"/>
            <a:ext cx="3054640" cy="2692564"/>
          </a:xfrm>
        </p:spPr>
        <p:txBody>
          <a:bodyPr>
            <a:normAutofit/>
          </a:bodyPr>
          <a:lstStyle/>
          <a:p>
            <a:r>
              <a:rPr lang="en-SG" sz="3600">
                <a:solidFill>
                  <a:srgbClr val="FFFFFF"/>
                </a:solidFill>
              </a:rPr>
              <a:t>Model 1</a:t>
            </a:r>
          </a:p>
        </p:txBody>
      </p:sp>
      <p:sp>
        <p:nvSpPr>
          <p:cNvPr id="92" name="Rectangle 9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3362" y="446007"/>
            <a:ext cx="5841454" cy="33876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6183510-335F-4B93-B85E-E249A5DB6175}"/>
              </a:ext>
            </a:extLst>
          </p:cNvPr>
          <p:cNvSpPr>
            <a:spLocks noGrp="1"/>
          </p:cNvSpPr>
          <p:nvPr>
            <p:ph idx="1"/>
          </p:nvPr>
        </p:nvSpPr>
        <p:spPr>
          <a:xfrm>
            <a:off x="4684424" y="761999"/>
            <a:ext cx="5067629" cy="2692563"/>
          </a:xfrm>
        </p:spPr>
        <p:txBody>
          <a:bodyPr anchor="ctr">
            <a:normAutofit/>
          </a:bodyPr>
          <a:lstStyle/>
          <a:p>
            <a:r>
              <a:rPr lang="en-SG" sz="1400"/>
              <a:t>Model 1 is a generic model. </a:t>
            </a:r>
          </a:p>
          <a:p>
            <a:r>
              <a:rPr lang="en-SG" sz="1400"/>
              <a:t>It contains 3 layers of Conv2d, incrementally increasing the kernel size until it matches the first dense layer.</a:t>
            </a:r>
          </a:p>
          <a:p>
            <a:r>
              <a:rPr lang="en-SG" sz="1400"/>
              <a:t>It has an error of on test set of 33.94%</a:t>
            </a:r>
          </a:p>
          <a:p>
            <a:r>
              <a:rPr lang="en-SG" sz="1400"/>
              <a:t>As the learning curve for the test set flattens at around 10 epochs, but loss for test continually increases after each epoch, it is possible that there is overfitting of the train data has occurred</a:t>
            </a:r>
          </a:p>
          <a:p>
            <a:r>
              <a:rPr lang="en-SG" sz="1400"/>
              <a:t>It is quite imprecise in predicting the picture, being particularly bad at predicting if something is a cat</a:t>
            </a:r>
          </a:p>
        </p:txBody>
      </p:sp>
      <p:sp>
        <p:nvSpPr>
          <p:cNvPr id="94" name="Rectangle 93">
            <a:extLst>
              <a:ext uri="{FF2B5EF4-FFF2-40B4-BE49-F238E27FC236}">
                <a16:creationId xmlns:a16="http://schemas.microsoft.com/office/drawing/2014/main" id="{64C1ECFF-79D4-4304-8755-639B1BB1E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67273" y="446007"/>
            <a:ext cx="1438858" cy="1623110"/>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6" name="Rectangle 95">
            <a:extLst>
              <a:ext uri="{FF2B5EF4-FFF2-40B4-BE49-F238E27FC236}">
                <a16:creationId xmlns:a16="http://schemas.microsoft.com/office/drawing/2014/main" id="{05CC4153-3F0D-4F4C-8F12-E8FC3FA40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67273" y="2210542"/>
            <a:ext cx="1438858" cy="1623110"/>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10" name="Picture 9">
            <a:extLst>
              <a:ext uri="{FF2B5EF4-FFF2-40B4-BE49-F238E27FC236}">
                <a16:creationId xmlns:a16="http://schemas.microsoft.com/office/drawing/2014/main" id="{93EB61DF-2851-42C2-B82F-EE5E7C65DD81}"/>
              </a:ext>
            </a:extLst>
          </p:cNvPr>
          <p:cNvPicPr>
            <a:picLocks noChangeAspect="1"/>
          </p:cNvPicPr>
          <p:nvPr/>
        </p:nvPicPr>
        <p:blipFill rotWithShape="1">
          <a:blip r:embed="rId2"/>
          <a:srcRect t="1394" b="4502"/>
          <a:stretch/>
        </p:blipFill>
        <p:spPr>
          <a:xfrm>
            <a:off x="462058" y="4001080"/>
            <a:ext cx="3639312" cy="2401554"/>
          </a:xfrm>
          <a:prstGeom prst="rect">
            <a:avLst/>
          </a:prstGeom>
        </p:spPr>
      </p:pic>
      <p:pic>
        <p:nvPicPr>
          <p:cNvPr id="12" name="Picture 11">
            <a:extLst>
              <a:ext uri="{FF2B5EF4-FFF2-40B4-BE49-F238E27FC236}">
                <a16:creationId xmlns:a16="http://schemas.microsoft.com/office/drawing/2014/main" id="{5FB24D2A-487E-4412-8F25-DA1673012F57}"/>
              </a:ext>
            </a:extLst>
          </p:cNvPr>
          <p:cNvPicPr>
            <a:picLocks noChangeAspect="1"/>
          </p:cNvPicPr>
          <p:nvPr/>
        </p:nvPicPr>
        <p:blipFill rotWithShape="1">
          <a:blip r:embed="rId3"/>
          <a:srcRect t="3294" r="-5" b="1222"/>
          <a:stretch/>
        </p:blipFill>
        <p:spPr>
          <a:xfrm>
            <a:off x="4263362" y="4001080"/>
            <a:ext cx="3639312" cy="2401554"/>
          </a:xfrm>
          <a:prstGeom prst="rect">
            <a:avLst/>
          </a:prstGeom>
        </p:spPr>
      </p:pic>
      <p:pic>
        <p:nvPicPr>
          <p:cNvPr id="7" name="Picture 6">
            <a:extLst>
              <a:ext uri="{FF2B5EF4-FFF2-40B4-BE49-F238E27FC236}">
                <a16:creationId xmlns:a16="http://schemas.microsoft.com/office/drawing/2014/main" id="{EF3D994C-B25C-48EA-B941-D1047B0A6EE4}"/>
              </a:ext>
            </a:extLst>
          </p:cNvPr>
          <p:cNvPicPr>
            <a:picLocks noChangeAspect="1"/>
          </p:cNvPicPr>
          <p:nvPr/>
        </p:nvPicPr>
        <p:blipFill rotWithShape="1">
          <a:blip r:embed="rId4"/>
          <a:srcRect r="-3" b="3662"/>
          <a:stretch/>
        </p:blipFill>
        <p:spPr>
          <a:xfrm>
            <a:off x="8066819" y="4001080"/>
            <a:ext cx="3639312" cy="2401554"/>
          </a:xfrm>
          <a:prstGeom prst="rect">
            <a:avLst/>
          </a:prstGeom>
        </p:spPr>
      </p:pic>
    </p:spTree>
    <p:extLst>
      <p:ext uri="{BB962C8B-B14F-4D97-AF65-F5344CB8AC3E}">
        <p14:creationId xmlns:p14="http://schemas.microsoft.com/office/powerpoint/2010/main" val="2430525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9" y="450221"/>
            <a:ext cx="3639311" cy="3387645"/>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8652F7C6-43A8-4DCC-B524-4D55DCF25445}"/>
              </a:ext>
            </a:extLst>
          </p:cNvPr>
          <p:cNvSpPr>
            <a:spLocks noGrp="1"/>
          </p:cNvSpPr>
          <p:nvPr>
            <p:ph type="title"/>
          </p:nvPr>
        </p:nvSpPr>
        <p:spPr>
          <a:xfrm>
            <a:off x="774701" y="761999"/>
            <a:ext cx="3054640" cy="2692564"/>
          </a:xfrm>
        </p:spPr>
        <p:txBody>
          <a:bodyPr>
            <a:normAutofit/>
          </a:bodyPr>
          <a:lstStyle/>
          <a:p>
            <a:r>
              <a:rPr lang="en-SG" sz="3600" dirty="0">
                <a:solidFill>
                  <a:srgbClr val="FFFFFF"/>
                </a:solidFill>
              </a:rPr>
              <a:t>Model 2 (</a:t>
            </a:r>
            <a:r>
              <a:rPr lang="en-SG" sz="3600">
                <a:solidFill>
                  <a:srgbClr val="FFFFFF"/>
                </a:solidFill>
              </a:rPr>
              <a:t>Simpilified</a:t>
            </a:r>
            <a:r>
              <a:rPr lang="en-SG" sz="3600" dirty="0">
                <a:solidFill>
                  <a:srgbClr val="FFFFFF"/>
                </a:solidFill>
              </a:rPr>
              <a:t>  VGG)</a:t>
            </a:r>
          </a:p>
        </p:txBody>
      </p:sp>
      <p:sp>
        <p:nvSpPr>
          <p:cNvPr id="139" name="Rectangle 138">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3362" y="446007"/>
            <a:ext cx="5841454" cy="33876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AEF8BF5-36CB-403F-BD64-CC9B797575BF}"/>
              </a:ext>
            </a:extLst>
          </p:cNvPr>
          <p:cNvSpPr>
            <a:spLocks noGrp="1"/>
          </p:cNvSpPr>
          <p:nvPr>
            <p:ph idx="1"/>
          </p:nvPr>
        </p:nvSpPr>
        <p:spPr>
          <a:xfrm>
            <a:off x="4684424" y="761999"/>
            <a:ext cx="5067629" cy="2692563"/>
          </a:xfrm>
        </p:spPr>
        <p:txBody>
          <a:bodyPr anchor="ctr">
            <a:normAutofit fontScale="92500" lnSpcReduction="10000"/>
          </a:bodyPr>
          <a:lstStyle/>
          <a:p>
            <a:r>
              <a:rPr lang="en-SG" sz="1300"/>
              <a:t>VGG is a type of CNN made for image classification, it was </a:t>
            </a:r>
            <a:r>
              <a:rPr lang="en-US" sz="1300" b="0" i="0">
                <a:effectLst/>
              </a:rPr>
              <a:t>proposed by K. Simonyan and A. Zisserman</a:t>
            </a:r>
            <a:r>
              <a:rPr lang="en-SG" sz="1300"/>
              <a:t>.</a:t>
            </a:r>
          </a:p>
          <a:p>
            <a:r>
              <a:rPr lang="en-SG" sz="1300"/>
              <a:t>A modified version will be used here, with increasing conv2d kernel size</a:t>
            </a:r>
          </a:p>
          <a:p>
            <a:r>
              <a:rPr lang="en-SG" sz="1300"/>
              <a:t>3 layers of 2 sets of conv2d, followed by a dropout of 0.2 was added/modified from the previous model.</a:t>
            </a:r>
          </a:p>
          <a:p>
            <a:r>
              <a:rPr lang="en-SG" sz="1300"/>
              <a:t>Error has now decreased to 25.58%</a:t>
            </a:r>
          </a:p>
          <a:p>
            <a:r>
              <a:rPr lang="en-SG" sz="1300"/>
              <a:t>Model still shows some level of overfitting.</a:t>
            </a:r>
          </a:p>
          <a:p>
            <a:r>
              <a:rPr lang="en-SG" sz="1300"/>
              <a:t>However, error on test set did not increase as drastically as before</a:t>
            </a:r>
          </a:p>
          <a:p>
            <a:r>
              <a:rPr lang="en-SG" sz="1300"/>
              <a:t>Precision for all classes have also increased to be more accurate than before</a:t>
            </a:r>
          </a:p>
          <a:p>
            <a:r>
              <a:rPr lang="en-SG" sz="1300"/>
              <a:t>More improvements will need to be made</a:t>
            </a:r>
            <a:endParaRPr lang="en-SG" sz="1300" dirty="0"/>
          </a:p>
        </p:txBody>
      </p:sp>
      <p:sp>
        <p:nvSpPr>
          <p:cNvPr id="141" name="Rectangle 140">
            <a:extLst>
              <a:ext uri="{FF2B5EF4-FFF2-40B4-BE49-F238E27FC236}">
                <a16:creationId xmlns:a16="http://schemas.microsoft.com/office/drawing/2014/main" id="{64C1ECFF-79D4-4304-8755-639B1BB1E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67273" y="446007"/>
            <a:ext cx="1438858" cy="1623110"/>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3" name="Rectangle 142">
            <a:extLst>
              <a:ext uri="{FF2B5EF4-FFF2-40B4-BE49-F238E27FC236}">
                <a16:creationId xmlns:a16="http://schemas.microsoft.com/office/drawing/2014/main" id="{05CC4153-3F0D-4F4C-8F12-E8FC3FA40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67273" y="2210542"/>
            <a:ext cx="1438858" cy="1623110"/>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5" name="Rectangle 144">
            <a:extLst>
              <a:ext uri="{FF2B5EF4-FFF2-40B4-BE49-F238E27FC236}">
                <a16:creationId xmlns:a16="http://schemas.microsoft.com/office/drawing/2014/main" id="{B2F732C5-48D9-4589-AE9D-73D8F453A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005072"/>
            <a:ext cx="3639312" cy="2404872"/>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7" name="Rectangle 146">
            <a:extLst>
              <a:ext uri="{FF2B5EF4-FFF2-40B4-BE49-F238E27FC236}">
                <a16:creationId xmlns:a16="http://schemas.microsoft.com/office/drawing/2014/main" id="{4332B7BA-AF3F-4310-B5AB-6BC4193FF7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8902" y="4005072"/>
            <a:ext cx="3639312" cy="2404872"/>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9" name="Rectangle 148">
            <a:extLst>
              <a:ext uri="{FF2B5EF4-FFF2-40B4-BE49-F238E27FC236}">
                <a16:creationId xmlns:a16="http://schemas.microsoft.com/office/drawing/2014/main" id="{7F4ACD48-6A1E-4030-B317-B257628EA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5008" y="4005072"/>
            <a:ext cx="3639312" cy="2404872"/>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480CCB50-5F9E-4E09-A5A8-99095E39F813}"/>
              </a:ext>
            </a:extLst>
          </p:cNvPr>
          <p:cNvPicPr>
            <a:picLocks noChangeAspect="1"/>
          </p:cNvPicPr>
          <p:nvPr/>
        </p:nvPicPr>
        <p:blipFill>
          <a:blip r:embed="rId2"/>
          <a:stretch>
            <a:fillRect/>
          </a:stretch>
        </p:blipFill>
        <p:spPr>
          <a:xfrm>
            <a:off x="3976391" y="2047682"/>
            <a:ext cx="4239217" cy="2762636"/>
          </a:xfrm>
          <a:prstGeom prst="rect">
            <a:avLst/>
          </a:prstGeom>
        </p:spPr>
      </p:pic>
      <p:pic>
        <p:nvPicPr>
          <p:cNvPr id="1026" name="Picture 2">
            <a:extLst>
              <a:ext uri="{FF2B5EF4-FFF2-40B4-BE49-F238E27FC236}">
                <a16:creationId xmlns:a16="http://schemas.microsoft.com/office/drawing/2014/main" id="{EF9072B7-E705-483B-903B-651A85F0EE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7675" y="2105025"/>
            <a:ext cx="36766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90C8978-8483-47C3-8479-1C45666AC2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9100" y="2105025"/>
            <a:ext cx="373380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377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9" y="450221"/>
            <a:ext cx="3639311" cy="3387645"/>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67A32E35-FE92-486F-AA1A-4BB18BB48165}"/>
              </a:ext>
            </a:extLst>
          </p:cNvPr>
          <p:cNvSpPr>
            <a:spLocks noGrp="1"/>
          </p:cNvSpPr>
          <p:nvPr>
            <p:ph type="title"/>
          </p:nvPr>
        </p:nvSpPr>
        <p:spPr>
          <a:xfrm>
            <a:off x="774701" y="761999"/>
            <a:ext cx="3054640" cy="2692564"/>
          </a:xfrm>
        </p:spPr>
        <p:txBody>
          <a:bodyPr>
            <a:normAutofit/>
          </a:bodyPr>
          <a:lstStyle/>
          <a:p>
            <a:r>
              <a:rPr lang="en-SG" sz="2500">
                <a:solidFill>
                  <a:srgbClr val="FFFFFF"/>
                </a:solidFill>
                <a:latin typeface="Calibri Light (Headings)"/>
              </a:rPr>
              <a:t>Model 3 (</a:t>
            </a:r>
            <a:r>
              <a:rPr lang="en-SG" sz="2500" b="0">
                <a:solidFill>
                  <a:srgbClr val="FFFFFF"/>
                </a:solidFill>
                <a:effectLst/>
                <a:latin typeface="Calibri Light (Headings)"/>
              </a:rPr>
              <a:t>BatchNormalization)</a:t>
            </a:r>
            <a:endParaRPr lang="en-SG" sz="2500">
              <a:solidFill>
                <a:srgbClr val="FFFFFF"/>
              </a:solidFill>
              <a:latin typeface="Calibri Light (Headings)"/>
            </a:endParaRPr>
          </a:p>
        </p:txBody>
      </p:sp>
      <p:sp>
        <p:nvSpPr>
          <p:cNvPr id="75" name="Rectangle 74">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3362" y="446007"/>
            <a:ext cx="5841454" cy="33876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CDF447-2EB6-49D1-9D9F-543E51152A7A}"/>
              </a:ext>
            </a:extLst>
          </p:cNvPr>
          <p:cNvSpPr>
            <a:spLocks noGrp="1"/>
          </p:cNvSpPr>
          <p:nvPr>
            <p:ph idx="1"/>
          </p:nvPr>
        </p:nvSpPr>
        <p:spPr>
          <a:xfrm>
            <a:off x="4684424" y="761999"/>
            <a:ext cx="5067629" cy="2692563"/>
          </a:xfrm>
        </p:spPr>
        <p:txBody>
          <a:bodyPr anchor="ctr">
            <a:normAutofit fontScale="92500"/>
          </a:bodyPr>
          <a:lstStyle/>
          <a:p>
            <a:r>
              <a:rPr lang="en-SG" sz="2000"/>
              <a:t>Batch normalisation will be added in between each layer</a:t>
            </a:r>
          </a:p>
          <a:p>
            <a:r>
              <a:rPr lang="en-SG" sz="2000"/>
              <a:t>Although error has increased to 27.27%, the loss has not increased more drastically than the previous model. Thus, some improvement on the overfitting has been made.</a:t>
            </a:r>
          </a:p>
          <a:p>
            <a:r>
              <a:rPr lang="en-SG" sz="2000"/>
              <a:t>Average precision has gone down slightly, but all classes are generally predicted fairly well</a:t>
            </a:r>
            <a:endParaRPr lang="en-SG" sz="2000" dirty="0"/>
          </a:p>
        </p:txBody>
      </p:sp>
      <p:sp>
        <p:nvSpPr>
          <p:cNvPr id="77" name="Rectangle 76">
            <a:extLst>
              <a:ext uri="{FF2B5EF4-FFF2-40B4-BE49-F238E27FC236}">
                <a16:creationId xmlns:a16="http://schemas.microsoft.com/office/drawing/2014/main" id="{64C1ECFF-79D4-4304-8755-639B1BB1E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67273" y="446007"/>
            <a:ext cx="1438858" cy="1623110"/>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9" name="Rectangle 78">
            <a:extLst>
              <a:ext uri="{FF2B5EF4-FFF2-40B4-BE49-F238E27FC236}">
                <a16:creationId xmlns:a16="http://schemas.microsoft.com/office/drawing/2014/main" id="{05CC4153-3F0D-4F4C-8F12-E8FC3FA40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67273" y="2210542"/>
            <a:ext cx="1438858" cy="1623110"/>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1" name="Rectangle 80">
            <a:extLst>
              <a:ext uri="{FF2B5EF4-FFF2-40B4-BE49-F238E27FC236}">
                <a16:creationId xmlns:a16="http://schemas.microsoft.com/office/drawing/2014/main" id="{B2F732C5-48D9-4589-AE9D-73D8F453A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005072"/>
            <a:ext cx="3639312" cy="2404872"/>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3" name="Rectangle 82">
            <a:extLst>
              <a:ext uri="{FF2B5EF4-FFF2-40B4-BE49-F238E27FC236}">
                <a16:creationId xmlns:a16="http://schemas.microsoft.com/office/drawing/2014/main" id="{4332B7BA-AF3F-4310-B5AB-6BC4193FF7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8902" y="4005072"/>
            <a:ext cx="3639312" cy="2404872"/>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5" name="Rectangle 84">
            <a:extLst>
              <a:ext uri="{FF2B5EF4-FFF2-40B4-BE49-F238E27FC236}">
                <a16:creationId xmlns:a16="http://schemas.microsoft.com/office/drawing/2014/main" id="{7F4ACD48-6A1E-4030-B317-B257628EA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5008" y="4005072"/>
            <a:ext cx="3639312" cy="2404872"/>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28083420-FB9B-4EA5-9D15-9166431614B5}"/>
              </a:ext>
            </a:extLst>
          </p:cNvPr>
          <p:cNvPicPr>
            <a:picLocks noChangeAspect="1"/>
          </p:cNvPicPr>
          <p:nvPr/>
        </p:nvPicPr>
        <p:blipFill>
          <a:blip r:embed="rId2"/>
          <a:stretch>
            <a:fillRect/>
          </a:stretch>
        </p:blipFill>
        <p:spPr>
          <a:xfrm>
            <a:off x="3995444" y="2038156"/>
            <a:ext cx="4201111" cy="2781688"/>
          </a:xfrm>
          <a:prstGeom prst="rect">
            <a:avLst/>
          </a:prstGeom>
        </p:spPr>
      </p:pic>
      <p:pic>
        <p:nvPicPr>
          <p:cNvPr id="2050" name="Picture 2">
            <a:extLst>
              <a:ext uri="{FF2B5EF4-FFF2-40B4-BE49-F238E27FC236}">
                <a16:creationId xmlns:a16="http://schemas.microsoft.com/office/drawing/2014/main" id="{46DD2EAF-DCFD-4C2C-9E40-941AD587A2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7675" y="2105025"/>
            <a:ext cx="36766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B4DC527-563F-4628-91C1-BE712FD4B7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9100" y="2105025"/>
            <a:ext cx="373380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186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9" y="450221"/>
            <a:ext cx="3639311" cy="3387645"/>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BC53991-C6D3-49CE-BE59-68B6D2F31A5A}"/>
              </a:ext>
            </a:extLst>
          </p:cNvPr>
          <p:cNvSpPr>
            <a:spLocks noGrp="1"/>
          </p:cNvSpPr>
          <p:nvPr>
            <p:ph type="title"/>
          </p:nvPr>
        </p:nvSpPr>
        <p:spPr>
          <a:xfrm>
            <a:off x="774701" y="761999"/>
            <a:ext cx="3054640" cy="2692564"/>
          </a:xfrm>
        </p:spPr>
        <p:txBody>
          <a:bodyPr>
            <a:normAutofit/>
          </a:bodyPr>
          <a:lstStyle/>
          <a:p>
            <a:r>
              <a:rPr lang="en-SG" sz="3600">
                <a:solidFill>
                  <a:srgbClr val="FFFFFF"/>
                </a:solidFill>
              </a:rPr>
              <a:t>Model 4</a:t>
            </a:r>
          </a:p>
        </p:txBody>
      </p:sp>
      <p:sp>
        <p:nvSpPr>
          <p:cNvPr id="75" name="Rectangle 74">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3362" y="446007"/>
            <a:ext cx="5841454" cy="33876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5417FA-5ED5-47F8-8117-A87EC2D88EAF}"/>
              </a:ext>
            </a:extLst>
          </p:cNvPr>
          <p:cNvSpPr>
            <a:spLocks noGrp="1"/>
          </p:cNvSpPr>
          <p:nvPr>
            <p:ph idx="1"/>
          </p:nvPr>
        </p:nvSpPr>
        <p:spPr>
          <a:xfrm>
            <a:off x="4684424" y="761999"/>
            <a:ext cx="5067629" cy="2692563"/>
          </a:xfrm>
        </p:spPr>
        <p:txBody>
          <a:bodyPr anchor="ctr">
            <a:normAutofit lnSpcReduction="10000"/>
          </a:bodyPr>
          <a:lstStyle/>
          <a:p>
            <a:r>
              <a:rPr lang="en-SG" sz="2000"/>
              <a:t>Further layers of dropout of 0.2 will be added to help with overfitting</a:t>
            </a:r>
          </a:p>
          <a:p>
            <a:r>
              <a:rPr lang="en-SG" sz="2000"/>
              <a:t>New error is now 18.10%</a:t>
            </a:r>
          </a:p>
          <a:p>
            <a:r>
              <a:rPr lang="en-SG" sz="2000"/>
              <a:t>As the loss does not increase but remains nearly constant, over fitting is not as great of an issue currently</a:t>
            </a:r>
          </a:p>
          <a:p>
            <a:r>
              <a:rPr lang="en-SG" sz="2000"/>
              <a:t>Precision has improved, but like before, the model has problems predicting for the class ‘cat’ </a:t>
            </a:r>
            <a:endParaRPr lang="en-SG" sz="2000" dirty="0"/>
          </a:p>
        </p:txBody>
      </p:sp>
      <p:sp>
        <p:nvSpPr>
          <p:cNvPr id="77" name="Rectangle 76">
            <a:extLst>
              <a:ext uri="{FF2B5EF4-FFF2-40B4-BE49-F238E27FC236}">
                <a16:creationId xmlns:a16="http://schemas.microsoft.com/office/drawing/2014/main" id="{64C1ECFF-79D4-4304-8755-639B1BB1E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67273" y="446007"/>
            <a:ext cx="1438858" cy="1623110"/>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9" name="Rectangle 78">
            <a:extLst>
              <a:ext uri="{FF2B5EF4-FFF2-40B4-BE49-F238E27FC236}">
                <a16:creationId xmlns:a16="http://schemas.microsoft.com/office/drawing/2014/main" id="{05CC4153-3F0D-4F4C-8F12-E8FC3FA40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67273" y="2210542"/>
            <a:ext cx="1438858" cy="1623110"/>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1" name="Rectangle 80">
            <a:extLst>
              <a:ext uri="{FF2B5EF4-FFF2-40B4-BE49-F238E27FC236}">
                <a16:creationId xmlns:a16="http://schemas.microsoft.com/office/drawing/2014/main" id="{B2F732C5-48D9-4589-AE9D-73D8F453A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005072"/>
            <a:ext cx="3639312" cy="2404872"/>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3" name="Rectangle 82">
            <a:extLst>
              <a:ext uri="{FF2B5EF4-FFF2-40B4-BE49-F238E27FC236}">
                <a16:creationId xmlns:a16="http://schemas.microsoft.com/office/drawing/2014/main" id="{4332B7BA-AF3F-4310-B5AB-6BC4193FF7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8902" y="4005072"/>
            <a:ext cx="3639312" cy="2404872"/>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5" name="Rectangle 84">
            <a:extLst>
              <a:ext uri="{FF2B5EF4-FFF2-40B4-BE49-F238E27FC236}">
                <a16:creationId xmlns:a16="http://schemas.microsoft.com/office/drawing/2014/main" id="{7F4ACD48-6A1E-4030-B317-B257628EA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5008" y="4005072"/>
            <a:ext cx="3639312" cy="2404872"/>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BC4C70FA-488B-4723-8067-B17B26D692B8}"/>
              </a:ext>
            </a:extLst>
          </p:cNvPr>
          <p:cNvPicPr>
            <a:picLocks noChangeAspect="1"/>
          </p:cNvPicPr>
          <p:nvPr/>
        </p:nvPicPr>
        <p:blipFill>
          <a:blip r:embed="rId2"/>
          <a:stretch>
            <a:fillRect/>
          </a:stretch>
        </p:blipFill>
        <p:spPr>
          <a:xfrm>
            <a:off x="4071655" y="2095314"/>
            <a:ext cx="4048690" cy="2667372"/>
          </a:xfrm>
          <a:prstGeom prst="rect">
            <a:avLst/>
          </a:prstGeom>
        </p:spPr>
      </p:pic>
      <p:pic>
        <p:nvPicPr>
          <p:cNvPr id="3074" name="Picture 2">
            <a:extLst>
              <a:ext uri="{FF2B5EF4-FFF2-40B4-BE49-F238E27FC236}">
                <a16:creationId xmlns:a16="http://schemas.microsoft.com/office/drawing/2014/main" id="{150B6089-2193-426B-ABA0-2CBC7F10FA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7675" y="2105025"/>
            <a:ext cx="36766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B69A815-923D-4B29-A793-34F44BB8CB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9100" y="2105025"/>
            <a:ext cx="373380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638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FB4F5EB-2702-4177-B8EB-F67734D39111}"/>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Part A</a:t>
            </a:r>
          </a:p>
        </p:txBody>
      </p:sp>
    </p:spTree>
    <p:extLst>
      <p:ext uri="{BB962C8B-B14F-4D97-AF65-F5344CB8AC3E}">
        <p14:creationId xmlns:p14="http://schemas.microsoft.com/office/powerpoint/2010/main" val="2466732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9" y="450221"/>
            <a:ext cx="3639311" cy="3387645"/>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724BCD59-8CAA-4604-9FD6-7887D686239C}"/>
              </a:ext>
            </a:extLst>
          </p:cNvPr>
          <p:cNvSpPr>
            <a:spLocks noGrp="1"/>
          </p:cNvSpPr>
          <p:nvPr>
            <p:ph type="title"/>
          </p:nvPr>
        </p:nvSpPr>
        <p:spPr>
          <a:xfrm>
            <a:off x="774701" y="761999"/>
            <a:ext cx="3054640" cy="2692564"/>
          </a:xfrm>
        </p:spPr>
        <p:txBody>
          <a:bodyPr>
            <a:normAutofit/>
          </a:bodyPr>
          <a:lstStyle/>
          <a:p>
            <a:r>
              <a:rPr lang="en-SG" sz="3600">
                <a:solidFill>
                  <a:srgbClr val="FFFFFF"/>
                </a:solidFill>
              </a:rPr>
              <a:t>Model 5</a:t>
            </a:r>
          </a:p>
        </p:txBody>
      </p:sp>
      <p:sp>
        <p:nvSpPr>
          <p:cNvPr id="139" name="Rectangle 138">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3362" y="446007"/>
            <a:ext cx="5841454" cy="33876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201FF2E6-11D9-4446-B5E4-10B936127EB9}"/>
              </a:ext>
            </a:extLst>
          </p:cNvPr>
          <p:cNvSpPr>
            <a:spLocks noGrp="1"/>
          </p:cNvSpPr>
          <p:nvPr>
            <p:ph idx="1"/>
          </p:nvPr>
        </p:nvSpPr>
        <p:spPr>
          <a:xfrm>
            <a:off x="4684424" y="761999"/>
            <a:ext cx="5067629" cy="2692563"/>
          </a:xfrm>
        </p:spPr>
        <p:txBody>
          <a:bodyPr anchor="ctr">
            <a:normAutofit/>
          </a:bodyPr>
          <a:lstStyle/>
          <a:p>
            <a:r>
              <a:rPr lang="en-US" sz="1400"/>
              <a:t>Final model uses incrementally increasing values of dropout.</a:t>
            </a:r>
          </a:p>
          <a:p>
            <a:r>
              <a:rPr lang="en-US" sz="1400"/>
              <a:t>Error has increased to 18.33%.</a:t>
            </a:r>
          </a:p>
          <a:p>
            <a:r>
              <a:rPr lang="en-US" sz="1400"/>
              <a:t>This is the second-best model constructed during this project in terms of accuracy.</a:t>
            </a:r>
          </a:p>
          <a:p>
            <a:r>
              <a:rPr lang="en-US" sz="1400"/>
              <a:t>Problems of overfitting does not seem to be as prevalent in this model and the training and validation loss are close to converging.</a:t>
            </a:r>
          </a:p>
          <a:p>
            <a:r>
              <a:rPr lang="en-US" sz="1400"/>
              <a:t>Precision is mostly not an issue, apart form the deer class</a:t>
            </a:r>
          </a:p>
        </p:txBody>
      </p:sp>
      <p:sp>
        <p:nvSpPr>
          <p:cNvPr id="141" name="Rectangle 140">
            <a:extLst>
              <a:ext uri="{FF2B5EF4-FFF2-40B4-BE49-F238E27FC236}">
                <a16:creationId xmlns:a16="http://schemas.microsoft.com/office/drawing/2014/main" id="{64C1ECFF-79D4-4304-8755-639B1BB1E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67273" y="446007"/>
            <a:ext cx="1438858" cy="1623110"/>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3" name="Rectangle 142">
            <a:extLst>
              <a:ext uri="{FF2B5EF4-FFF2-40B4-BE49-F238E27FC236}">
                <a16:creationId xmlns:a16="http://schemas.microsoft.com/office/drawing/2014/main" id="{05CC4153-3F0D-4F4C-8F12-E8FC3FA40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67273" y="2210542"/>
            <a:ext cx="1438858" cy="1623110"/>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6" name="Picture 5">
            <a:extLst>
              <a:ext uri="{FF2B5EF4-FFF2-40B4-BE49-F238E27FC236}">
                <a16:creationId xmlns:a16="http://schemas.microsoft.com/office/drawing/2014/main" id="{220BA3C8-AD84-4A82-960A-08E687BA8DEC}"/>
              </a:ext>
            </a:extLst>
          </p:cNvPr>
          <p:cNvPicPr>
            <a:picLocks noChangeAspect="1"/>
          </p:cNvPicPr>
          <p:nvPr/>
        </p:nvPicPr>
        <p:blipFill rotWithShape="1">
          <a:blip r:embed="rId2"/>
          <a:srcRect r="1116" b="-4"/>
          <a:stretch/>
        </p:blipFill>
        <p:spPr>
          <a:xfrm>
            <a:off x="462058" y="4001080"/>
            <a:ext cx="3639312" cy="2401554"/>
          </a:xfrm>
          <a:prstGeom prst="rect">
            <a:avLst/>
          </a:prstGeom>
        </p:spPr>
      </p:pic>
      <p:pic>
        <p:nvPicPr>
          <p:cNvPr id="4100" name="Picture 4">
            <a:extLst>
              <a:ext uri="{FF2B5EF4-FFF2-40B4-BE49-F238E27FC236}">
                <a16:creationId xmlns:a16="http://schemas.microsoft.com/office/drawing/2014/main" id="{364A7D96-D9F5-485E-BCC1-076C9A16F2D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375" r="-3" b="-3"/>
          <a:stretch/>
        </p:blipFill>
        <p:spPr bwMode="auto">
          <a:xfrm>
            <a:off x="4263362" y="4001080"/>
            <a:ext cx="3639312" cy="2401554"/>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5031E90E-3AFB-4110-AD95-31B9E7E41E1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 b="8372"/>
          <a:stretch/>
        </p:blipFill>
        <p:spPr bwMode="auto">
          <a:xfrm>
            <a:off x="8066819" y="4001080"/>
            <a:ext cx="3639312" cy="2401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197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Question mark on green pastel background">
            <a:extLst>
              <a:ext uri="{FF2B5EF4-FFF2-40B4-BE49-F238E27FC236}">
                <a16:creationId xmlns:a16="http://schemas.microsoft.com/office/drawing/2014/main" id="{6804B134-2E5A-416C-A270-5DFC7E2083DB}"/>
              </a:ext>
            </a:extLst>
          </p:cNvPr>
          <p:cNvPicPr>
            <a:picLocks noChangeAspect="1"/>
          </p:cNvPicPr>
          <p:nvPr/>
        </p:nvPicPr>
        <p:blipFill rotWithShape="1">
          <a:blip r:embed="rId2"/>
          <a:srcRect l="5189"/>
          <a:stretch/>
        </p:blipFill>
        <p:spPr>
          <a:xfrm>
            <a:off x="3522468" y="10"/>
            <a:ext cx="8669532" cy="6857990"/>
          </a:xfrm>
          <a:prstGeom prst="rect">
            <a:avLst/>
          </a:prstGeom>
        </p:spPr>
      </p:pic>
      <p:sp>
        <p:nvSpPr>
          <p:cNvPr id="11"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8DA8F6-7451-40A7-BFDF-A49559CD15B8}"/>
              </a:ext>
            </a:extLst>
          </p:cNvPr>
          <p:cNvSpPr>
            <a:spLocks noGrp="1"/>
          </p:cNvSpPr>
          <p:nvPr>
            <p:ph type="title"/>
          </p:nvPr>
        </p:nvSpPr>
        <p:spPr>
          <a:xfrm>
            <a:off x="371094" y="1161288"/>
            <a:ext cx="3438144" cy="1124712"/>
          </a:xfrm>
        </p:spPr>
        <p:txBody>
          <a:bodyPr anchor="b">
            <a:normAutofit/>
          </a:bodyPr>
          <a:lstStyle/>
          <a:p>
            <a:r>
              <a:rPr lang="en-SG" sz="2800"/>
              <a:t>Conclusion</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240F1E0-D857-4983-B167-F25834361551}"/>
              </a:ext>
            </a:extLst>
          </p:cNvPr>
          <p:cNvSpPr>
            <a:spLocks noGrp="1"/>
          </p:cNvSpPr>
          <p:nvPr>
            <p:ph idx="1"/>
          </p:nvPr>
        </p:nvSpPr>
        <p:spPr>
          <a:xfrm>
            <a:off x="371094" y="2718054"/>
            <a:ext cx="3438906" cy="3207258"/>
          </a:xfrm>
        </p:spPr>
        <p:txBody>
          <a:bodyPr anchor="t">
            <a:normAutofit/>
          </a:bodyPr>
          <a:lstStyle/>
          <a:p>
            <a:r>
              <a:rPr lang="en-SG" sz="1700"/>
              <a:t>Model 5 will be used as it does not seem to be greatly overfitted and has a relatively low error score.</a:t>
            </a:r>
          </a:p>
          <a:p>
            <a:r>
              <a:rPr lang="en-SG" sz="1700"/>
              <a:t>Its precision for predicting the test set is decently good, only have problems predicting cat and dogs which other models also have problems with</a:t>
            </a:r>
            <a:endParaRPr lang="en-SG" sz="1700" dirty="0"/>
          </a:p>
        </p:txBody>
      </p:sp>
    </p:spTree>
    <p:extLst>
      <p:ext uri="{BB962C8B-B14F-4D97-AF65-F5344CB8AC3E}">
        <p14:creationId xmlns:p14="http://schemas.microsoft.com/office/powerpoint/2010/main" val="163340062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32FD50D0-1315-48C4-BB87-7646B049A0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a16="http://schemas.microsoft.com/office/drawing/2014/main" id="{CA83E95F-11F0-4EF3-B911-EC4A265F08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80" name="Freeform 44">
              <a:extLst>
                <a:ext uri="{FF2B5EF4-FFF2-40B4-BE49-F238E27FC236}">
                  <a16:creationId xmlns:a16="http://schemas.microsoft.com/office/drawing/2014/main" id="{4A5621C8-F0D7-4928-9BC5-B15B318AF6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45">
              <a:extLst>
                <a:ext uri="{FF2B5EF4-FFF2-40B4-BE49-F238E27FC236}">
                  <a16:creationId xmlns:a16="http://schemas.microsoft.com/office/drawing/2014/main" id="{3F55EE6D-8E4E-47F0-B7BC-D45AECE433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46">
              <a:extLst>
                <a:ext uri="{FF2B5EF4-FFF2-40B4-BE49-F238E27FC236}">
                  <a16:creationId xmlns:a16="http://schemas.microsoft.com/office/drawing/2014/main" id="{C2EC5D6B-2D05-4DDF-9E09-8814EA4921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47">
              <a:extLst>
                <a:ext uri="{FF2B5EF4-FFF2-40B4-BE49-F238E27FC236}">
                  <a16:creationId xmlns:a16="http://schemas.microsoft.com/office/drawing/2014/main" id="{F7890FC4-3706-4665-B92A-D37982414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Rectangle 83">
              <a:extLst>
                <a:ext uri="{FF2B5EF4-FFF2-40B4-BE49-F238E27FC236}">
                  <a16:creationId xmlns:a16="http://schemas.microsoft.com/office/drawing/2014/main" id="{5B29EAEC-4EE8-4823-BBB4-9012708C82B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F7CD5892-0E77-4E3F-9F84-52C18FD031F5}"/>
              </a:ext>
            </a:extLst>
          </p:cNvPr>
          <p:cNvSpPr>
            <a:spLocks noGrp="1"/>
          </p:cNvSpPr>
          <p:nvPr>
            <p:ph type="title"/>
          </p:nvPr>
        </p:nvSpPr>
        <p:spPr>
          <a:xfrm>
            <a:off x="1047280" y="759805"/>
            <a:ext cx="10306520" cy="1325563"/>
          </a:xfrm>
        </p:spPr>
        <p:txBody>
          <a:bodyPr vert="horz" lIns="91440" tIns="45720" rIns="91440" bIns="45720" rtlCol="0">
            <a:normAutofit/>
          </a:bodyPr>
          <a:lstStyle/>
          <a:p>
            <a:r>
              <a:rPr lang="en-US" sz="4000" kern="1200">
                <a:solidFill>
                  <a:srgbClr val="FFFFFF"/>
                </a:solidFill>
                <a:latin typeface="+mj-lt"/>
                <a:ea typeface="+mj-ea"/>
                <a:cs typeface="+mj-cs"/>
              </a:rPr>
              <a:t>Viewing of Data</a:t>
            </a:r>
          </a:p>
        </p:txBody>
      </p:sp>
      <p:sp>
        <p:nvSpPr>
          <p:cNvPr id="8" name="Content Placeholder 2">
            <a:extLst>
              <a:ext uri="{FF2B5EF4-FFF2-40B4-BE49-F238E27FC236}">
                <a16:creationId xmlns:a16="http://schemas.microsoft.com/office/drawing/2014/main" id="{10A81851-F7A5-49AE-A6B9-F743719F40E7}"/>
              </a:ext>
            </a:extLst>
          </p:cNvPr>
          <p:cNvSpPr>
            <a:spLocks noGrp="1"/>
          </p:cNvSpPr>
          <p:nvPr>
            <p:ph idx="1"/>
          </p:nvPr>
        </p:nvSpPr>
        <p:spPr>
          <a:xfrm>
            <a:off x="1424904" y="2543175"/>
            <a:ext cx="3385635" cy="3363846"/>
          </a:xfrm>
        </p:spPr>
        <p:txBody>
          <a:bodyPr anchor="ctr">
            <a:normAutofit/>
          </a:bodyPr>
          <a:lstStyle/>
          <a:p>
            <a:r>
              <a:rPr lang="en-SG" sz="2000" dirty="0"/>
              <a:t>Dataset shows black and white photos of various clothing items. </a:t>
            </a:r>
          </a:p>
          <a:p>
            <a:r>
              <a:rPr lang="en-SG" sz="2000" dirty="0"/>
              <a:t>Each picture is stored as a 2x2 array</a:t>
            </a:r>
          </a:p>
          <a:p>
            <a:r>
              <a:rPr lang="en-SG" sz="2000" dirty="0"/>
              <a:t>Each class have the same count</a:t>
            </a:r>
          </a:p>
        </p:txBody>
      </p:sp>
      <p:pic>
        <p:nvPicPr>
          <p:cNvPr id="4" name="Picture 3">
            <a:extLst>
              <a:ext uri="{FF2B5EF4-FFF2-40B4-BE49-F238E27FC236}">
                <a16:creationId xmlns:a16="http://schemas.microsoft.com/office/drawing/2014/main" id="{CC50D194-827D-4161-95FC-AE893E14EDE7}"/>
              </a:ext>
            </a:extLst>
          </p:cNvPr>
          <p:cNvPicPr>
            <a:picLocks noChangeAspect="1"/>
          </p:cNvPicPr>
          <p:nvPr/>
        </p:nvPicPr>
        <p:blipFill>
          <a:blip r:embed="rId2"/>
          <a:stretch>
            <a:fillRect/>
          </a:stretch>
        </p:blipFill>
        <p:spPr>
          <a:xfrm>
            <a:off x="5907190" y="2494450"/>
            <a:ext cx="1389270" cy="3412571"/>
          </a:xfrm>
          <a:prstGeom prst="rect">
            <a:avLst/>
          </a:prstGeom>
        </p:spPr>
      </p:pic>
      <p:pic>
        <p:nvPicPr>
          <p:cNvPr id="1028" name="Picture 4">
            <a:extLst>
              <a:ext uri="{FF2B5EF4-FFF2-40B4-BE49-F238E27FC236}">
                <a16:creationId xmlns:a16="http://schemas.microsoft.com/office/drawing/2014/main" id="{DD57C3E8-98D5-4E2C-BF8E-726B2AB17F3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87032" y="2865923"/>
            <a:ext cx="2657430" cy="2652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322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7CCEF-E324-42EB-836B-B4C5DB95E115}"/>
              </a:ext>
            </a:extLst>
          </p:cNvPr>
          <p:cNvSpPr>
            <a:spLocks noGrp="1"/>
          </p:cNvSpPr>
          <p:nvPr>
            <p:ph type="title"/>
          </p:nvPr>
        </p:nvSpPr>
        <p:spPr>
          <a:xfrm>
            <a:off x="466722" y="586855"/>
            <a:ext cx="3201366" cy="3387497"/>
          </a:xfrm>
        </p:spPr>
        <p:txBody>
          <a:bodyPr anchor="b">
            <a:normAutofit/>
          </a:bodyPr>
          <a:lstStyle/>
          <a:p>
            <a:pPr algn="r"/>
            <a:r>
              <a:rPr lang="en-SG" sz="4000">
                <a:solidFill>
                  <a:srgbClr val="FFFFFF"/>
                </a:solidFill>
              </a:rPr>
              <a:t>Data Conversion </a:t>
            </a:r>
          </a:p>
        </p:txBody>
      </p:sp>
      <p:sp>
        <p:nvSpPr>
          <p:cNvPr id="3" name="Content Placeholder 2">
            <a:extLst>
              <a:ext uri="{FF2B5EF4-FFF2-40B4-BE49-F238E27FC236}">
                <a16:creationId xmlns:a16="http://schemas.microsoft.com/office/drawing/2014/main" id="{B7CA1B7D-7CA6-4EEC-8D9F-0D0FFA432253}"/>
              </a:ext>
            </a:extLst>
          </p:cNvPr>
          <p:cNvSpPr>
            <a:spLocks noGrp="1"/>
          </p:cNvSpPr>
          <p:nvPr>
            <p:ph idx="1"/>
          </p:nvPr>
        </p:nvSpPr>
        <p:spPr>
          <a:xfrm>
            <a:off x="4810259" y="649480"/>
            <a:ext cx="6555347" cy="5546047"/>
          </a:xfrm>
        </p:spPr>
        <p:txBody>
          <a:bodyPr anchor="ctr">
            <a:normAutofit/>
          </a:bodyPr>
          <a:lstStyle/>
          <a:p>
            <a:r>
              <a:rPr lang="en-SG" sz="1700" dirty="0"/>
              <a:t>Data needs to be converted before use. </a:t>
            </a:r>
          </a:p>
          <a:p>
            <a:r>
              <a:rPr lang="en-SG" sz="1700" dirty="0"/>
              <a:t>Normalization of X values and categorising y classes will be done</a:t>
            </a:r>
          </a:p>
          <a:p>
            <a:r>
              <a:rPr lang="en-SG" sz="1700" dirty="0"/>
              <a:t>Code:</a:t>
            </a:r>
          </a:p>
          <a:p>
            <a:r>
              <a:rPr lang="en-SG" sz="1700" dirty="0"/>
              <a:t>from tensorflow.compat.v1.keras.utils import </a:t>
            </a:r>
            <a:r>
              <a:rPr lang="en-SG" sz="1700" dirty="0" err="1"/>
              <a:t>to_categorical</a:t>
            </a:r>
            <a:endParaRPr lang="en-SG" sz="1700" dirty="0"/>
          </a:p>
          <a:p>
            <a:r>
              <a:rPr lang="en-SG" sz="1700" dirty="0" err="1"/>
              <a:t>y_train</a:t>
            </a:r>
            <a:r>
              <a:rPr lang="en-SG" sz="1700" dirty="0"/>
              <a:t> = </a:t>
            </a:r>
            <a:r>
              <a:rPr lang="en-SG" sz="1700" dirty="0" err="1"/>
              <a:t>to_categorical</a:t>
            </a:r>
            <a:r>
              <a:rPr lang="en-SG" sz="1700" dirty="0"/>
              <a:t>(</a:t>
            </a:r>
            <a:r>
              <a:rPr lang="en-SG" sz="1700" dirty="0" err="1"/>
              <a:t>y_train</a:t>
            </a:r>
            <a:r>
              <a:rPr lang="en-SG" sz="1700" dirty="0"/>
              <a:t>)</a:t>
            </a:r>
          </a:p>
          <a:p>
            <a:r>
              <a:rPr lang="en-SG" sz="1700" dirty="0" err="1"/>
              <a:t>y_test</a:t>
            </a:r>
            <a:r>
              <a:rPr lang="en-SG" sz="1700" dirty="0"/>
              <a:t> = </a:t>
            </a:r>
            <a:r>
              <a:rPr lang="en-SG" sz="1700" dirty="0" err="1"/>
              <a:t>to_categorical</a:t>
            </a:r>
            <a:r>
              <a:rPr lang="en-SG" sz="1700" dirty="0"/>
              <a:t>(</a:t>
            </a:r>
            <a:r>
              <a:rPr lang="en-SG" sz="1700" dirty="0" err="1"/>
              <a:t>y_test</a:t>
            </a:r>
            <a:r>
              <a:rPr lang="en-SG" sz="1700" dirty="0"/>
              <a:t>)</a:t>
            </a:r>
          </a:p>
          <a:p>
            <a:r>
              <a:rPr lang="en-SG" sz="1700" dirty="0"/>
              <a:t>#converting </a:t>
            </a:r>
            <a:r>
              <a:rPr lang="en-SG" sz="1700" dirty="0" err="1"/>
              <a:t>train_X</a:t>
            </a:r>
            <a:r>
              <a:rPr lang="en-SG" sz="1700" dirty="0"/>
              <a:t> and </a:t>
            </a:r>
            <a:r>
              <a:rPr lang="en-SG" sz="1700" dirty="0" err="1"/>
              <a:t>test_X</a:t>
            </a:r>
            <a:endParaRPr lang="en-SG" sz="1700" dirty="0"/>
          </a:p>
          <a:p>
            <a:r>
              <a:rPr lang="en-SG" sz="1700" dirty="0"/>
              <a:t>#number of </a:t>
            </a:r>
            <a:r>
              <a:rPr lang="en-SG" sz="1700" dirty="0" err="1"/>
              <a:t>pixles</a:t>
            </a:r>
            <a:endParaRPr lang="en-SG" sz="1700" dirty="0"/>
          </a:p>
          <a:p>
            <a:r>
              <a:rPr lang="en-SG" sz="1700" dirty="0" err="1"/>
              <a:t>pix</a:t>
            </a:r>
            <a:r>
              <a:rPr lang="en-SG" sz="1700" dirty="0"/>
              <a:t>=</a:t>
            </a:r>
            <a:r>
              <a:rPr lang="en-SG" sz="1700" dirty="0" err="1"/>
              <a:t>X_train.shape</a:t>
            </a:r>
            <a:r>
              <a:rPr lang="en-SG" sz="1700" dirty="0"/>
              <a:t>[1] * </a:t>
            </a:r>
            <a:r>
              <a:rPr lang="en-SG" sz="1700" dirty="0" err="1"/>
              <a:t>X_train.shape</a:t>
            </a:r>
            <a:r>
              <a:rPr lang="en-SG" sz="1700" dirty="0"/>
              <a:t>[2]</a:t>
            </a:r>
          </a:p>
          <a:p>
            <a:r>
              <a:rPr lang="en-SG" sz="1700" dirty="0" err="1"/>
              <a:t>X_train</a:t>
            </a:r>
            <a:r>
              <a:rPr lang="en-SG" sz="1700" dirty="0"/>
              <a:t> = </a:t>
            </a:r>
            <a:r>
              <a:rPr lang="en-SG" sz="1700" dirty="0" err="1"/>
              <a:t>X_train.reshape</a:t>
            </a:r>
            <a:r>
              <a:rPr lang="en-SG" sz="1700" dirty="0"/>
              <a:t>((</a:t>
            </a:r>
            <a:r>
              <a:rPr lang="en-SG" sz="1700" dirty="0" err="1"/>
              <a:t>X_train.shape</a:t>
            </a:r>
            <a:r>
              <a:rPr lang="en-SG" sz="1700" dirty="0"/>
              <a:t>[0], </a:t>
            </a:r>
            <a:r>
              <a:rPr lang="en-SG" sz="1700" dirty="0" err="1"/>
              <a:t>pix</a:t>
            </a:r>
            <a:r>
              <a:rPr lang="en-SG" sz="1700" dirty="0"/>
              <a:t>)).</a:t>
            </a:r>
            <a:r>
              <a:rPr lang="en-SG" sz="1700" dirty="0" err="1"/>
              <a:t>astype</a:t>
            </a:r>
            <a:r>
              <a:rPr lang="en-SG" sz="1700" dirty="0"/>
              <a:t>('float32')</a:t>
            </a:r>
          </a:p>
          <a:p>
            <a:r>
              <a:rPr lang="en-SG" sz="1700" dirty="0" err="1"/>
              <a:t>X_test</a:t>
            </a:r>
            <a:r>
              <a:rPr lang="en-SG" sz="1700" dirty="0"/>
              <a:t> = </a:t>
            </a:r>
            <a:r>
              <a:rPr lang="en-SG" sz="1700" dirty="0" err="1"/>
              <a:t>X_test.reshape</a:t>
            </a:r>
            <a:r>
              <a:rPr lang="en-SG" sz="1700" dirty="0"/>
              <a:t>((</a:t>
            </a:r>
            <a:r>
              <a:rPr lang="en-SG" sz="1700" dirty="0" err="1"/>
              <a:t>X_test.shape</a:t>
            </a:r>
            <a:r>
              <a:rPr lang="en-SG" sz="1700" dirty="0"/>
              <a:t>[0],</a:t>
            </a:r>
            <a:r>
              <a:rPr lang="en-SG" sz="1700" dirty="0" err="1"/>
              <a:t>pix</a:t>
            </a:r>
            <a:r>
              <a:rPr lang="en-SG" sz="1700" dirty="0"/>
              <a:t>)).</a:t>
            </a:r>
            <a:r>
              <a:rPr lang="en-SG" sz="1700" dirty="0" err="1"/>
              <a:t>astype</a:t>
            </a:r>
            <a:r>
              <a:rPr lang="en-SG" sz="1700" dirty="0"/>
              <a:t>('float32')</a:t>
            </a:r>
          </a:p>
          <a:p>
            <a:endParaRPr lang="en-SG" sz="1700" dirty="0"/>
          </a:p>
          <a:p>
            <a:r>
              <a:rPr lang="en-SG" sz="1700" dirty="0"/>
              <a:t>#normalising</a:t>
            </a:r>
          </a:p>
          <a:p>
            <a:r>
              <a:rPr lang="en-SG" sz="1700" dirty="0" err="1"/>
              <a:t>X_train</a:t>
            </a:r>
            <a:r>
              <a:rPr lang="en-SG" sz="1700" dirty="0"/>
              <a:t> = </a:t>
            </a:r>
            <a:r>
              <a:rPr lang="en-SG" sz="1700" dirty="0" err="1"/>
              <a:t>X_train</a:t>
            </a:r>
            <a:r>
              <a:rPr lang="en-SG" sz="1700" dirty="0"/>
              <a:t> / 255</a:t>
            </a:r>
          </a:p>
          <a:p>
            <a:r>
              <a:rPr lang="en-SG" sz="1700" dirty="0" err="1"/>
              <a:t>X_test</a:t>
            </a:r>
            <a:r>
              <a:rPr lang="en-SG" sz="1700" dirty="0"/>
              <a:t> = </a:t>
            </a:r>
            <a:r>
              <a:rPr lang="en-SG" sz="1700" dirty="0" err="1"/>
              <a:t>X_test</a:t>
            </a:r>
            <a:r>
              <a:rPr lang="en-SG" sz="1700" dirty="0"/>
              <a:t> / 255</a:t>
            </a:r>
          </a:p>
        </p:txBody>
      </p:sp>
    </p:spTree>
    <p:extLst>
      <p:ext uri="{BB962C8B-B14F-4D97-AF65-F5344CB8AC3E}">
        <p14:creationId xmlns:p14="http://schemas.microsoft.com/office/powerpoint/2010/main" val="3270415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FD25728-1B57-4CF1-BB99-01A96E2AE452}"/>
              </a:ext>
            </a:extLst>
          </p:cNvPr>
          <p:cNvSpPr>
            <a:spLocks noGrp="1"/>
          </p:cNvSpPr>
          <p:nvPr>
            <p:ph type="title"/>
          </p:nvPr>
        </p:nvSpPr>
        <p:spPr>
          <a:xfrm>
            <a:off x="524256" y="516804"/>
            <a:ext cx="6594189" cy="1625210"/>
          </a:xfrm>
        </p:spPr>
        <p:txBody>
          <a:bodyPr>
            <a:normAutofit/>
          </a:bodyPr>
          <a:lstStyle/>
          <a:p>
            <a:r>
              <a:rPr lang="en-SG">
                <a:solidFill>
                  <a:srgbClr val="FFFFFF"/>
                </a:solidFill>
              </a:rPr>
              <a:t>Data Conversion </a:t>
            </a:r>
          </a:p>
        </p:txBody>
      </p:sp>
      <p:sp>
        <p:nvSpPr>
          <p:cNvPr id="12" name="Rectangle 11">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7A826D2-AE47-4604-8DCD-1512AF300EF9}"/>
              </a:ext>
            </a:extLst>
          </p:cNvPr>
          <p:cNvPicPr>
            <a:picLocks noChangeAspect="1"/>
          </p:cNvPicPr>
          <p:nvPr/>
        </p:nvPicPr>
        <p:blipFill>
          <a:blip r:embed="rId2"/>
          <a:stretch>
            <a:fillRect/>
          </a:stretch>
        </p:blipFill>
        <p:spPr>
          <a:xfrm>
            <a:off x="566744" y="2740205"/>
            <a:ext cx="6579910" cy="3487050"/>
          </a:xfrm>
          <a:prstGeom prst="rect">
            <a:avLst/>
          </a:prstGeom>
        </p:spPr>
      </p:pic>
      <p:sp>
        <p:nvSpPr>
          <p:cNvPr id="14" name="Rectangle 13">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42C7C5F-EB26-4FE2-B009-F54BE5C9CF00}"/>
              </a:ext>
            </a:extLst>
          </p:cNvPr>
          <p:cNvSpPr>
            <a:spLocks noGrp="1"/>
          </p:cNvSpPr>
          <p:nvPr>
            <p:ph idx="1"/>
          </p:nvPr>
        </p:nvSpPr>
        <p:spPr>
          <a:xfrm>
            <a:off x="8029319" y="917725"/>
            <a:ext cx="3424739" cy="4852362"/>
          </a:xfrm>
        </p:spPr>
        <p:txBody>
          <a:bodyPr anchor="ctr">
            <a:normAutofit/>
          </a:bodyPr>
          <a:lstStyle/>
          <a:p>
            <a:r>
              <a:rPr lang="en-SG" sz="2000">
                <a:solidFill>
                  <a:srgbClr val="FFFFFF"/>
                </a:solidFill>
              </a:rPr>
              <a:t>Data transformed is now a 2d array</a:t>
            </a:r>
          </a:p>
        </p:txBody>
      </p:sp>
    </p:spTree>
    <p:extLst>
      <p:ext uri="{BB962C8B-B14F-4D97-AF65-F5344CB8AC3E}">
        <p14:creationId xmlns:p14="http://schemas.microsoft.com/office/powerpoint/2010/main" val="1219620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1A3CAF5-F5EC-4784-8260-B02856ACCC02}"/>
              </a:ext>
            </a:extLst>
          </p:cNvPr>
          <p:cNvSpPr>
            <a:spLocks noGrp="1"/>
          </p:cNvSpPr>
          <p:nvPr>
            <p:ph type="title"/>
          </p:nvPr>
        </p:nvSpPr>
        <p:spPr>
          <a:xfrm>
            <a:off x="524256" y="491260"/>
            <a:ext cx="6594189" cy="1625210"/>
          </a:xfrm>
        </p:spPr>
        <p:txBody>
          <a:bodyPr>
            <a:normAutofit/>
          </a:bodyPr>
          <a:lstStyle/>
          <a:p>
            <a:r>
              <a:rPr lang="en-SG">
                <a:solidFill>
                  <a:srgbClr val="FFFFFF"/>
                </a:solidFill>
              </a:rPr>
              <a:t>Model building</a:t>
            </a:r>
          </a:p>
        </p:txBody>
      </p:sp>
      <p:sp>
        <p:nvSpPr>
          <p:cNvPr id="39" name="Rectangle 38">
            <a:extLst>
              <a:ext uri="{FF2B5EF4-FFF2-40B4-BE49-F238E27FC236}">
                <a16:creationId xmlns:a16="http://schemas.microsoft.com/office/drawing/2014/main" id="{33B81349-3A7E-4A66-9ED9-66E6F8E29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3" y="2454901"/>
            <a:ext cx="3441163" cy="4080255"/>
          </a:xfrm>
          <a:prstGeom prst="rect">
            <a:avLst/>
          </a:prstGeom>
          <a:solidFill>
            <a:srgbClr val="FFA957">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0" name="Picture 9" descr="Chart&#10;&#10;Description automatically generated">
            <a:extLst>
              <a:ext uri="{FF2B5EF4-FFF2-40B4-BE49-F238E27FC236}">
                <a16:creationId xmlns:a16="http://schemas.microsoft.com/office/drawing/2014/main" id="{42B7EB35-339D-4167-87D1-EB20CB020D5B}"/>
              </a:ext>
            </a:extLst>
          </p:cNvPr>
          <p:cNvPicPr>
            <a:picLocks noChangeAspect="1"/>
          </p:cNvPicPr>
          <p:nvPr/>
        </p:nvPicPr>
        <p:blipFill>
          <a:blip r:embed="rId2"/>
          <a:stretch>
            <a:fillRect/>
          </a:stretch>
        </p:blipFill>
        <p:spPr>
          <a:xfrm>
            <a:off x="826479" y="2667954"/>
            <a:ext cx="2462910" cy="3635293"/>
          </a:xfrm>
          <a:prstGeom prst="rect">
            <a:avLst/>
          </a:prstGeom>
        </p:spPr>
      </p:pic>
      <p:sp>
        <p:nvSpPr>
          <p:cNvPr id="41" name="Rectangle 40">
            <a:extLst>
              <a:ext uri="{FF2B5EF4-FFF2-40B4-BE49-F238E27FC236}">
                <a16:creationId xmlns:a16="http://schemas.microsoft.com/office/drawing/2014/main" id="{4A37A7FF-19A5-40D8-8D0C-E780CBD330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1468" y="2454900"/>
            <a:ext cx="3441163" cy="4080255"/>
          </a:xfrm>
          <a:prstGeom prst="rect">
            <a:avLst/>
          </a:prstGeom>
          <a:solidFill>
            <a:srgbClr val="FFA957">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2" name="Picture 11" descr="Table&#10;&#10;Description automatically generated with medium confidence">
            <a:extLst>
              <a:ext uri="{FF2B5EF4-FFF2-40B4-BE49-F238E27FC236}">
                <a16:creationId xmlns:a16="http://schemas.microsoft.com/office/drawing/2014/main" id="{8E5C3540-E407-47AE-A52D-B64C4E7796F2}"/>
              </a:ext>
            </a:extLst>
          </p:cNvPr>
          <p:cNvPicPr>
            <a:picLocks noChangeAspect="1"/>
          </p:cNvPicPr>
          <p:nvPr/>
        </p:nvPicPr>
        <p:blipFill>
          <a:blip r:embed="rId3"/>
          <a:stretch>
            <a:fillRect/>
          </a:stretch>
        </p:blipFill>
        <p:spPr>
          <a:xfrm>
            <a:off x="4138970" y="3151299"/>
            <a:ext cx="3067358" cy="2668601"/>
          </a:xfrm>
          <a:prstGeom prst="rect">
            <a:avLst/>
          </a:prstGeom>
        </p:spPr>
      </p:pic>
      <p:sp>
        <p:nvSpPr>
          <p:cNvPr id="43" name="Rectangle 4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F311B55-905B-478D-99D1-160FD68F78BF}"/>
              </a:ext>
            </a:extLst>
          </p:cNvPr>
          <p:cNvSpPr>
            <a:spLocks noGrp="1"/>
          </p:cNvSpPr>
          <p:nvPr>
            <p:ph idx="1"/>
          </p:nvPr>
        </p:nvSpPr>
        <p:spPr>
          <a:xfrm>
            <a:off x="7956057" y="762983"/>
            <a:ext cx="3515128" cy="5330923"/>
          </a:xfrm>
        </p:spPr>
        <p:txBody>
          <a:bodyPr anchor="ctr">
            <a:normAutofit/>
          </a:bodyPr>
          <a:lstStyle/>
          <a:p>
            <a:r>
              <a:rPr lang="en-SG" sz="2200" dirty="0">
                <a:solidFill>
                  <a:srgbClr val="FFFFFF"/>
                </a:solidFill>
              </a:rPr>
              <a:t>First, a CNN with a decent complexity will be used. </a:t>
            </a:r>
          </a:p>
          <a:p>
            <a:r>
              <a:rPr lang="en-SG" sz="2200" dirty="0">
                <a:solidFill>
                  <a:srgbClr val="FFFFFF"/>
                </a:solidFill>
              </a:rPr>
              <a:t>This will be the base model that will be compared to</a:t>
            </a:r>
          </a:p>
          <a:p>
            <a:r>
              <a:rPr lang="en-SG" sz="2200" dirty="0">
                <a:solidFill>
                  <a:srgbClr val="FFFFFF"/>
                </a:solidFill>
              </a:rPr>
              <a:t>Decent error of 9.82%</a:t>
            </a:r>
          </a:p>
          <a:p>
            <a:r>
              <a:rPr lang="en-SG" sz="2200" dirty="0">
                <a:solidFill>
                  <a:srgbClr val="FFFFFF"/>
                </a:solidFill>
              </a:rPr>
              <a:t>A Classification Report was made to determine which clothing the model is able to classify most clothing items accurately, and only has problems predicting Shirt.</a:t>
            </a:r>
          </a:p>
          <a:p>
            <a:endParaRPr lang="en-SG" sz="2200" dirty="0">
              <a:solidFill>
                <a:srgbClr val="FFFFFF"/>
              </a:solidFill>
            </a:endParaRPr>
          </a:p>
          <a:p>
            <a:endParaRPr lang="en-SG" sz="2200" dirty="0">
              <a:solidFill>
                <a:srgbClr val="FFFFFF"/>
              </a:solidFill>
            </a:endParaRPr>
          </a:p>
        </p:txBody>
      </p:sp>
    </p:spTree>
    <p:extLst>
      <p:ext uri="{BB962C8B-B14F-4D97-AF65-F5344CB8AC3E}">
        <p14:creationId xmlns:p14="http://schemas.microsoft.com/office/powerpoint/2010/main" val="1723568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484A72-5C4C-41DB-9ED4-9C830D92D81F}"/>
              </a:ext>
            </a:extLst>
          </p:cNvPr>
          <p:cNvSpPr>
            <a:spLocks noGrp="1"/>
          </p:cNvSpPr>
          <p:nvPr>
            <p:ph type="title"/>
          </p:nvPr>
        </p:nvSpPr>
        <p:spPr>
          <a:xfrm>
            <a:off x="524256" y="491260"/>
            <a:ext cx="6594189" cy="1625210"/>
          </a:xfrm>
        </p:spPr>
        <p:txBody>
          <a:bodyPr>
            <a:normAutofit/>
          </a:bodyPr>
          <a:lstStyle/>
          <a:p>
            <a:r>
              <a:rPr lang="en-SG">
                <a:solidFill>
                  <a:srgbClr val="FFFFFF"/>
                </a:solidFill>
              </a:rPr>
              <a:t>Second Model</a:t>
            </a:r>
          </a:p>
        </p:txBody>
      </p:sp>
      <p:sp>
        <p:nvSpPr>
          <p:cNvPr id="42" name="Rectangle 41">
            <a:extLst>
              <a:ext uri="{FF2B5EF4-FFF2-40B4-BE49-F238E27FC236}">
                <a16:creationId xmlns:a16="http://schemas.microsoft.com/office/drawing/2014/main" id="{33B81349-3A7E-4A66-9ED9-66E6F8E29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3" y="2454901"/>
            <a:ext cx="3441163" cy="4080255"/>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2" name="Picture 11" descr="Graphical user interface&#10;&#10;Description automatically generated">
            <a:extLst>
              <a:ext uri="{FF2B5EF4-FFF2-40B4-BE49-F238E27FC236}">
                <a16:creationId xmlns:a16="http://schemas.microsoft.com/office/drawing/2014/main" id="{4482ED8E-DA48-43C5-B8C7-928EF3B9575A}"/>
              </a:ext>
            </a:extLst>
          </p:cNvPr>
          <p:cNvPicPr>
            <a:picLocks noChangeAspect="1"/>
          </p:cNvPicPr>
          <p:nvPr/>
        </p:nvPicPr>
        <p:blipFill>
          <a:blip r:embed="rId2"/>
          <a:stretch>
            <a:fillRect/>
          </a:stretch>
        </p:blipFill>
        <p:spPr>
          <a:xfrm>
            <a:off x="871920" y="2667954"/>
            <a:ext cx="2372028" cy="3635293"/>
          </a:xfrm>
          <a:prstGeom prst="rect">
            <a:avLst/>
          </a:prstGeom>
        </p:spPr>
      </p:pic>
      <p:sp>
        <p:nvSpPr>
          <p:cNvPr id="44" name="Rectangle 43">
            <a:extLst>
              <a:ext uri="{FF2B5EF4-FFF2-40B4-BE49-F238E27FC236}">
                <a16:creationId xmlns:a16="http://schemas.microsoft.com/office/drawing/2014/main" id="{4A37A7FF-19A5-40D8-8D0C-E780CBD330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1468" y="2454900"/>
            <a:ext cx="3441163" cy="4080255"/>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8" name="Picture 7" descr="Table&#10;&#10;Description automatically generated with low confidence">
            <a:extLst>
              <a:ext uri="{FF2B5EF4-FFF2-40B4-BE49-F238E27FC236}">
                <a16:creationId xmlns:a16="http://schemas.microsoft.com/office/drawing/2014/main" id="{D2DA4BDA-7217-4283-8388-A8C288EEC1EF}"/>
              </a:ext>
            </a:extLst>
          </p:cNvPr>
          <p:cNvPicPr>
            <a:picLocks noChangeAspect="1"/>
          </p:cNvPicPr>
          <p:nvPr/>
        </p:nvPicPr>
        <p:blipFill>
          <a:blip r:embed="rId3"/>
          <a:stretch>
            <a:fillRect/>
          </a:stretch>
        </p:blipFill>
        <p:spPr>
          <a:xfrm>
            <a:off x="4138970" y="3178139"/>
            <a:ext cx="3067358" cy="2614922"/>
          </a:xfrm>
          <a:prstGeom prst="rect">
            <a:avLst/>
          </a:prstGeom>
        </p:spPr>
      </p:pic>
      <p:sp>
        <p:nvSpPr>
          <p:cNvPr id="46" name="Rectangle 45">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C5939BA-C180-49EE-B37F-F75CC5CC800B}"/>
              </a:ext>
            </a:extLst>
          </p:cNvPr>
          <p:cNvSpPr>
            <a:spLocks noGrp="1"/>
          </p:cNvSpPr>
          <p:nvPr>
            <p:ph idx="1"/>
          </p:nvPr>
        </p:nvSpPr>
        <p:spPr>
          <a:xfrm>
            <a:off x="7956057" y="762983"/>
            <a:ext cx="3515128" cy="5330923"/>
          </a:xfrm>
        </p:spPr>
        <p:txBody>
          <a:bodyPr anchor="ctr">
            <a:normAutofit/>
          </a:bodyPr>
          <a:lstStyle/>
          <a:p>
            <a:r>
              <a:rPr lang="en-SG" sz="1900" dirty="0">
                <a:solidFill>
                  <a:srgbClr val="FFFFFF"/>
                </a:solidFill>
              </a:rPr>
              <a:t>A more complex model will be used here. The difference between this and the previous is that batch normalisation occurs between each layer</a:t>
            </a:r>
          </a:p>
          <a:p>
            <a:r>
              <a:rPr lang="en-SG" sz="1900" dirty="0">
                <a:solidFill>
                  <a:srgbClr val="FFFFFF"/>
                </a:solidFill>
              </a:rPr>
              <a:t>Adding batch normalisation seems to reduce error, this accuracy has improved to 8.71%. </a:t>
            </a:r>
          </a:p>
          <a:p>
            <a:r>
              <a:rPr lang="en-SG" sz="1900" dirty="0">
                <a:solidFill>
                  <a:srgbClr val="FFFFFF"/>
                </a:solidFill>
              </a:rPr>
              <a:t>As loss rate has not intercepted, more epochs could be considered</a:t>
            </a:r>
          </a:p>
          <a:p>
            <a:r>
              <a:rPr lang="en-SG" sz="1900" dirty="0">
                <a:solidFill>
                  <a:srgbClr val="FFFFFF"/>
                </a:solidFill>
              </a:rPr>
              <a:t>This model is able to predict some clothing very accurately, but others inaccurately. Possible problems with fit for some items such as coat</a:t>
            </a:r>
          </a:p>
        </p:txBody>
      </p:sp>
    </p:spTree>
    <p:extLst>
      <p:ext uri="{BB962C8B-B14F-4D97-AF65-F5344CB8AC3E}">
        <p14:creationId xmlns:p14="http://schemas.microsoft.com/office/powerpoint/2010/main" val="2950338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137549-1751-499F-8846-C1A6A6F2AFA9}"/>
              </a:ext>
            </a:extLst>
          </p:cNvPr>
          <p:cNvSpPr>
            <a:spLocks noGrp="1"/>
          </p:cNvSpPr>
          <p:nvPr>
            <p:ph type="title"/>
          </p:nvPr>
        </p:nvSpPr>
        <p:spPr>
          <a:xfrm>
            <a:off x="524256" y="491260"/>
            <a:ext cx="6594189" cy="1625210"/>
          </a:xfrm>
        </p:spPr>
        <p:txBody>
          <a:bodyPr>
            <a:normAutofit/>
          </a:bodyPr>
          <a:lstStyle/>
          <a:p>
            <a:r>
              <a:rPr lang="en-SG">
                <a:solidFill>
                  <a:srgbClr val="FFFFFF"/>
                </a:solidFill>
              </a:rPr>
              <a:t>Model 3</a:t>
            </a:r>
          </a:p>
        </p:txBody>
      </p:sp>
      <p:sp>
        <p:nvSpPr>
          <p:cNvPr id="38" name="Rectangle 37">
            <a:extLst>
              <a:ext uri="{FF2B5EF4-FFF2-40B4-BE49-F238E27FC236}">
                <a16:creationId xmlns:a16="http://schemas.microsoft.com/office/drawing/2014/main" id="{33B81349-3A7E-4A66-9ED9-66E6F8E29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3" y="2454901"/>
            <a:ext cx="3441163" cy="4080255"/>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3C7AA95F-0398-47D0-84E7-87C23D187BE8}"/>
              </a:ext>
            </a:extLst>
          </p:cNvPr>
          <p:cNvPicPr>
            <a:picLocks noChangeAspect="1"/>
          </p:cNvPicPr>
          <p:nvPr/>
        </p:nvPicPr>
        <p:blipFill>
          <a:blip r:embed="rId2"/>
          <a:stretch>
            <a:fillRect/>
          </a:stretch>
        </p:blipFill>
        <p:spPr>
          <a:xfrm>
            <a:off x="835567" y="2667954"/>
            <a:ext cx="2444734" cy="3635293"/>
          </a:xfrm>
          <a:prstGeom prst="rect">
            <a:avLst/>
          </a:prstGeom>
        </p:spPr>
      </p:pic>
      <p:sp>
        <p:nvSpPr>
          <p:cNvPr id="40" name="Rectangle 39">
            <a:extLst>
              <a:ext uri="{FF2B5EF4-FFF2-40B4-BE49-F238E27FC236}">
                <a16:creationId xmlns:a16="http://schemas.microsoft.com/office/drawing/2014/main" id="{4A37A7FF-19A5-40D8-8D0C-E780CBD330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1468" y="2454900"/>
            <a:ext cx="3441163" cy="4080255"/>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5596104E-34F9-4006-B0EE-1362F6979C5E}"/>
              </a:ext>
            </a:extLst>
          </p:cNvPr>
          <p:cNvPicPr>
            <a:picLocks noChangeAspect="1"/>
          </p:cNvPicPr>
          <p:nvPr/>
        </p:nvPicPr>
        <p:blipFill>
          <a:blip r:embed="rId3"/>
          <a:stretch>
            <a:fillRect/>
          </a:stretch>
        </p:blipFill>
        <p:spPr>
          <a:xfrm>
            <a:off x="4138970" y="3155134"/>
            <a:ext cx="3067358" cy="2660932"/>
          </a:xfrm>
          <a:prstGeom prst="rect">
            <a:avLst/>
          </a:prstGeom>
        </p:spPr>
      </p:pic>
      <p:sp>
        <p:nvSpPr>
          <p:cNvPr id="42" name="Rectangle 41">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DAA7D2A-3FEB-48B2-B79E-DD56C10B3BFC}"/>
              </a:ext>
            </a:extLst>
          </p:cNvPr>
          <p:cNvSpPr>
            <a:spLocks noGrp="1"/>
          </p:cNvSpPr>
          <p:nvPr>
            <p:ph idx="1"/>
          </p:nvPr>
        </p:nvSpPr>
        <p:spPr>
          <a:xfrm>
            <a:off x="7956057" y="762983"/>
            <a:ext cx="3515128" cy="5330923"/>
          </a:xfrm>
        </p:spPr>
        <p:txBody>
          <a:bodyPr anchor="ctr">
            <a:normAutofit/>
          </a:bodyPr>
          <a:lstStyle/>
          <a:p>
            <a:r>
              <a:rPr lang="en-SG" sz="2200" dirty="0">
                <a:solidFill>
                  <a:srgbClr val="FFFFFF"/>
                </a:solidFill>
              </a:rPr>
              <a:t>Model 3 uses a much higher epoch, at 35.</a:t>
            </a:r>
          </a:p>
          <a:p>
            <a:r>
              <a:rPr lang="en-SG" sz="2200" dirty="0">
                <a:solidFill>
                  <a:srgbClr val="FFFFFF"/>
                </a:solidFill>
              </a:rPr>
              <a:t>It seems that the higher epoch has resulted in a lower error rate of 8.52%</a:t>
            </a:r>
          </a:p>
          <a:p>
            <a:r>
              <a:rPr lang="en-SG" sz="2200" dirty="0">
                <a:solidFill>
                  <a:srgbClr val="FFFFFF"/>
                </a:solidFill>
              </a:rPr>
              <a:t>The differences in accuracy for either the train or test set is not substantially different</a:t>
            </a:r>
          </a:p>
          <a:p>
            <a:r>
              <a:rPr lang="en-SG" sz="2200" dirty="0">
                <a:solidFill>
                  <a:srgbClr val="FFFFFF"/>
                </a:solidFill>
              </a:rPr>
              <a:t>Thus it may not necessarily be overfitted</a:t>
            </a:r>
          </a:p>
          <a:p>
            <a:r>
              <a:rPr lang="en-SG" sz="2200" dirty="0">
                <a:solidFill>
                  <a:srgbClr val="FFFFFF"/>
                </a:solidFill>
              </a:rPr>
              <a:t>The mostly similar precision scores for the prediction also implies little overfitting</a:t>
            </a:r>
          </a:p>
        </p:txBody>
      </p:sp>
    </p:spTree>
    <p:extLst>
      <p:ext uri="{BB962C8B-B14F-4D97-AF65-F5344CB8AC3E}">
        <p14:creationId xmlns:p14="http://schemas.microsoft.com/office/powerpoint/2010/main" val="3783252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2E2C27-25BE-4C47-B1C3-D4B5B446E282}"/>
              </a:ext>
            </a:extLst>
          </p:cNvPr>
          <p:cNvSpPr>
            <a:spLocks noGrp="1"/>
          </p:cNvSpPr>
          <p:nvPr>
            <p:ph type="title"/>
          </p:nvPr>
        </p:nvSpPr>
        <p:spPr>
          <a:xfrm>
            <a:off x="524256" y="491260"/>
            <a:ext cx="6594189" cy="1625210"/>
          </a:xfrm>
        </p:spPr>
        <p:txBody>
          <a:bodyPr>
            <a:normAutofit/>
          </a:bodyPr>
          <a:lstStyle/>
          <a:p>
            <a:r>
              <a:rPr lang="en-SG">
                <a:solidFill>
                  <a:srgbClr val="FFFFFF"/>
                </a:solidFill>
              </a:rPr>
              <a:t>Model 4</a:t>
            </a:r>
          </a:p>
        </p:txBody>
      </p:sp>
      <p:sp>
        <p:nvSpPr>
          <p:cNvPr id="38" name="Rectangle 37">
            <a:extLst>
              <a:ext uri="{FF2B5EF4-FFF2-40B4-BE49-F238E27FC236}">
                <a16:creationId xmlns:a16="http://schemas.microsoft.com/office/drawing/2014/main" id="{33B81349-3A7E-4A66-9ED9-66E6F8E29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3" y="2454901"/>
            <a:ext cx="3441163" cy="4080255"/>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3D5CA2DE-8F1F-4AC2-B440-4FC83D16A3BB}"/>
              </a:ext>
            </a:extLst>
          </p:cNvPr>
          <p:cNvPicPr>
            <a:picLocks noChangeAspect="1"/>
          </p:cNvPicPr>
          <p:nvPr/>
        </p:nvPicPr>
        <p:blipFill>
          <a:blip r:embed="rId2"/>
          <a:stretch>
            <a:fillRect/>
          </a:stretch>
        </p:blipFill>
        <p:spPr>
          <a:xfrm>
            <a:off x="840111" y="2667954"/>
            <a:ext cx="2435645" cy="3635293"/>
          </a:xfrm>
          <a:prstGeom prst="rect">
            <a:avLst/>
          </a:prstGeom>
        </p:spPr>
      </p:pic>
      <p:sp>
        <p:nvSpPr>
          <p:cNvPr id="40" name="Rectangle 39">
            <a:extLst>
              <a:ext uri="{FF2B5EF4-FFF2-40B4-BE49-F238E27FC236}">
                <a16:creationId xmlns:a16="http://schemas.microsoft.com/office/drawing/2014/main" id="{4A37A7FF-19A5-40D8-8D0C-E780CBD330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1468" y="2454900"/>
            <a:ext cx="3441163" cy="4080255"/>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5165F74B-24EB-4215-BDA9-3315180032F6}"/>
              </a:ext>
            </a:extLst>
          </p:cNvPr>
          <p:cNvPicPr>
            <a:picLocks noChangeAspect="1"/>
          </p:cNvPicPr>
          <p:nvPr/>
        </p:nvPicPr>
        <p:blipFill>
          <a:blip r:embed="rId3"/>
          <a:stretch>
            <a:fillRect/>
          </a:stretch>
        </p:blipFill>
        <p:spPr>
          <a:xfrm>
            <a:off x="4138970" y="3166636"/>
            <a:ext cx="3067358" cy="2637927"/>
          </a:xfrm>
          <a:prstGeom prst="rect">
            <a:avLst/>
          </a:prstGeom>
        </p:spPr>
      </p:pic>
      <p:sp>
        <p:nvSpPr>
          <p:cNvPr id="42" name="Rectangle 41">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548116F-0267-45C6-B4E4-1ABF4BECA9A3}"/>
              </a:ext>
            </a:extLst>
          </p:cNvPr>
          <p:cNvSpPr>
            <a:spLocks noGrp="1"/>
          </p:cNvSpPr>
          <p:nvPr>
            <p:ph idx="1"/>
          </p:nvPr>
        </p:nvSpPr>
        <p:spPr>
          <a:xfrm>
            <a:off x="7956057" y="762983"/>
            <a:ext cx="3515128" cy="5330923"/>
          </a:xfrm>
        </p:spPr>
        <p:txBody>
          <a:bodyPr anchor="ctr">
            <a:normAutofit/>
          </a:bodyPr>
          <a:lstStyle/>
          <a:p>
            <a:r>
              <a:rPr lang="en-SG" sz="2000">
                <a:solidFill>
                  <a:srgbClr val="FFFFFF"/>
                </a:solidFill>
              </a:rPr>
              <a:t>Model 4 uses SGD with the optimizer. </a:t>
            </a:r>
          </a:p>
          <a:p>
            <a:r>
              <a:rPr lang="en-SG" sz="2000">
                <a:solidFill>
                  <a:srgbClr val="FFFFFF"/>
                </a:solidFill>
              </a:rPr>
              <a:t>Compared to the base model, which uses adam, it seems to have a higher error rate of 10.61%. </a:t>
            </a:r>
          </a:p>
          <a:p>
            <a:r>
              <a:rPr lang="en-SG" sz="2000">
                <a:solidFill>
                  <a:srgbClr val="FFFFFF"/>
                </a:solidFill>
              </a:rPr>
              <a:t>Furthermore, the plots show that the accuracy and error have met.</a:t>
            </a:r>
          </a:p>
          <a:p>
            <a:r>
              <a:rPr lang="en-SG" sz="2000">
                <a:solidFill>
                  <a:srgbClr val="FFFFFF"/>
                </a:solidFill>
              </a:rPr>
              <a:t>Meaning that higher accuracy may not be possible unless the epochs is increased greatly. </a:t>
            </a:r>
          </a:p>
          <a:p>
            <a:r>
              <a:rPr lang="en-SG" sz="2000">
                <a:solidFill>
                  <a:srgbClr val="FFFFFF"/>
                </a:solidFill>
              </a:rPr>
              <a:t>The average precision has also decreased slightly, with precision accuracy for Shirt being the worst</a:t>
            </a:r>
          </a:p>
        </p:txBody>
      </p:sp>
    </p:spTree>
    <p:extLst>
      <p:ext uri="{BB962C8B-B14F-4D97-AF65-F5344CB8AC3E}">
        <p14:creationId xmlns:p14="http://schemas.microsoft.com/office/powerpoint/2010/main" val="452337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883</TotalTime>
  <Words>1223</Words>
  <Application>Microsoft Office PowerPoint</Application>
  <PresentationFormat>Widescreen</PresentationFormat>
  <Paragraphs>106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Calibri Light (Headings)</vt:lpstr>
      <vt:lpstr>Arial</vt:lpstr>
      <vt:lpstr>Calibri</vt:lpstr>
      <vt:lpstr>Calibri Light</vt:lpstr>
      <vt:lpstr>Consolas</vt:lpstr>
      <vt:lpstr>Office Theme</vt:lpstr>
      <vt:lpstr>Deep Learning</vt:lpstr>
      <vt:lpstr>Part A</vt:lpstr>
      <vt:lpstr>Viewing of Data</vt:lpstr>
      <vt:lpstr>Data Conversion </vt:lpstr>
      <vt:lpstr>Data Conversion </vt:lpstr>
      <vt:lpstr>Model building</vt:lpstr>
      <vt:lpstr>Second Model</vt:lpstr>
      <vt:lpstr>Model 3</vt:lpstr>
      <vt:lpstr>Model 4</vt:lpstr>
      <vt:lpstr>Model 5</vt:lpstr>
      <vt:lpstr>Model 6</vt:lpstr>
      <vt:lpstr>Conclusion</vt:lpstr>
      <vt:lpstr>Part B</vt:lpstr>
      <vt:lpstr>Viewing of dataset</vt:lpstr>
      <vt:lpstr>Feature Engineering</vt:lpstr>
      <vt:lpstr>Model 1</vt:lpstr>
      <vt:lpstr>Model 2 (Simpilified  VGG)</vt:lpstr>
      <vt:lpstr>Model 3 (BatchNormalization)</vt:lpstr>
      <vt:lpstr>Model 4</vt:lpstr>
      <vt:lpstr>Model 5</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dc:title>
  <dc:creator>JOSHUA YAP YUNCHENG</dc:creator>
  <cp:lastModifiedBy>JOSHUA YAP YUNCHENG</cp:lastModifiedBy>
  <cp:revision>38</cp:revision>
  <dcterms:created xsi:type="dcterms:W3CDTF">2021-11-14T09:02:30Z</dcterms:created>
  <dcterms:modified xsi:type="dcterms:W3CDTF">2023-02-26T15:42:55Z</dcterms:modified>
</cp:coreProperties>
</file>