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9" r:id="rId10"/>
    <p:sldId id="270" r:id="rId11"/>
    <p:sldId id="268" r:id="rId12"/>
    <p:sldId id="271" r:id="rId13"/>
    <p:sldId id="273" r:id="rId14"/>
    <p:sldId id="274" r:id="rId15"/>
    <p:sldId id="277" r:id="rId16"/>
    <p:sldId id="278" r:id="rId17"/>
    <p:sldId id="265" r:id="rId18"/>
    <p:sldId id="276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80EBF-1D84-41B1-85A2-8964E0F74C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736B0F-88A4-45BC-9307-A54E049DA606}">
      <dgm:prSet/>
      <dgm:spPr/>
      <dgm:t>
        <a:bodyPr/>
        <a:lstStyle/>
        <a:p>
          <a:r>
            <a:rPr lang="en-SG"/>
            <a:t>DCGan is a good all rounder Gan for image generation</a:t>
          </a:r>
          <a:endParaRPr lang="en-US"/>
        </a:p>
      </dgm:t>
    </dgm:pt>
    <dgm:pt modelId="{931C8540-51BC-4B63-B1BD-A7A1F703CAE8}" type="parTrans" cxnId="{17BE5CB9-AF13-407B-8F31-759CD1EC3402}">
      <dgm:prSet/>
      <dgm:spPr/>
      <dgm:t>
        <a:bodyPr/>
        <a:lstStyle/>
        <a:p>
          <a:endParaRPr lang="en-US"/>
        </a:p>
      </dgm:t>
    </dgm:pt>
    <dgm:pt modelId="{1D8A165C-BD66-4E59-865F-656566F21CE5}" type="sibTrans" cxnId="{17BE5CB9-AF13-407B-8F31-759CD1EC3402}">
      <dgm:prSet/>
      <dgm:spPr/>
      <dgm:t>
        <a:bodyPr/>
        <a:lstStyle/>
        <a:p>
          <a:endParaRPr lang="en-US"/>
        </a:p>
      </dgm:t>
    </dgm:pt>
    <dgm:pt modelId="{5C0C6240-EEA8-404B-B062-EB15CB8C1EE4}">
      <dgm:prSet/>
      <dgm:spPr/>
      <dgm:t>
        <a:bodyPr/>
        <a:lstStyle/>
        <a:p>
          <a:r>
            <a:rPr lang="en-SG" dirty="0"/>
            <a:t>To improve it, consider increasing the epochs and decreasing the number of classes that differ greatly from each other. </a:t>
          </a:r>
        </a:p>
      </dgm:t>
    </dgm:pt>
    <dgm:pt modelId="{52A4F459-A13B-4AB0-8507-116F71B58647}" type="parTrans" cxnId="{00FC077C-A9FE-4C11-9081-74B7ABA7EE75}">
      <dgm:prSet/>
      <dgm:spPr/>
      <dgm:t>
        <a:bodyPr/>
        <a:lstStyle/>
        <a:p>
          <a:endParaRPr lang="en-US"/>
        </a:p>
      </dgm:t>
    </dgm:pt>
    <dgm:pt modelId="{4365EAB8-AF13-466C-9961-FF80AEBA5E0B}" type="sibTrans" cxnId="{00FC077C-A9FE-4C11-9081-74B7ABA7EE75}">
      <dgm:prSet/>
      <dgm:spPr/>
      <dgm:t>
        <a:bodyPr/>
        <a:lstStyle/>
        <a:p>
          <a:endParaRPr lang="en-US"/>
        </a:p>
      </dgm:t>
    </dgm:pt>
    <dgm:pt modelId="{162D1648-95D9-44A9-B0E1-822A55A1E1B4}" type="pres">
      <dgm:prSet presAssocID="{BCD80EBF-1D84-41B1-85A2-8964E0F74CDE}" presName="root" presStyleCnt="0">
        <dgm:presLayoutVars>
          <dgm:dir/>
          <dgm:resizeHandles val="exact"/>
        </dgm:presLayoutVars>
      </dgm:prSet>
      <dgm:spPr/>
    </dgm:pt>
    <dgm:pt modelId="{B6D3D484-A030-4B47-81C6-1B8D0C5164B1}" type="pres">
      <dgm:prSet presAssocID="{0D736B0F-88A4-45BC-9307-A54E049DA606}" presName="compNode" presStyleCnt="0"/>
      <dgm:spPr/>
    </dgm:pt>
    <dgm:pt modelId="{76094BAD-95B9-46B3-9F01-E2D5991E2106}" type="pres">
      <dgm:prSet presAssocID="{0D736B0F-88A4-45BC-9307-A54E049DA606}" presName="bgRect" presStyleLbl="bgShp" presStyleIdx="0" presStyleCnt="2"/>
      <dgm:spPr/>
    </dgm:pt>
    <dgm:pt modelId="{090BC89D-24E5-4BEF-B072-4C959D7E13A3}" type="pres">
      <dgm:prSet presAssocID="{0D736B0F-88A4-45BC-9307-A54E049DA6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EE426A-6E97-4914-83AC-9923FFDF716E}" type="pres">
      <dgm:prSet presAssocID="{0D736B0F-88A4-45BC-9307-A54E049DA606}" presName="spaceRect" presStyleCnt="0"/>
      <dgm:spPr/>
    </dgm:pt>
    <dgm:pt modelId="{E29C16DD-95CB-46E2-A2AC-B315568F02A7}" type="pres">
      <dgm:prSet presAssocID="{0D736B0F-88A4-45BC-9307-A54E049DA606}" presName="parTx" presStyleLbl="revTx" presStyleIdx="0" presStyleCnt="2">
        <dgm:presLayoutVars>
          <dgm:chMax val="0"/>
          <dgm:chPref val="0"/>
        </dgm:presLayoutVars>
      </dgm:prSet>
      <dgm:spPr/>
    </dgm:pt>
    <dgm:pt modelId="{043E36BA-FBEB-49D1-8B47-2DF1D6D8966D}" type="pres">
      <dgm:prSet presAssocID="{1D8A165C-BD66-4E59-865F-656566F21CE5}" presName="sibTrans" presStyleCnt="0"/>
      <dgm:spPr/>
    </dgm:pt>
    <dgm:pt modelId="{D440FB57-1B65-4EBF-8E36-6E7806587529}" type="pres">
      <dgm:prSet presAssocID="{5C0C6240-EEA8-404B-B062-EB15CB8C1EE4}" presName="compNode" presStyleCnt="0"/>
      <dgm:spPr/>
    </dgm:pt>
    <dgm:pt modelId="{54C34290-358E-4060-A7B9-21F0F227EB9F}" type="pres">
      <dgm:prSet presAssocID="{5C0C6240-EEA8-404B-B062-EB15CB8C1EE4}" presName="bgRect" presStyleLbl="bgShp" presStyleIdx="1" presStyleCnt="2"/>
      <dgm:spPr/>
    </dgm:pt>
    <dgm:pt modelId="{A34A6426-4EC4-45FA-B11E-4663D23B3261}" type="pres">
      <dgm:prSet presAssocID="{5C0C6240-EEA8-404B-B062-EB15CB8C1E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7758051-826D-46D7-AB3E-6DE88DBB804A}" type="pres">
      <dgm:prSet presAssocID="{5C0C6240-EEA8-404B-B062-EB15CB8C1EE4}" presName="spaceRect" presStyleCnt="0"/>
      <dgm:spPr/>
    </dgm:pt>
    <dgm:pt modelId="{5687676F-8A39-4A53-99AE-A20497E1BBAA}" type="pres">
      <dgm:prSet presAssocID="{5C0C6240-EEA8-404B-B062-EB15CB8C1EE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4F1C1A-A994-47C8-8528-1FA7A0183A1D}" type="presOf" srcId="{5C0C6240-EEA8-404B-B062-EB15CB8C1EE4}" destId="{5687676F-8A39-4A53-99AE-A20497E1BBAA}" srcOrd="0" destOrd="0" presId="urn:microsoft.com/office/officeart/2018/2/layout/IconVerticalSolidList"/>
    <dgm:cxn modelId="{00FC077C-A9FE-4C11-9081-74B7ABA7EE75}" srcId="{BCD80EBF-1D84-41B1-85A2-8964E0F74CDE}" destId="{5C0C6240-EEA8-404B-B062-EB15CB8C1EE4}" srcOrd="1" destOrd="0" parTransId="{52A4F459-A13B-4AB0-8507-116F71B58647}" sibTransId="{4365EAB8-AF13-466C-9961-FF80AEBA5E0B}"/>
    <dgm:cxn modelId="{17BE5CB9-AF13-407B-8F31-759CD1EC3402}" srcId="{BCD80EBF-1D84-41B1-85A2-8964E0F74CDE}" destId="{0D736B0F-88A4-45BC-9307-A54E049DA606}" srcOrd="0" destOrd="0" parTransId="{931C8540-51BC-4B63-B1BD-A7A1F703CAE8}" sibTransId="{1D8A165C-BD66-4E59-865F-656566F21CE5}"/>
    <dgm:cxn modelId="{22EFAFDC-8435-4116-A3EF-040BD23B003D}" type="presOf" srcId="{0D736B0F-88A4-45BC-9307-A54E049DA606}" destId="{E29C16DD-95CB-46E2-A2AC-B315568F02A7}" srcOrd="0" destOrd="0" presId="urn:microsoft.com/office/officeart/2018/2/layout/IconVerticalSolidList"/>
    <dgm:cxn modelId="{E3C417F5-E5AA-45C9-8935-D88A5A3A8A3B}" type="presOf" srcId="{BCD80EBF-1D84-41B1-85A2-8964E0F74CDE}" destId="{162D1648-95D9-44A9-B0E1-822A55A1E1B4}" srcOrd="0" destOrd="0" presId="urn:microsoft.com/office/officeart/2018/2/layout/IconVerticalSolidList"/>
    <dgm:cxn modelId="{498D3A12-46E6-448E-9ED5-CCDBEC54BB27}" type="presParOf" srcId="{162D1648-95D9-44A9-B0E1-822A55A1E1B4}" destId="{B6D3D484-A030-4B47-81C6-1B8D0C5164B1}" srcOrd="0" destOrd="0" presId="urn:microsoft.com/office/officeart/2018/2/layout/IconVerticalSolidList"/>
    <dgm:cxn modelId="{C3093235-BD55-419C-AD1A-031A66D634E5}" type="presParOf" srcId="{B6D3D484-A030-4B47-81C6-1B8D0C5164B1}" destId="{76094BAD-95B9-46B3-9F01-E2D5991E2106}" srcOrd="0" destOrd="0" presId="urn:microsoft.com/office/officeart/2018/2/layout/IconVerticalSolidList"/>
    <dgm:cxn modelId="{CEB535E8-FBA0-415D-8D28-36C70F4CC0D3}" type="presParOf" srcId="{B6D3D484-A030-4B47-81C6-1B8D0C5164B1}" destId="{090BC89D-24E5-4BEF-B072-4C959D7E13A3}" srcOrd="1" destOrd="0" presId="urn:microsoft.com/office/officeart/2018/2/layout/IconVerticalSolidList"/>
    <dgm:cxn modelId="{CC036A5A-7EE2-43BC-9274-D0646EF6CFAD}" type="presParOf" srcId="{B6D3D484-A030-4B47-81C6-1B8D0C5164B1}" destId="{F0EE426A-6E97-4914-83AC-9923FFDF716E}" srcOrd="2" destOrd="0" presId="urn:microsoft.com/office/officeart/2018/2/layout/IconVerticalSolidList"/>
    <dgm:cxn modelId="{2F690C11-5A66-4CC9-8267-982CEC2D8BB3}" type="presParOf" srcId="{B6D3D484-A030-4B47-81C6-1B8D0C5164B1}" destId="{E29C16DD-95CB-46E2-A2AC-B315568F02A7}" srcOrd="3" destOrd="0" presId="urn:microsoft.com/office/officeart/2018/2/layout/IconVerticalSolidList"/>
    <dgm:cxn modelId="{494F591B-1493-4C60-BC9D-F4F81BF632D3}" type="presParOf" srcId="{162D1648-95D9-44A9-B0E1-822A55A1E1B4}" destId="{043E36BA-FBEB-49D1-8B47-2DF1D6D8966D}" srcOrd="1" destOrd="0" presId="urn:microsoft.com/office/officeart/2018/2/layout/IconVerticalSolidList"/>
    <dgm:cxn modelId="{4D76E21E-94D8-403C-BB40-41AD746AA70F}" type="presParOf" srcId="{162D1648-95D9-44A9-B0E1-822A55A1E1B4}" destId="{D440FB57-1B65-4EBF-8E36-6E7806587529}" srcOrd="2" destOrd="0" presId="urn:microsoft.com/office/officeart/2018/2/layout/IconVerticalSolidList"/>
    <dgm:cxn modelId="{32045F31-390E-4B78-8993-F9E3CE3B4676}" type="presParOf" srcId="{D440FB57-1B65-4EBF-8E36-6E7806587529}" destId="{54C34290-358E-4060-A7B9-21F0F227EB9F}" srcOrd="0" destOrd="0" presId="urn:microsoft.com/office/officeart/2018/2/layout/IconVerticalSolidList"/>
    <dgm:cxn modelId="{B3CC8C36-124F-4D88-ACF0-09CC7B555FF9}" type="presParOf" srcId="{D440FB57-1B65-4EBF-8E36-6E7806587529}" destId="{A34A6426-4EC4-45FA-B11E-4663D23B3261}" srcOrd="1" destOrd="0" presId="urn:microsoft.com/office/officeart/2018/2/layout/IconVerticalSolidList"/>
    <dgm:cxn modelId="{0309713B-7734-4DCD-9706-6AA4DED39F52}" type="presParOf" srcId="{D440FB57-1B65-4EBF-8E36-6E7806587529}" destId="{17758051-826D-46D7-AB3E-6DE88DBB804A}" srcOrd="2" destOrd="0" presId="urn:microsoft.com/office/officeart/2018/2/layout/IconVerticalSolidList"/>
    <dgm:cxn modelId="{6087888A-016F-43ED-A6D8-8A0D05F1CCF9}" type="presParOf" srcId="{D440FB57-1B65-4EBF-8E36-6E7806587529}" destId="{5687676F-8A39-4A53-99AE-A20497E1BB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94BAD-95B9-46B3-9F01-E2D5991E2106}">
      <dsp:nvSpPr>
        <dsp:cNvPr id="0" name=""/>
        <dsp:cNvSpPr/>
      </dsp:nvSpPr>
      <dsp:spPr>
        <a:xfrm>
          <a:off x="0" y="593765"/>
          <a:ext cx="8987404" cy="1096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BC89D-24E5-4BEF-B072-4C959D7E13A3}">
      <dsp:nvSpPr>
        <dsp:cNvPr id="0" name=""/>
        <dsp:cNvSpPr/>
      </dsp:nvSpPr>
      <dsp:spPr>
        <a:xfrm>
          <a:off x="331595" y="840406"/>
          <a:ext cx="602900" cy="60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C16DD-95CB-46E2-A2AC-B315568F02A7}">
      <dsp:nvSpPr>
        <dsp:cNvPr id="0" name=""/>
        <dsp:cNvSpPr/>
      </dsp:nvSpPr>
      <dsp:spPr>
        <a:xfrm>
          <a:off x="1266090" y="593765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/>
            <a:t>DCGan is a good all rounder Gan for image generation</a:t>
          </a:r>
          <a:endParaRPr lang="en-US" sz="2000" kern="1200"/>
        </a:p>
      </dsp:txBody>
      <dsp:txXfrm>
        <a:off x="1266090" y="593765"/>
        <a:ext cx="7721313" cy="1096182"/>
      </dsp:txXfrm>
    </dsp:sp>
    <dsp:sp modelId="{54C34290-358E-4060-A7B9-21F0F227EB9F}">
      <dsp:nvSpPr>
        <dsp:cNvPr id="0" name=""/>
        <dsp:cNvSpPr/>
      </dsp:nvSpPr>
      <dsp:spPr>
        <a:xfrm>
          <a:off x="0" y="1963993"/>
          <a:ext cx="8987404" cy="1096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A6426-4EC4-45FA-B11E-4663D23B3261}">
      <dsp:nvSpPr>
        <dsp:cNvPr id="0" name=""/>
        <dsp:cNvSpPr/>
      </dsp:nvSpPr>
      <dsp:spPr>
        <a:xfrm>
          <a:off x="331595" y="2210634"/>
          <a:ext cx="602900" cy="60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7676F-8A39-4A53-99AE-A20497E1BBAA}">
      <dsp:nvSpPr>
        <dsp:cNvPr id="0" name=""/>
        <dsp:cNvSpPr/>
      </dsp:nvSpPr>
      <dsp:spPr>
        <a:xfrm>
          <a:off x="1266090" y="1963993"/>
          <a:ext cx="7721313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To improve it, consider increasing the epochs and decreasing the number of classes that differ greatly from each other. </a:t>
          </a:r>
        </a:p>
      </dsp:txBody>
      <dsp:txXfrm>
        <a:off x="1266090" y="1963993"/>
        <a:ext cx="7721313" cy="109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0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1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479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4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32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5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990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6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0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6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08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8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34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8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4C68-3FCD-483D-A71D-6732C9A27A9E}" type="datetimeFigureOut">
              <a:rPr lang="en-SG" smtClean="0"/>
              <a:t>26/2/2023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D031B2-C20E-48EA-BAB6-3B2B0D5ECF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76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develop-a-generative-adversarial-network-for-a-cifar-10-small-object-photographs-from-scratch/" TargetMode="External"/><Relationship Id="rId2" Type="http://schemas.openxmlformats.org/officeDocument/2006/relationships/hyperlink" Target="https://github.com/mvedang/Conditional-GAN-CIFAR-10/blob/master/cgan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B72E-317C-4C97-B508-E8F662B2D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DELE CA2 Task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9BB5-80F1-4E27-9DF0-B7D2C8E60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Joshua Yap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435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9CC2A-5DAA-4937-8CE8-CD3E2D4D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Evaluation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4AAD-52A9-41A1-8290-FDC39464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500" dirty="0"/>
              <a:t>This time, 200 epochs were run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The generator loss is steadily increasing, but the accuracy of the discriminator on real and fake is starting to converge 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It may not be worth adding more epochs as the time needed may not translate into clearer images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Furthermore, it seems that using sharpened images along with increased epochs produces clearer images</a:t>
            </a:r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F34482A-C0A4-4731-903D-27B594AA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0B3F-9DE7-42C4-BB31-CD9A1288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2800"/>
              <a:t>2 Class DCGAN with Different Classes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9676-B192-40A5-AAE6-86B62EC0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700" dirty="0"/>
              <a:t>Two distinct classes, Frog and Bird, will be used to create a 2 class DCGAN to see if substantially different images will produce results that do not resemble the base classes</a:t>
            </a:r>
          </a:p>
          <a:p>
            <a:pPr>
              <a:lnSpc>
                <a:spcPct val="90000"/>
              </a:lnSpc>
            </a:pPr>
            <a:r>
              <a:rPr lang="en-SG" sz="1700" dirty="0"/>
              <a:t>It seems that the images produced are quite similar to the “frog” class, with some resembling the “bird” class</a:t>
            </a:r>
          </a:p>
        </p:txBody>
      </p:sp>
      <p:pic>
        <p:nvPicPr>
          <p:cNvPr id="5" name="Picture 4" descr="A collage of photos&#10;&#10;Description automatically generated with low confidence">
            <a:extLst>
              <a:ext uri="{FF2B5EF4-FFF2-40B4-BE49-F238E27FC236}">
                <a16:creationId xmlns:a16="http://schemas.microsoft.com/office/drawing/2014/main" id="{D57421CF-C4FA-4D15-A6E0-28F694D3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43" y="1513114"/>
            <a:ext cx="6953577" cy="4635718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77EFF-3029-4745-A973-FEF77E3C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Evaluation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6DAC-1EA8-4210-B9A3-9C24ACCD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500" dirty="0"/>
              <a:t>The loss for the generator this time seems to be approaching the loss of the discriminator. 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Compared to previous models, this may not be ideal as the images produced here is not the best 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On the other hand, the plot does not show any obvious mode collapse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Thus, the model here is considered to have produced poor quality images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B9AF85-73BF-4A1A-8EE4-600F76D0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EC3C-6A8A-432D-9321-3FF412A4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Frog class with modified input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9584-C169-44A6-A9DD-1755E321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With sharpened images, 200 epochs, the resultant images resemble frogs decently well</a:t>
            </a:r>
          </a:p>
          <a:p>
            <a:r>
              <a:rPr lang="en-SG" dirty="0"/>
              <a:t>Compared to doing 2 classes of frog and bird, this may be preferred as the images generated using 2 classes do not resemble either class well</a:t>
            </a:r>
          </a:p>
        </p:txBody>
      </p:sp>
      <p:pic>
        <p:nvPicPr>
          <p:cNvPr id="5" name="Picture 4" descr="A picture containing text, vending machine&#10;&#10;Description automatically generated">
            <a:extLst>
              <a:ext uri="{FF2B5EF4-FFF2-40B4-BE49-F238E27FC236}">
                <a16:creationId xmlns:a16="http://schemas.microsoft.com/office/drawing/2014/main" id="{49C5B564-7CCD-4277-8DAE-4870F9EC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3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1330E-9BD8-4780-8FDC-E415FB6F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Frog class with modified input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99BB-1922-424C-8DF9-93B3801F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The test is to see if a DCGAN is effective at producing one class only, thus replacing a Conditional GAN by making 10 DCGAN, one for each class </a:t>
            </a:r>
          </a:p>
          <a:p>
            <a:r>
              <a:rPr lang="en-SG" dirty="0"/>
              <a:t>The gen loss is diverging from discriminator loss</a:t>
            </a:r>
          </a:p>
          <a:p>
            <a:r>
              <a:rPr lang="en-SG" dirty="0"/>
              <a:t>While accuracy for real and fake fluctuates wildly but shows some convergence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9E77EA-CE4B-485D-B4AB-C3BBAA06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3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4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2F46-E983-4D1A-80FD-557484D6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Modified DCGAN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A709-7D96-4E8C-B602-F2D9B5A8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500" dirty="0"/>
              <a:t>Shown here is a modified DCGAN with a discriminator with double the number of Conv2D and </a:t>
            </a:r>
            <a:r>
              <a:rPr lang="en-SG" sz="1500" dirty="0" err="1"/>
              <a:t>LeakyReLu</a:t>
            </a:r>
            <a:r>
              <a:rPr lang="en-SG" sz="1500" dirty="0"/>
              <a:t> layers.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It also accepted sharpened images and underwent 200 epochs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Compared to the standard model, it produces lower quality images in a shorter amount of time</a:t>
            </a:r>
          </a:p>
        </p:txBody>
      </p:sp>
      <p:pic>
        <p:nvPicPr>
          <p:cNvPr id="5" name="Picture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3B22E35-4D50-4071-922B-F44F787F2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r="467" b="-2"/>
          <a:stretch/>
        </p:blipFill>
        <p:spPr>
          <a:xfrm>
            <a:off x="4619543" y="700965"/>
            <a:ext cx="6953577" cy="5131003"/>
          </a:xfrm>
          <a:prstGeom prst="rect">
            <a:avLst/>
          </a:prstGeom>
        </p:spPr>
      </p:pic>
      <p:sp>
        <p:nvSpPr>
          <p:cNvPr id="5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89C9-0B8A-4E1A-BDF6-0E9916F8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Evaluation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806A-0491-4282-A5F2-6EB84C3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The generator loss has diverged far from the loss of the discriminator loss</a:t>
            </a:r>
          </a:p>
          <a:p>
            <a:r>
              <a:rPr lang="en-SG" dirty="0"/>
              <a:t>Convergence of the accuracy has been reached</a:t>
            </a:r>
          </a:p>
          <a:p>
            <a:pPr>
              <a:lnSpc>
                <a:spcPct val="90000"/>
              </a:lnSpc>
            </a:pPr>
            <a:r>
              <a:rPr lang="en-SG" sz="1800" dirty="0"/>
              <a:t>Thus, although it has good quality, it may not be considered</a:t>
            </a:r>
            <a:r>
              <a:rPr lang="en-SG" dirty="0"/>
              <a:t> to be a model to be used to generate images of the </a:t>
            </a:r>
            <a:r>
              <a:rPr lang="en-SG"/>
              <a:t>4 classes</a:t>
            </a:r>
            <a:endParaRPr lang="en-SG" sz="1800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BA717E91-39B2-4624-BCB1-DA883527F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2" b="-2"/>
          <a:stretch/>
        </p:blipFill>
        <p:spPr>
          <a:xfrm>
            <a:off x="4619543" y="700936"/>
            <a:ext cx="6953577" cy="5131061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C126-8F28-474D-89A2-49DE4522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SG" dirty="0"/>
              <a:t>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AC114-9D37-45F1-A642-4699570F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0874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92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5B378DD-3302-4E46-B933-A3A4720E2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3" name="Freeform 11">
              <a:extLst>
                <a:ext uri="{FF2B5EF4-FFF2-40B4-BE49-F238E27FC236}">
                  <a16:creationId xmlns:a16="http://schemas.microsoft.com/office/drawing/2014/main" id="{DFCBBDC3-1668-4E92-88DB-9D5F622F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4" name="Freeform 12">
              <a:extLst>
                <a:ext uri="{FF2B5EF4-FFF2-40B4-BE49-F238E27FC236}">
                  <a16:creationId xmlns:a16="http://schemas.microsoft.com/office/drawing/2014/main" id="{31F8CDD4-C1DD-481E-AE1A-CECF28784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EECE6682-CC9D-4055-B817-C485C0706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270E295D-337F-4604-BA41-8AF78AB4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7" name="Freeform 15">
              <a:extLst>
                <a:ext uri="{FF2B5EF4-FFF2-40B4-BE49-F238E27FC236}">
                  <a16:creationId xmlns:a16="http://schemas.microsoft.com/office/drawing/2014/main" id="{205B2E94-9D47-4E73-B43F-8C5DB94CC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8" name="Freeform 16">
              <a:extLst>
                <a:ext uri="{FF2B5EF4-FFF2-40B4-BE49-F238E27FC236}">
                  <a16:creationId xmlns:a16="http://schemas.microsoft.com/office/drawing/2014/main" id="{525A065C-3663-45A6-B19B-D4A4525C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9" name="Freeform 17">
              <a:extLst>
                <a:ext uri="{FF2B5EF4-FFF2-40B4-BE49-F238E27FC236}">
                  <a16:creationId xmlns:a16="http://schemas.microsoft.com/office/drawing/2014/main" id="{B2453C32-1BD0-4AD5-9A40-A76B6027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09A9F5DF-D82E-49E5-B7B1-9CF50291A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F4E5C9FC-074A-4B8D-A737-4877EC56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CEEA9B79-734E-412B-AC12-F59A37CBE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3" name="Freeform 21">
              <a:extLst>
                <a:ext uri="{FF2B5EF4-FFF2-40B4-BE49-F238E27FC236}">
                  <a16:creationId xmlns:a16="http://schemas.microsoft.com/office/drawing/2014/main" id="{6680E6FE-1392-4677-96BA-2015ED50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4" name="Freeform 22">
              <a:extLst>
                <a:ext uri="{FF2B5EF4-FFF2-40B4-BE49-F238E27FC236}">
                  <a16:creationId xmlns:a16="http://schemas.microsoft.com/office/drawing/2014/main" id="{5A089533-9FE1-4EAC-90AA-A6E0423D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96A5ECF-03BC-41D7-9EF2-7C9F3EBD4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87" name="Freeform 27">
              <a:extLst>
                <a:ext uri="{FF2B5EF4-FFF2-40B4-BE49-F238E27FC236}">
                  <a16:creationId xmlns:a16="http://schemas.microsoft.com/office/drawing/2014/main" id="{17FD984D-FF88-4F1E-A057-F87EDFB0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28">
              <a:extLst>
                <a:ext uri="{FF2B5EF4-FFF2-40B4-BE49-F238E27FC236}">
                  <a16:creationId xmlns:a16="http://schemas.microsoft.com/office/drawing/2014/main" id="{14512BF1-B700-4263-A407-558870DC9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29">
              <a:extLst>
                <a:ext uri="{FF2B5EF4-FFF2-40B4-BE49-F238E27FC236}">
                  <a16:creationId xmlns:a16="http://schemas.microsoft.com/office/drawing/2014/main" id="{14B7DA2B-C0FD-4B76-9DE8-57B21AD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0">
              <a:extLst>
                <a:ext uri="{FF2B5EF4-FFF2-40B4-BE49-F238E27FC236}">
                  <a16:creationId xmlns:a16="http://schemas.microsoft.com/office/drawing/2014/main" id="{3D539ACC-402B-41D7-AB55-2CA6D4AFB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1">
              <a:extLst>
                <a:ext uri="{FF2B5EF4-FFF2-40B4-BE49-F238E27FC236}">
                  <a16:creationId xmlns:a16="http://schemas.microsoft.com/office/drawing/2014/main" id="{29ABEBE4-C03A-4F8B-9552-BE7B0756E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06F8AB47-16A6-4ACC-A359-8D11B80BA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3">
              <a:extLst>
                <a:ext uri="{FF2B5EF4-FFF2-40B4-BE49-F238E27FC236}">
                  <a16:creationId xmlns:a16="http://schemas.microsoft.com/office/drawing/2014/main" id="{E4EC0B00-F7F3-4124-988D-8D9355A7A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4">
              <a:extLst>
                <a:ext uri="{FF2B5EF4-FFF2-40B4-BE49-F238E27FC236}">
                  <a16:creationId xmlns:a16="http://schemas.microsoft.com/office/drawing/2014/main" id="{9E168AD9-9552-4A31-A112-B9CBDC27B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5" name="Freeform 35">
              <a:extLst>
                <a:ext uri="{FF2B5EF4-FFF2-40B4-BE49-F238E27FC236}">
                  <a16:creationId xmlns:a16="http://schemas.microsoft.com/office/drawing/2014/main" id="{1239135D-B71A-4C3E-B5AF-69B712798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6" name="Freeform 36">
              <a:extLst>
                <a:ext uri="{FF2B5EF4-FFF2-40B4-BE49-F238E27FC236}">
                  <a16:creationId xmlns:a16="http://schemas.microsoft.com/office/drawing/2014/main" id="{FD1D2D40-4C02-4265-A8E1-99128A70E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7" name="Freeform 37">
              <a:extLst>
                <a:ext uri="{FF2B5EF4-FFF2-40B4-BE49-F238E27FC236}">
                  <a16:creationId xmlns:a16="http://schemas.microsoft.com/office/drawing/2014/main" id="{76630F5F-FA2F-49F1-8E43-2FCE32862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8" name="Freeform 38">
              <a:extLst>
                <a:ext uri="{FF2B5EF4-FFF2-40B4-BE49-F238E27FC236}">
                  <a16:creationId xmlns:a16="http://schemas.microsoft.com/office/drawing/2014/main" id="{086AF07B-F818-436B-ACB1-79BC976AF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2414B5A-E45A-41FB-B0D4-F2041B8E6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2" name="Freeform 6">
            <a:extLst>
              <a:ext uri="{FF2B5EF4-FFF2-40B4-BE49-F238E27FC236}">
                <a16:creationId xmlns:a16="http://schemas.microsoft.com/office/drawing/2014/main" id="{F76C9549-7E7D-41F7-9905-8211744E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A421E125-BDF1-428F-B8C9-8C8809406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FD0BB6EB-5D62-4451-9AF0-6C5726A8B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A66514A-13FC-483A-834F-CE8AB1853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2894A-BA17-4BD1-A769-D8AA768A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Generated Images</a:t>
            </a:r>
          </a:p>
        </p:txBody>
      </p:sp>
      <p:pic>
        <p:nvPicPr>
          <p:cNvPr id="10" name="Picture 9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CA1221-63F3-407C-B3C6-AB7998599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" r="18465" b="-1"/>
          <a:stretch/>
        </p:blipFill>
        <p:spPr>
          <a:xfrm>
            <a:off x="4639732" y="10"/>
            <a:ext cx="3788327" cy="3428684"/>
          </a:xfrm>
          <a:prstGeom prst="rect">
            <a:avLst/>
          </a:prstGeom>
        </p:spPr>
      </p:pic>
      <p:pic>
        <p:nvPicPr>
          <p:cNvPr id="8" name="Picture 7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F3B881AB-EF58-4798-893E-E83C4965C8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r="8427" b="3"/>
          <a:stretch/>
        </p:blipFill>
        <p:spPr>
          <a:xfrm>
            <a:off x="8423487" y="3428998"/>
            <a:ext cx="3768513" cy="3433714"/>
          </a:xfrm>
          <a:prstGeom prst="rect">
            <a:avLst/>
          </a:prstGeom>
        </p:spPr>
      </p:pic>
      <p:pic>
        <p:nvPicPr>
          <p:cNvPr id="4" name="Picture 3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E32EEEA9-96D7-4D78-A0FA-46DEC7D979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r="5722" b="-2"/>
          <a:stretch/>
        </p:blipFill>
        <p:spPr>
          <a:xfrm>
            <a:off x="4639732" y="3428998"/>
            <a:ext cx="3788327" cy="3429002"/>
          </a:xfrm>
          <a:prstGeom prst="rect">
            <a:avLst/>
          </a:prstGeom>
        </p:spPr>
      </p:pic>
      <p:sp>
        <p:nvSpPr>
          <p:cNvPr id="210" name="Freeform 5">
            <a:extLst>
              <a:ext uri="{FF2B5EF4-FFF2-40B4-BE49-F238E27FC236}">
                <a16:creationId xmlns:a16="http://schemas.microsoft.com/office/drawing/2014/main" id="{39607CBF-A173-4176-8B6F-7A4910FCD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oll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340E2B74-FBF8-4E44-9DD9-E4BACDB22B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r="15269" b="-2"/>
          <a:stretch/>
        </p:blipFill>
        <p:spPr>
          <a:xfrm>
            <a:off x="8438727" y="4"/>
            <a:ext cx="3753273" cy="3428997"/>
          </a:xfrm>
          <a:prstGeom prst="rect">
            <a:avLst/>
          </a:prstGeom>
        </p:spPr>
      </p:pic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9879286-640E-4054-8E8E-837CE1C71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20438" y="0"/>
            <a:ext cx="0" cy="6857694"/>
          </a:xfrm>
          <a:prstGeom prst="line">
            <a:avLst/>
          </a:prstGeom>
          <a:ln w="50800" cap="flat">
            <a:solidFill>
              <a:schemeClr val="tx2">
                <a:lumMod val="1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8EAF1DD-7117-4759-9AA5-092ECF35E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0305" y="3429000"/>
            <a:ext cx="7552944" cy="0"/>
          </a:xfrm>
          <a:prstGeom prst="line">
            <a:avLst/>
          </a:prstGeom>
          <a:ln w="50800" cap="flat">
            <a:solidFill>
              <a:schemeClr val="tx2">
                <a:lumMod val="1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7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34C1-ADC3-4D95-B6F8-AA786CE7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4DED-5F53-4A11-8E6F-7B4048AC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u="none" strike="noStrike" dirty="0">
                <a:effectLst/>
                <a:hlinkClick r:id="rId2" tooltip="https://github.com/mvedang/Conditional-GAN-CIFAR-10/blob/master/cgan.ipynb"/>
              </a:rPr>
              <a:t>https://github.com/mvedang/Conditional-GAN-CIFAR-10/blob/master/cgan.ipynb</a:t>
            </a:r>
            <a:endParaRPr lang="en-SG" b="0" i="0" u="none" strike="noStrike" dirty="0">
              <a:effectLst/>
            </a:endParaRPr>
          </a:p>
          <a:p>
            <a:r>
              <a:rPr lang="en-SG" dirty="0">
                <a:hlinkClick r:id="rId3"/>
              </a:rPr>
              <a:t>https://machinelearningmastery.com/how-to-develop-a-generative-adversarial-network-for-a-cifar-10-small-object-photographs-from-scratch/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836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EE86A-3456-446D-AD28-F2F60D6D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/>
              <a:t>Data Viewing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AC67-F623-4D0F-88E2-2B1C5778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4433900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Viewing of the data, shows various pictures of 10 classes. </a:t>
            </a:r>
          </a:p>
          <a:p>
            <a:r>
              <a:rPr lang="en-SG" dirty="0"/>
              <a:t>They are </a:t>
            </a:r>
            <a:r>
              <a:rPr lang="en-US" b="0" dirty="0">
                <a:effectLst/>
                <a:latin typeface="Consolas" panose="020B0609020204030204" pitchFamily="49" charset="0"/>
              </a:rPr>
              <a:t>"airplane", "automobile", "bird", "cat", "deer", "dog", "frog", "horse", "ship", "truck“</a:t>
            </a:r>
          </a:p>
          <a:p>
            <a:r>
              <a:rPr lang="en-SG" dirty="0"/>
              <a:t>A base DCGAN on all classes will be used as a baseline</a:t>
            </a:r>
          </a:p>
          <a:p>
            <a:r>
              <a:rPr lang="en-SG" dirty="0"/>
              <a:t>From there, experiments using fewer classes will be tested</a:t>
            </a:r>
          </a:p>
          <a:p>
            <a:r>
              <a:rPr lang="en-SG" dirty="0"/>
              <a:t>Modified inputs will also be done</a:t>
            </a:r>
          </a:p>
          <a:p>
            <a:r>
              <a:rPr lang="en-SG" dirty="0"/>
              <a:t>Finally, an alternate Gan structure will be compared to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SG" dirty="0"/>
          </a:p>
        </p:txBody>
      </p:sp>
      <p:pic>
        <p:nvPicPr>
          <p:cNvPr id="7" name="Picture 6" descr="A picture containing old&#10;&#10;Description automatically generated">
            <a:extLst>
              <a:ext uri="{FF2B5EF4-FFF2-40B4-BE49-F238E27FC236}">
                <a16:creationId xmlns:a16="http://schemas.microsoft.com/office/drawing/2014/main" id="{6823ED49-CE68-459E-8F96-CF56547C6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" b="-1"/>
          <a:stretch/>
        </p:blipFill>
        <p:spPr>
          <a:xfrm>
            <a:off x="5387009" y="640080"/>
            <a:ext cx="5418645" cy="5252773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1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2D093-E0DB-4544-BD64-DD0A9C4B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End</a:t>
            </a:r>
          </a:p>
        </p:txBody>
      </p:sp>
      <p:pic>
        <p:nvPicPr>
          <p:cNvPr id="4" name="Picture 3" descr="Checkmate move on chessboard">
            <a:extLst>
              <a:ext uri="{FF2B5EF4-FFF2-40B4-BE49-F238E27FC236}">
                <a16:creationId xmlns:a16="http://schemas.microsoft.com/office/drawing/2014/main" id="{E4E28701-66E2-45B6-BCA1-32FE2BDF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1" r="31329" b="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0C1B7-4755-4DCB-B85B-0C2DC7CA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Base Gan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0BF8-05A7-4EB0-91F6-9D1DF225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Base Gan will take in all 10 classes, and generate images.</a:t>
            </a:r>
          </a:p>
          <a:p>
            <a:r>
              <a:rPr lang="en-SG" dirty="0"/>
              <a:t>Based on code by </a:t>
            </a:r>
            <a:r>
              <a:rPr lang="en-SG" b="0" i="1" dirty="0">
                <a:effectLst/>
                <a:latin typeface="Helvetica Neue"/>
              </a:rPr>
              <a:t>Jason Brownlee.</a:t>
            </a:r>
            <a:r>
              <a:rPr lang="en-SG" b="0" i="0" dirty="0">
                <a:effectLst/>
                <a:latin typeface="Helvetica Neue"/>
              </a:rPr>
              <a:t> </a:t>
            </a:r>
            <a:r>
              <a:rPr lang="en-SG" dirty="0"/>
              <a:t>After 150 epochs, the following output is returned </a:t>
            </a:r>
          </a:p>
          <a:p>
            <a:r>
              <a:rPr lang="en-SG" dirty="0"/>
              <a:t> Images are quite blurry, but general shapes can be made out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2F065DD-C87C-4AF4-8082-61BCC7218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634C6-6689-45F4-8845-90D8A72D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Evaluation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6A96-FBCC-4A5E-8E1D-114FF540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500" dirty="0"/>
              <a:t>The loss for discriminator on fake and real images fluctuate greatly but hover around 0.5 as time goes on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The loss for the generator instead increases slightly</a:t>
            </a:r>
          </a:p>
          <a:p>
            <a:pPr>
              <a:lnSpc>
                <a:spcPct val="90000"/>
              </a:lnSpc>
            </a:pPr>
            <a:r>
              <a:rPr lang="en-SG" sz="1500" dirty="0"/>
              <a:t>More epochs could increase the accuracy of images, but as the model currently has a wall time of over 1h, the trade-off in time is not worth possibly having more accurate images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1451824-BED3-4A96-878E-23FC5714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48393-E7A4-4C67-B937-176D0EF5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Gan on 2 classes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BA6E-742A-42F2-9115-8FBBFFFB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/>
              <a:t>2 classes will be passed. The two chosen classes are “automobile” and “truck”. They were chosen as the images are quite similar.</a:t>
            </a:r>
          </a:p>
          <a:p>
            <a:r>
              <a:rPr lang="en-SG"/>
              <a:t>The produced images resemble vehicles in general, with some images resembling more automobile or truck. </a:t>
            </a:r>
          </a:p>
          <a:p>
            <a:r>
              <a:rPr lang="en-SG"/>
              <a:t>The model visually seems to produce accurate images</a:t>
            </a:r>
          </a:p>
          <a:p>
            <a:endParaRPr lang="en-SG"/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FACAD6A-D8C4-40AB-B8FB-CB12224E4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A4B3C-39A4-4C92-8421-A6EA139A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SG" dirty="0"/>
              <a:t>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584B-628F-469A-A9A8-819D50C8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n-SG" dirty="0"/>
              <a:t>The model seems to be able to discriminate between real and fake images. </a:t>
            </a:r>
          </a:p>
          <a:p>
            <a:r>
              <a:rPr lang="en-SG" dirty="0"/>
              <a:t>The loss, like previously, hovers around 0.5 for the discriminator. However, also shows some reduction and starts to diverge from the generator loss</a:t>
            </a:r>
          </a:p>
          <a:p>
            <a:r>
              <a:rPr lang="en-SG" dirty="0"/>
              <a:t>However, the loss for the generator is starting to increase. In this case, more epochs could help to make the model produce more accurate images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0EA2948-00D8-4075-82F4-BC42BAD6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1941828"/>
            <a:ext cx="3981455" cy="265430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49733-A1EA-4A79-89AD-E335F14F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/>
              <a:t>DCGan on 4 classes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766A-0EE3-4DCC-B762-AB6EE0C1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1100"/>
              <a:t>This time, classes relating to “vehicles” were chosen. This experiment aims to see if having fewer classes will produce accurate images. </a:t>
            </a:r>
          </a:p>
          <a:p>
            <a:pPr>
              <a:lnSpc>
                <a:spcPct val="90000"/>
              </a:lnSpc>
            </a:pPr>
            <a:r>
              <a:rPr lang="en-SG" sz="1100"/>
              <a:t>Some classes, like “automobile” and “truck” are quite similar, but it may not be the case for “automobile”  and “ships”</a:t>
            </a:r>
          </a:p>
          <a:p>
            <a:pPr>
              <a:lnSpc>
                <a:spcPct val="90000"/>
              </a:lnSpc>
            </a:pPr>
            <a:r>
              <a:rPr lang="en-SG" sz="1100"/>
              <a:t>So the test here is also to see if this difference will produce less accurate results</a:t>
            </a:r>
          </a:p>
          <a:p>
            <a:pPr>
              <a:lnSpc>
                <a:spcPct val="90000"/>
              </a:lnSpc>
            </a:pPr>
            <a:r>
              <a:rPr lang="en-SG" sz="1100"/>
              <a:t>The model seems to produce images that resemble only one class more than the previous model</a:t>
            </a:r>
          </a:p>
          <a:p>
            <a:pPr>
              <a:lnSpc>
                <a:spcPct val="90000"/>
              </a:lnSpc>
            </a:pPr>
            <a:r>
              <a:rPr lang="en-SG" sz="1100"/>
              <a:t>The images also seem to vary in quality like previously, some resembling a class more than others, and a few resembling a mix of two classes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CD61538-B272-4600-889E-9CBAF3F39A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7" r="1" b="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9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D1334-836D-4ABB-A00F-C5ABA67A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dirty="0"/>
              <a:t>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7D97-CE7C-456C-A42E-54599A2B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 dirty="0"/>
              <a:t>The loss for discriminator hovers around 0.5. the loss for generator seems to be increasing. </a:t>
            </a:r>
          </a:p>
          <a:p>
            <a:r>
              <a:rPr lang="en-SG" dirty="0"/>
              <a:t>The loss for Gan, like previous models, seems to be increasing.</a:t>
            </a:r>
          </a:p>
          <a:p>
            <a:r>
              <a:rPr lang="en-SG" dirty="0"/>
              <a:t>Accuracy for both real and fake is fluctuating but mostly remaining constant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745B104-43ED-454F-8BAB-0E02776C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48607"/>
            <a:ext cx="6953577" cy="4635718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9F008-C503-410A-92BD-4DFE9064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SG" sz="3300"/>
              <a:t>Sharpened Input on 4 Classes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989B-F3F7-497C-B1E3-A485B332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SG"/>
              <a:t>The DCGAN built previously will be used with sharpened images. </a:t>
            </a:r>
          </a:p>
          <a:p>
            <a:r>
              <a:rPr lang="en-SG"/>
              <a:t>A for loop was constructed to sharpen each image</a:t>
            </a:r>
          </a:p>
          <a:p>
            <a:r>
              <a:rPr lang="en-SG"/>
              <a:t>Produces decently accurate images</a:t>
            </a:r>
          </a:p>
          <a:p>
            <a:r>
              <a:rPr lang="en-SG"/>
              <a:t>Images seem to be of higher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86C3B-00A4-440A-A3A1-53AED3063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6915" b="1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30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6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1263</TotalTime>
  <Words>969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 Neue</vt:lpstr>
      <vt:lpstr>Arial</vt:lpstr>
      <vt:lpstr>Century Gothic</vt:lpstr>
      <vt:lpstr>Consolas</vt:lpstr>
      <vt:lpstr>Wingdings 3</vt:lpstr>
      <vt:lpstr>Wisp</vt:lpstr>
      <vt:lpstr>DELE CA2 Task A</vt:lpstr>
      <vt:lpstr>Data Viewing</vt:lpstr>
      <vt:lpstr>Base Gan</vt:lpstr>
      <vt:lpstr>Evaluation</vt:lpstr>
      <vt:lpstr>Gan on 2 classes</vt:lpstr>
      <vt:lpstr>Evaluation</vt:lpstr>
      <vt:lpstr>DCGan on 4 classes</vt:lpstr>
      <vt:lpstr>Evaluation</vt:lpstr>
      <vt:lpstr>Sharpened Input on 4 Classes </vt:lpstr>
      <vt:lpstr>Evaluation</vt:lpstr>
      <vt:lpstr>2 Class DCGAN with Different Classes</vt:lpstr>
      <vt:lpstr>Evaluation</vt:lpstr>
      <vt:lpstr>Frog class with modified input</vt:lpstr>
      <vt:lpstr>Frog class with modified input</vt:lpstr>
      <vt:lpstr>Modified DCGAN </vt:lpstr>
      <vt:lpstr>Evaluation </vt:lpstr>
      <vt:lpstr>Conclusions</vt:lpstr>
      <vt:lpstr>Generated Images</vt:lpstr>
      <vt:lpstr>References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CA2 Task A</dc:title>
  <dc:creator>JOSHUA YAP YUNCHENG</dc:creator>
  <cp:lastModifiedBy>JOSHUA YAP YUNCHENG</cp:lastModifiedBy>
  <cp:revision>18</cp:revision>
  <dcterms:created xsi:type="dcterms:W3CDTF">2022-01-27T09:53:59Z</dcterms:created>
  <dcterms:modified xsi:type="dcterms:W3CDTF">2023-02-26T15:45:20Z</dcterms:modified>
</cp:coreProperties>
</file>