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4A7D85-1A30-4E86-8DF7-A4E9EB58C82C}" v="217" dt="2017-12-13T01:12:10.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12/13/2017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12/13/2017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o.gliffy.com/go/html5/1242479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Analysis, management and Report  incidents SYSTEM</a:t>
            </a:r>
          </a:p>
          <a:p>
            <a:endParaRPr lang="en-US"/>
          </a:p>
        </p:txBody>
      </p:sp>
      <p:sp>
        <p:nvSpPr>
          <p:cNvPr id="3" name="Subtitle 2"/>
          <p:cNvSpPr>
            <a:spLocks noGrp="1"/>
          </p:cNvSpPr>
          <p:nvPr>
            <p:ph type="subTitle" idx="1"/>
          </p:nvPr>
        </p:nvSpPr>
        <p:spPr/>
        <p:txBody>
          <a:bodyPr vert="horz" lIns="91440" tIns="45720" rIns="91440" bIns="45720" rtlCol="0" anchor="t">
            <a:normAutofit fontScale="85000" lnSpcReduction="20000"/>
          </a:bodyPr>
          <a:lstStyle/>
          <a:p>
            <a:pPr algn="r"/>
            <a:r>
              <a:rPr lang="en-US" sz="2400"/>
              <a:t>By:  Aditya joshi(001837740)</a:t>
            </a:r>
            <a:endParaRPr lang="en-US"/>
          </a:p>
          <a:p>
            <a:pPr algn="r"/>
            <a:r>
              <a:rPr lang="en-US" sz="2400"/>
              <a:t>  Neha varshney(001832335)</a:t>
            </a:r>
          </a:p>
          <a:p>
            <a:pPr algn="r"/>
            <a:r>
              <a:rPr lang="en-US" sz="2400"/>
              <a:t>      SNEHA KAWITKAR(001826348)</a:t>
            </a:r>
          </a:p>
          <a:p>
            <a:r>
              <a:rPr lang="en-US"/>
              <a:t>      </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dminnewcase.PNG">
            <a:extLst>
              <a:ext uri="{FF2B5EF4-FFF2-40B4-BE49-F238E27FC236}">
                <a16:creationId xmlns:a16="http://schemas.microsoft.com/office/drawing/2014/main" id="{B2CF66EE-0753-46EE-8DDE-A34D513C8D33}"/>
              </a:ext>
            </a:extLst>
          </p:cNvPr>
          <p:cNvPicPr>
            <a:picLocks noChangeAspect="1"/>
          </p:cNvPicPr>
          <p:nvPr/>
        </p:nvPicPr>
        <p:blipFill>
          <a:blip r:embed="rId2"/>
          <a:stretch>
            <a:fillRect/>
          </a:stretch>
        </p:blipFill>
        <p:spPr>
          <a:xfrm>
            <a:off x="120650" y="311150"/>
            <a:ext cx="11818938" cy="6284984"/>
          </a:xfrm>
          <a:prstGeom prst="rect">
            <a:avLst/>
          </a:prstGeom>
        </p:spPr>
      </p:pic>
    </p:spTree>
    <p:extLst>
      <p:ext uri="{BB962C8B-B14F-4D97-AF65-F5344CB8AC3E}">
        <p14:creationId xmlns:p14="http://schemas.microsoft.com/office/powerpoint/2010/main" val="160459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nterprise.PNG">
            <a:extLst>
              <a:ext uri="{FF2B5EF4-FFF2-40B4-BE49-F238E27FC236}">
                <a16:creationId xmlns:a16="http://schemas.microsoft.com/office/drawing/2014/main" id="{57C0F8A2-54A7-4DDC-A486-2DBD0B092C53}"/>
              </a:ext>
            </a:extLst>
          </p:cNvPr>
          <p:cNvPicPr>
            <a:picLocks noChangeAspect="1"/>
          </p:cNvPicPr>
          <p:nvPr/>
        </p:nvPicPr>
        <p:blipFill>
          <a:blip r:embed="rId2"/>
          <a:stretch>
            <a:fillRect/>
          </a:stretch>
        </p:blipFill>
        <p:spPr>
          <a:xfrm>
            <a:off x="34925" y="207963"/>
            <a:ext cx="11880850" cy="6405429"/>
          </a:xfrm>
          <a:prstGeom prst="rect">
            <a:avLst/>
          </a:prstGeom>
        </p:spPr>
      </p:pic>
    </p:spTree>
    <p:extLst>
      <p:ext uri="{BB962C8B-B14F-4D97-AF65-F5344CB8AC3E}">
        <p14:creationId xmlns:p14="http://schemas.microsoft.com/office/powerpoint/2010/main" val="210022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oliceofficerlogin.PNG">
            <a:extLst>
              <a:ext uri="{FF2B5EF4-FFF2-40B4-BE49-F238E27FC236}">
                <a16:creationId xmlns:a16="http://schemas.microsoft.com/office/drawing/2014/main" id="{24E79615-71D1-4A0D-B36B-C8D94E01BB53}"/>
              </a:ext>
            </a:extLst>
          </p:cNvPr>
          <p:cNvPicPr>
            <a:picLocks noChangeAspect="1"/>
          </p:cNvPicPr>
          <p:nvPr/>
        </p:nvPicPr>
        <p:blipFill>
          <a:blip r:embed="rId2"/>
          <a:stretch>
            <a:fillRect/>
          </a:stretch>
        </p:blipFill>
        <p:spPr>
          <a:xfrm>
            <a:off x="71438" y="225425"/>
            <a:ext cx="11795125" cy="6160975"/>
          </a:xfrm>
          <a:prstGeom prst="rect">
            <a:avLst/>
          </a:prstGeom>
        </p:spPr>
      </p:pic>
    </p:spTree>
    <p:extLst>
      <p:ext uri="{BB962C8B-B14F-4D97-AF65-F5344CB8AC3E}">
        <p14:creationId xmlns:p14="http://schemas.microsoft.com/office/powerpoint/2010/main" val="4088217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stresult_officer.PNG">
            <a:extLst>
              <a:ext uri="{FF2B5EF4-FFF2-40B4-BE49-F238E27FC236}">
                <a16:creationId xmlns:a16="http://schemas.microsoft.com/office/drawing/2014/main" id="{F381CE33-80FC-40B4-AA08-7ACA6D0ED9BC}"/>
              </a:ext>
            </a:extLst>
          </p:cNvPr>
          <p:cNvPicPr>
            <a:picLocks noChangeAspect="1"/>
          </p:cNvPicPr>
          <p:nvPr/>
        </p:nvPicPr>
        <p:blipFill>
          <a:blip r:embed="rId2"/>
          <a:stretch>
            <a:fillRect/>
          </a:stretch>
        </p:blipFill>
        <p:spPr>
          <a:xfrm>
            <a:off x="47625" y="220663"/>
            <a:ext cx="11891963" cy="6219237"/>
          </a:xfrm>
          <a:prstGeom prst="rect">
            <a:avLst/>
          </a:prstGeom>
        </p:spPr>
      </p:pic>
    </p:spTree>
    <p:extLst>
      <p:ext uri="{BB962C8B-B14F-4D97-AF65-F5344CB8AC3E}">
        <p14:creationId xmlns:p14="http://schemas.microsoft.com/office/powerpoint/2010/main" val="4106899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userreported.PNG">
            <a:extLst>
              <a:ext uri="{FF2B5EF4-FFF2-40B4-BE49-F238E27FC236}">
                <a16:creationId xmlns:a16="http://schemas.microsoft.com/office/drawing/2014/main" id="{945D2C9D-F503-4CF8-8E4A-395CD34F9179}"/>
              </a:ext>
            </a:extLst>
          </p:cNvPr>
          <p:cNvPicPr>
            <a:picLocks noChangeAspect="1"/>
          </p:cNvPicPr>
          <p:nvPr/>
        </p:nvPicPr>
        <p:blipFill>
          <a:blip r:embed="rId2"/>
          <a:stretch>
            <a:fillRect/>
          </a:stretch>
        </p:blipFill>
        <p:spPr>
          <a:xfrm>
            <a:off x="-1588" y="47625"/>
            <a:ext cx="12003088" cy="6392955"/>
          </a:xfrm>
          <a:prstGeom prst="rect">
            <a:avLst/>
          </a:prstGeom>
        </p:spPr>
      </p:pic>
    </p:spTree>
    <p:extLst>
      <p:ext uri="{BB962C8B-B14F-4D97-AF65-F5344CB8AC3E}">
        <p14:creationId xmlns:p14="http://schemas.microsoft.com/office/powerpoint/2010/main" val="1788813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userworkarea.PNG">
            <a:extLst>
              <a:ext uri="{FF2B5EF4-FFF2-40B4-BE49-F238E27FC236}">
                <a16:creationId xmlns:a16="http://schemas.microsoft.com/office/drawing/2014/main" id="{29532834-F2C5-4B7E-991F-09C5A2514130}"/>
              </a:ext>
            </a:extLst>
          </p:cNvPr>
          <p:cNvPicPr>
            <a:picLocks noChangeAspect="1"/>
          </p:cNvPicPr>
          <p:nvPr/>
        </p:nvPicPr>
        <p:blipFill>
          <a:blip r:embed="rId2"/>
          <a:stretch>
            <a:fillRect/>
          </a:stretch>
        </p:blipFill>
        <p:spPr>
          <a:xfrm>
            <a:off x="280988" y="42863"/>
            <a:ext cx="11745912" cy="6746987"/>
          </a:xfrm>
          <a:prstGeom prst="rect">
            <a:avLst/>
          </a:prstGeom>
        </p:spPr>
      </p:pic>
    </p:spTree>
    <p:extLst>
      <p:ext uri="{BB962C8B-B14F-4D97-AF65-F5344CB8AC3E}">
        <p14:creationId xmlns:p14="http://schemas.microsoft.com/office/powerpoint/2010/main" val="86547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8766-0653-4F38-9860-0FF9E726C14E}"/>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50CF5FB2-D055-4C87-9DDF-3F0B4CA02B3E}"/>
              </a:ext>
            </a:extLst>
          </p:cNvPr>
          <p:cNvSpPr>
            <a:spLocks noGrp="1"/>
          </p:cNvSpPr>
          <p:nvPr>
            <p:ph idx="1"/>
          </p:nvPr>
        </p:nvSpPr>
        <p:spPr/>
        <p:txBody>
          <a:bodyPr vert="horz" lIns="91440" tIns="45720" rIns="91440" bIns="45720" rtlCol="0" anchor="t">
            <a:normAutofit/>
          </a:bodyPr>
          <a:lstStyle/>
          <a:p>
            <a:r>
              <a:rPr lang="en-US"/>
              <a:t>In today's scenario, the incidents like Substance Abuse, Robbery, Gun Violence take place at multiplying rate thus posing a great threat to everyday security of people.</a:t>
            </a:r>
          </a:p>
          <a:p>
            <a:r>
              <a:rPr lang="en-US"/>
              <a:t>It is necessary to report the incidents to respective enterprise and also manage and analyze these incidents, thus crowdsourcing them to prevent these in future by analysis to picturize the neighborhood through previously reported data. </a:t>
            </a:r>
          </a:p>
        </p:txBody>
      </p:sp>
    </p:spTree>
    <p:extLst>
      <p:ext uri="{BB962C8B-B14F-4D97-AF65-F5344CB8AC3E}">
        <p14:creationId xmlns:p14="http://schemas.microsoft.com/office/powerpoint/2010/main" val="287266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E5F2-0769-4886-94D7-A0D46AC3B9B1}"/>
              </a:ext>
            </a:extLst>
          </p:cNvPr>
          <p:cNvSpPr>
            <a:spLocks noGrp="1"/>
          </p:cNvSpPr>
          <p:nvPr>
            <p:ph type="title"/>
          </p:nvPr>
        </p:nvSpPr>
        <p:spPr/>
        <p:txBody>
          <a:bodyPr/>
          <a:lstStyle/>
          <a:p>
            <a:r>
              <a:rPr lang="en-US"/>
              <a:t>Approach</a:t>
            </a:r>
          </a:p>
        </p:txBody>
      </p:sp>
      <p:sp>
        <p:nvSpPr>
          <p:cNvPr id="3" name="Subtitle 2">
            <a:extLst>
              <a:ext uri="{FF2B5EF4-FFF2-40B4-BE49-F238E27FC236}">
                <a16:creationId xmlns:a16="http://schemas.microsoft.com/office/drawing/2014/main" id="{809D05B8-8990-4A03-90F1-F35AE21AAFA2}"/>
              </a:ext>
            </a:extLst>
          </p:cNvPr>
          <p:cNvSpPr>
            <a:spLocks noGrp="1"/>
          </p:cNvSpPr>
          <p:nvPr>
            <p:ph idx="1"/>
          </p:nvPr>
        </p:nvSpPr>
        <p:spPr/>
        <p:txBody>
          <a:bodyPr vert="horz" lIns="91440" tIns="45720" rIns="91440" bIns="45720" rtlCol="0" anchor="t">
            <a:normAutofit/>
          </a:bodyPr>
          <a:lstStyle/>
          <a:p>
            <a:r>
              <a:rPr lang="en-US"/>
              <a:t>EcoSystem model provides with a fundamental structure to build an application that can help us to get the needed service standards of the system model.</a:t>
            </a:r>
          </a:p>
          <a:p>
            <a:r>
              <a:rPr lang="en-US"/>
              <a:t>Different Enterprises were taken into account like Police, Government, Hospital to process the incident request in realistic way.</a:t>
            </a:r>
          </a:p>
          <a:p>
            <a:r>
              <a:rPr lang="en-US"/>
              <a:t>The number of incidents with respect to incident type and region were taken into account, analysis were made on these.</a:t>
            </a:r>
          </a:p>
          <a:p>
            <a:endParaRPr lang="en-US"/>
          </a:p>
        </p:txBody>
      </p:sp>
    </p:spTree>
    <p:extLst>
      <p:ext uri="{BB962C8B-B14F-4D97-AF65-F5344CB8AC3E}">
        <p14:creationId xmlns:p14="http://schemas.microsoft.com/office/powerpoint/2010/main" val="368929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0898-7A33-4758-A6C1-158CCEDC04AF}"/>
              </a:ext>
            </a:extLst>
          </p:cNvPr>
          <p:cNvSpPr>
            <a:spLocks noGrp="1"/>
          </p:cNvSpPr>
          <p:nvPr>
            <p:ph type="title"/>
          </p:nvPr>
        </p:nvSpPr>
        <p:spPr>
          <a:xfrm>
            <a:off x="1105264" y="200025"/>
            <a:ext cx="9905998" cy="1478570"/>
          </a:xfrm>
        </p:spPr>
        <p:txBody>
          <a:bodyPr/>
          <a:lstStyle/>
          <a:p>
            <a:r>
              <a:rPr lang="en-US"/>
              <a:t>Functional Architecture</a:t>
            </a:r>
          </a:p>
        </p:txBody>
      </p:sp>
      <p:pic>
        <p:nvPicPr>
          <p:cNvPr id="4" name="Picture 4" descr="Functional.PNG">
            <a:extLst>
              <a:ext uri="{FF2B5EF4-FFF2-40B4-BE49-F238E27FC236}">
                <a16:creationId xmlns:a16="http://schemas.microsoft.com/office/drawing/2014/main" id="{1DD2B025-BAF3-4615-B5F2-21A3E7BD32F6}"/>
              </a:ext>
            </a:extLst>
          </p:cNvPr>
          <p:cNvPicPr>
            <a:picLocks noGrp="1" noChangeAspect="1"/>
          </p:cNvPicPr>
          <p:nvPr>
            <p:ph idx="1"/>
          </p:nvPr>
        </p:nvPicPr>
        <p:blipFill>
          <a:blip r:embed="rId2"/>
          <a:stretch>
            <a:fillRect/>
          </a:stretch>
        </p:blipFill>
        <p:spPr>
          <a:xfrm>
            <a:off x="1333500" y="1287338"/>
            <a:ext cx="10196513" cy="5399212"/>
          </a:xfrm>
          <a:prstGeom prst="rect">
            <a:avLst/>
          </a:prstGeom>
        </p:spPr>
      </p:pic>
    </p:spTree>
    <p:extLst>
      <p:ext uri="{BB962C8B-B14F-4D97-AF65-F5344CB8AC3E}">
        <p14:creationId xmlns:p14="http://schemas.microsoft.com/office/powerpoint/2010/main" val="189828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7ED7-6CF6-4360-9E11-8756E7B19328}"/>
              </a:ext>
            </a:extLst>
          </p:cNvPr>
          <p:cNvSpPr>
            <a:spLocks noGrp="1"/>
          </p:cNvSpPr>
          <p:nvPr>
            <p:ph type="title"/>
          </p:nvPr>
        </p:nvSpPr>
        <p:spPr/>
        <p:txBody>
          <a:bodyPr/>
          <a:lstStyle/>
          <a:p>
            <a:r>
              <a:rPr lang="en-US"/>
              <a:t>Functional Architecture Explanation</a:t>
            </a:r>
          </a:p>
        </p:txBody>
      </p:sp>
      <p:sp>
        <p:nvSpPr>
          <p:cNvPr id="3" name="Content Placeholder 2">
            <a:extLst>
              <a:ext uri="{FF2B5EF4-FFF2-40B4-BE49-F238E27FC236}">
                <a16:creationId xmlns:a16="http://schemas.microsoft.com/office/drawing/2014/main" id="{08117504-367D-4DFF-AE00-FC99814B401F}"/>
              </a:ext>
            </a:extLst>
          </p:cNvPr>
          <p:cNvSpPr>
            <a:spLocks noGrp="1"/>
          </p:cNvSpPr>
          <p:nvPr>
            <p:ph idx="1"/>
          </p:nvPr>
        </p:nvSpPr>
        <p:spPr/>
        <p:txBody>
          <a:bodyPr vert="horz" lIns="91440" tIns="45720" rIns="91440" bIns="45720" rtlCol="0" anchor="t">
            <a:normAutofit fontScale="92500" lnSpcReduction="20000"/>
          </a:bodyPr>
          <a:lstStyle/>
          <a:p>
            <a:r>
              <a:rPr lang="en-US"/>
              <a:t>User reports an incident, the request goes to police admin and user can also request ambulance.</a:t>
            </a:r>
          </a:p>
          <a:p>
            <a:r>
              <a:rPr lang="en-US"/>
              <a:t>Admin on authenticating the incident, assign the request to nearest located police officer.</a:t>
            </a:r>
          </a:p>
          <a:p>
            <a:r>
              <a:rPr lang="en-US"/>
              <a:t>Police officer creates the case and requests tests from hospital if required. Messages and alerts are broadcasted too.</a:t>
            </a:r>
          </a:p>
          <a:p>
            <a:r>
              <a:rPr lang="en-US"/>
              <a:t>Doctor sends back the test result to the requesting officer.</a:t>
            </a:r>
          </a:p>
          <a:p>
            <a:r>
              <a:rPr lang="en-US"/>
              <a:t>Police Admin perform analysis on data and present visualization results.</a:t>
            </a:r>
          </a:p>
          <a:p>
            <a:endParaRPr lang="en-US"/>
          </a:p>
        </p:txBody>
      </p:sp>
    </p:spTree>
    <p:extLst>
      <p:ext uri="{BB962C8B-B14F-4D97-AF65-F5344CB8AC3E}">
        <p14:creationId xmlns:p14="http://schemas.microsoft.com/office/powerpoint/2010/main" val="106668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2E15-63BA-4A6D-A5D1-B4C8EB9F9BD9}"/>
              </a:ext>
            </a:extLst>
          </p:cNvPr>
          <p:cNvSpPr>
            <a:spLocks noGrp="1"/>
          </p:cNvSpPr>
          <p:nvPr>
            <p:ph type="title"/>
          </p:nvPr>
        </p:nvSpPr>
        <p:spPr/>
        <p:txBody>
          <a:bodyPr>
            <a:normAutofit fontScale="90000"/>
          </a:bodyPr>
          <a:lstStyle/>
          <a:p>
            <a:r>
              <a:rPr lang="en-US" dirty="0"/>
              <a:t>OBJECT </a:t>
            </a:r>
            <a:r>
              <a:rPr lang="en-US" dirty="0" err="1"/>
              <a:t>dIAGRAM</a:t>
            </a:r>
            <a:r>
              <a:rPr lang="en-US" dirty="0"/>
              <a:t>:</a:t>
            </a:r>
            <a:br>
              <a:rPr lang="en-US" dirty="0">
                <a:latin typeface="+mj-ea"/>
                <a:cs typeface="+mj-ea"/>
              </a:rPr>
            </a:br>
            <a:br>
              <a:rPr lang="en-US" dirty="0">
                <a:latin typeface="+mj-ea"/>
                <a:cs typeface="+mj-ea"/>
              </a:rPr>
            </a:br>
            <a:endParaRPr lang="en-US"/>
          </a:p>
        </p:txBody>
      </p:sp>
      <p:sp>
        <p:nvSpPr>
          <p:cNvPr id="4" name="Content Placeholder 3">
            <a:extLst>
              <a:ext uri="{FF2B5EF4-FFF2-40B4-BE49-F238E27FC236}">
                <a16:creationId xmlns:a16="http://schemas.microsoft.com/office/drawing/2014/main" id="{554EBCE1-CBE1-4CEC-8A55-2B8C1B223EFD}"/>
              </a:ext>
            </a:extLst>
          </p:cNvPr>
          <p:cNvSpPr>
            <a:spLocks noGrp="1"/>
          </p:cNvSpPr>
          <p:nvPr>
            <p:ph idx="1"/>
          </p:nvPr>
        </p:nvSpPr>
        <p:spPr/>
        <p:txBody>
          <a:bodyPr vert="horz" lIns="91440" tIns="45720" rIns="91440" bIns="45720" rtlCol="0" anchor="t">
            <a:normAutofit/>
          </a:bodyPr>
          <a:lstStyle/>
          <a:p>
            <a:r>
              <a:rPr lang="en-US" dirty="0"/>
              <a:t>Link:</a:t>
            </a:r>
          </a:p>
          <a:p>
            <a:r>
              <a:rPr lang="en-US" dirty="0">
                <a:hlinkClick r:id="rId2"/>
              </a:rPr>
              <a:t>https://go.gliffy.com/go/html5/12424797</a:t>
            </a:r>
          </a:p>
          <a:p>
            <a:endParaRPr lang="en-US" dirty="0"/>
          </a:p>
        </p:txBody>
      </p:sp>
    </p:spTree>
    <p:extLst>
      <p:ext uri="{BB962C8B-B14F-4D97-AF65-F5344CB8AC3E}">
        <p14:creationId xmlns:p14="http://schemas.microsoft.com/office/powerpoint/2010/main" val="176311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BEC1-50B1-4929-9214-70C894052CDC}"/>
              </a:ext>
            </a:extLst>
          </p:cNvPr>
          <p:cNvSpPr>
            <a:spLocks noGrp="1"/>
          </p:cNvSpPr>
          <p:nvPr>
            <p:ph type="title"/>
          </p:nvPr>
        </p:nvSpPr>
        <p:spPr>
          <a:xfrm>
            <a:off x="714610" y="123825"/>
            <a:ext cx="9905998" cy="1478570"/>
          </a:xfrm>
        </p:spPr>
        <p:txBody>
          <a:bodyPr/>
          <a:lstStyle/>
          <a:p>
            <a:r>
              <a:rPr lang="en-US"/>
              <a:t>Object Diagram</a:t>
            </a:r>
          </a:p>
        </p:txBody>
      </p:sp>
      <p:pic>
        <p:nvPicPr>
          <p:cNvPr id="4" name="Picture 4" descr="objectDiagram.PNG">
            <a:extLst>
              <a:ext uri="{FF2B5EF4-FFF2-40B4-BE49-F238E27FC236}">
                <a16:creationId xmlns:a16="http://schemas.microsoft.com/office/drawing/2014/main" id="{53055607-9B7F-44B1-A41F-BC035306230D}"/>
              </a:ext>
            </a:extLst>
          </p:cNvPr>
          <p:cNvPicPr>
            <a:picLocks noGrp="1" noChangeAspect="1"/>
          </p:cNvPicPr>
          <p:nvPr>
            <p:ph idx="1"/>
          </p:nvPr>
        </p:nvPicPr>
        <p:blipFill>
          <a:blip r:embed="rId2"/>
          <a:stretch>
            <a:fillRect/>
          </a:stretch>
        </p:blipFill>
        <p:spPr>
          <a:xfrm>
            <a:off x="69850" y="50800"/>
            <a:ext cx="12095163" cy="6691108"/>
          </a:xfrm>
          <a:prstGeom prst="rect">
            <a:avLst/>
          </a:prstGeom>
        </p:spPr>
      </p:pic>
    </p:spTree>
    <p:extLst>
      <p:ext uri="{BB962C8B-B14F-4D97-AF65-F5344CB8AC3E}">
        <p14:creationId xmlns:p14="http://schemas.microsoft.com/office/powerpoint/2010/main" val="79178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2AEE-5239-4184-88C6-D9EE464C6A73}"/>
              </a:ext>
            </a:extLst>
          </p:cNvPr>
          <p:cNvSpPr>
            <a:spLocks noGrp="1"/>
          </p:cNvSpPr>
          <p:nvPr>
            <p:ph type="title"/>
          </p:nvPr>
        </p:nvSpPr>
        <p:spPr/>
        <p:txBody>
          <a:bodyPr/>
          <a:lstStyle/>
          <a:p>
            <a:r>
              <a:rPr lang="en-US" dirty="0"/>
              <a:t>screenshots</a:t>
            </a:r>
          </a:p>
        </p:txBody>
      </p:sp>
    </p:spTree>
    <p:extLst>
      <p:ext uri="{BB962C8B-B14F-4D97-AF65-F5344CB8AC3E}">
        <p14:creationId xmlns:p14="http://schemas.microsoft.com/office/powerpoint/2010/main" val="255639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oliceadmin.PNG">
            <a:extLst>
              <a:ext uri="{FF2B5EF4-FFF2-40B4-BE49-F238E27FC236}">
                <a16:creationId xmlns:a16="http://schemas.microsoft.com/office/drawing/2014/main" id="{B81EBE2F-7B93-4E4D-9A3D-7D21742C68EC}"/>
              </a:ext>
            </a:extLst>
          </p:cNvPr>
          <p:cNvPicPr>
            <a:picLocks noChangeAspect="1"/>
          </p:cNvPicPr>
          <p:nvPr/>
        </p:nvPicPr>
        <p:blipFill>
          <a:blip r:embed="rId2"/>
          <a:stretch>
            <a:fillRect/>
          </a:stretch>
        </p:blipFill>
        <p:spPr>
          <a:xfrm>
            <a:off x="120650" y="338138"/>
            <a:ext cx="12004675" cy="6341062"/>
          </a:xfrm>
          <a:prstGeom prst="rect">
            <a:avLst/>
          </a:prstGeom>
        </p:spPr>
      </p:pic>
    </p:spTree>
    <p:extLst>
      <p:ext uri="{BB962C8B-B14F-4D97-AF65-F5344CB8AC3E}">
        <p14:creationId xmlns:p14="http://schemas.microsoft.com/office/powerpoint/2010/main" val="813938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Analysis, management and Report  incidents SYSTEM </vt:lpstr>
      <vt:lpstr>Problem statement</vt:lpstr>
      <vt:lpstr>Approach</vt:lpstr>
      <vt:lpstr>Functional Architecture</vt:lpstr>
      <vt:lpstr>Functional Architecture Explanation</vt:lpstr>
      <vt:lpstr>OBJECT dIAGRAM:  </vt:lpstr>
      <vt:lpstr>Object Diagram</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management and Report  incidents SYSTEM </dc:title>
  <cp:revision>2</cp:revision>
  <dcterms:modified xsi:type="dcterms:W3CDTF">2017-12-13T04:14:09Z</dcterms:modified>
</cp:coreProperties>
</file>