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r:id="rId28" roundtripDataSignature="AMtx7mh0urqFRlQk22T4T1iBVPso90ux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customschemas.google.com/relationships/presentationmetadata" Target="meta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6" name="Google Shape;146;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89" name="Google Shape;189;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7" name="Google Shape;9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4" name="Google Shape;10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1" name="Google Shape;11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3" name="Google Shape;133;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3"/>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53"/>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53"/>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 name="Google Shape;17;p53"/>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 name="Google Shape;18;p53"/>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sp>
        <p:nvSpPr>
          <p:cNvPr id="22" name="Google Shape;22;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3" name="Google Shape;23;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 name="Shape 25"/>
        <p:cNvGrpSpPr/>
        <p:nvPr/>
      </p:nvGrpSpPr>
      <p:grpSpPr>
        <a:xfrm>
          <a:off x="0" y="0"/>
          <a:ext cx="0" cy="0"/>
          <a:chOff x="0" y="0"/>
          <a:chExt cx="0" cy="0"/>
        </a:xfrm>
      </p:grpSpPr>
      <p:sp>
        <p:nvSpPr>
          <p:cNvPr id="26" name="Google Shape;26;p55"/>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7" name="Google Shape;27;p55"/>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 name="Google Shape;30;p5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 name="Google Shape;31;p5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2" name="Google Shape;32;p5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3" name="Google Shape;33;p5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5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5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5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5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5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52"/>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chemeClr val="lt1"/>
                </a:solidFill>
                <a:latin typeface="Arial"/>
                <a:ea typeface="Arial"/>
                <a:cs typeface="Arial"/>
                <a:sym typeface="Arial"/>
              </a:rPr>
              <a:t>Next Gen Employability Program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5"/>
          <p:cNvPicPr preferRelativeResize="0"/>
          <p:nvPr/>
        </p:nvPicPr>
        <p:blipFill rotWithShape="1">
          <a:blip r:embed="rId3">
            <a:alphaModFix amt="5000"/>
          </a:blip>
          <a:srcRect b="10205" l="0" r="745" t="5928"/>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Team Members</a:t>
            </a:r>
            <a:endParaRPr/>
          </a:p>
        </p:txBody>
      </p:sp>
      <p:sp>
        <p:nvSpPr>
          <p:cNvPr id="70" name="Google Shape;70;p5"/>
          <p:cNvSpPr txBox="1"/>
          <p:nvPr/>
        </p:nvSpPr>
        <p:spPr>
          <a:xfrm>
            <a:off x="1095101" y="3956075"/>
            <a:ext cx="23967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chemeClr val="dk1"/>
                </a:solidFill>
                <a:latin typeface="Arial"/>
                <a:ea typeface="Arial"/>
                <a:cs typeface="Arial"/>
                <a:sym typeface="Arial"/>
              </a:rPr>
              <a:t>Student Name :Joshi Nivethitha.D</a:t>
            </a:r>
            <a:endParaRPr/>
          </a:p>
          <a:p>
            <a:pPr indent="0" lvl="0" marL="0" marR="0" rtl="0" algn="l">
              <a:lnSpc>
                <a:spcPct val="100000"/>
              </a:lnSpc>
              <a:spcBef>
                <a:spcPts val="200"/>
              </a:spcBef>
              <a:spcAft>
                <a:spcPts val="0"/>
              </a:spcAft>
              <a:buNone/>
            </a:pPr>
            <a:r>
              <a:rPr b="0" i="0" lang="en" sz="1100" u="none" cap="none" strike="noStrike">
                <a:solidFill>
                  <a:schemeClr val="dk1"/>
                </a:solidFill>
                <a:latin typeface="Arial"/>
                <a:ea typeface="Arial"/>
                <a:cs typeface="Arial"/>
                <a:sym typeface="Arial"/>
              </a:rPr>
              <a:t>Student ID :au311121205032</a:t>
            </a:r>
            <a:endParaRPr/>
          </a:p>
        </p:txBody>
      </p:sp>
      <p:cxnSp>
        <p:nvCxnSpPr>
          <p:cNvPr id="71" name="Google Shape;71;p5"/>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sp>
        <p:nvSpPr>
          <p:cNvPr id="72" name="Google Shape;72;p5"/>
          <p:cNvSpPr txBox="1"/>
          <p:nvPr/>
        </p:nvSpPr>
        <p:spPr>
          <a:xfrm>
            <a:off x="5596477" y="362729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cap="flat" cmpd="sng" w="9525">
            <a:solidFill>
              <a:schemeClr val="dk1"/>
            </a:solidFill>
            <a:prstDash val="lgDashDot"/>
            <a:round/>
            <a:headEnd len="sm" w="sm" type="none"/>
            <a:tailEnd len="sm" w="sm" type="none"/>
          </a:ln>
        </p:spPr>
      </p:cxnSp>
      <p:sp>
        <p:nvSpPr>
          <p:cNvPr id="74" name="Google Shape;74;p5"/>
          <p:cNvSpPr txBox="1"/>
          <p:nvPr/>
        </p:nvSpPr>
        <p:spPr>
          <a:xfrm>
            <a:off x="5693356" y="3956068"/>
            <a:ext cx="20955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1100">
                <a:solidFill>
                  <a:schemeClr val="dk1"/>
                </a:solidFill>
              </a:rPr>
              <a:t>Loyola-Icam college of engineering and technology</a:t>
            </a:r>
            <a:endParaRPr b="0" i="0" sz="1100" u="none" cap="none" strike="noStrik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6" name="Google Shape;76;p5"/>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7" name="Google Shape;77;p5"/>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3"/>
          <p:cNvSpPr txBox="1"/>
          <p:nvPr>
            <p:ph type="title"/>
          </p:nvPr>
        </p:nvSpPr>
        <p:spPr>
          <a:xfrm>
            <a:off x="131011" y="682125"/>
            <a:ext cx="89640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741B47"/>
                </a:solidFill>
                <a:latin typeface="Arial"/>
                <a:ea typeface="Arial"/>
                <a:cs typeface="Arial"/>
                <a:sym typeface="Arial"/>
              </a:rPr>
              <a:t>Modelling &amp; Results</a:t>
            </a:r>
            <a:endParaRPr b="1" i="0" sz="1600" u="none" cap="none" strike="noStrike">
              <a:solidFill>
                <a:srgbClr val="741B4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lang="en" sz="1600">
                <a:solidFill>
                  <a:srgbClr val="213164"/>
                </a:solidFill>
              </a:rPr>
              <a:t>A Django music application can be modeled with three core classes: Artist (name, genre, description, image), Album (title, artist, release date, cover art), and Song (title, artist, album, audio file, duration, genre). Artist has many Songs, Albums belong to one Artist, and Songs belong to one Artist (and optionally one Album). This structure allows for flexible data representation and future features like playlists and reviews.</a:t>
            </a:r>
            <a:endParaRPr b="1" sz="1600">
              <a:solidFill>
                <a:srgbClr val="213164"/>
              </a:solidFill>
            </a:endParaRPr>
          </a:p>
          <a:p>
            <a:pPr indent="0" lvl="0" marL="228600" marR="381000" rtl="0" algn="l">
              <a:lnSpc>
                <a:spcPct val="115000"/>
              </a:lnSpc>
              <a:spcBef>
                <a:spcPts val="0"/>
              </a:spcBef>
              <a:spcAft>
                <a:spcPts val="0"/>
              </a:spcAft>
              <a:buClr>
                <a:schemeClr val="dk1"/>
              </a:buClr>
              <a:buSzPts val="1100"/>
              <a:buFont typeface="Arial"/>
              <a:buNone/>
            </a:pPr>
            <a:r>
              <a:rPr lang="en" sz="1100">
                <a:solidFill>
                  <a:srgbClr val="FFFFFF"/>
                </a:solidFill>
              </a:rPr>
              <a:t>Show drafts</a:t>
            </a:r>
            <a:endParaRPr sz="1100">
              <a:solidFill>
                <a:srgbClr val="FFFFFF"/>
              </a:solidFill>
            </a:endParaRPr>
          </a:p>
          <a:p>
            <a:pPr indent="0" lvl="0" marL="114300" marR="114300" rtl="0" algn="l">
              <a:lnSpc>
                <a:spcPct val="115000"/>
              </a:lnSpc>
              <a:spcBef>
                <a:spcPts val="0"/>
              </a:spcBef>
              <a:spcAft>
                <a:spcPts val="0"/>
              </a:spcAft>
              <a:buClr>
                <a:schemeClr val="dk1"/>
              </a:buClr>
              <a:buSzPts val="1100"/>
              <a:buFont typeface="Arial"/>
              <a:buNone/>
            </a:pPr>
            <a:r>
              <a:rPr lang="en" sz="1800">
                <a:solidFill>
                  <a:srgbClr val="FFFFFF"/>
                </a:solidFill>
                <a:latin typeface="Roboto"/>
                <a:ea typeface="Roboto"/>
                <a:cs typeface="Roboto"/>
                <a:sym typeface="Roboto"/>
              </a:rPr>
              <a:t>volume_up</a:t>
            </a:r>
            <a:endParaRPr sz="1800">
              <a:solidFill>
                <a:srgbClr val="FFFFF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100">
                <a:solidFill>
                  <a:srgbClr val="FFFFFF"/>
                </a:solidFill>
              </a:rPr>
              <a:t>A Django music application can be modeled with three core classes: Artist (name, genre, description, image), Album (title, artist, release date, cover art), and Song (title, artist, album, audio file, duration, genre). Artist has many Songs, Albums belong to one Artist, and Songs belong to one Artist (and optionally one Album). This structure allows for flexible data representation and future features like playlists and reviews.</a:t>
            </a:r>
            <a:endParaRPr sz="1100">
              <a:solidFill>
                <a:srgbClr val="FFFFFF"/>
              </a:solidFill>
            </a:endParaRPr>
          </a:p>
          <a:p>
            <a:pPr indent="0" lvl="0" marL="0" marR="0" rtl="0" algn="l">
              <a:lnSpc>
                <a:spcPct val="100000"/>
              </a:lnSpc>
              <a:spcBef>
                <a:spcPts val="1200"/>
              </a:spcBef>
              <a:spcAft>
                <a:spcPts val="0"/>
              </a:spcAft>
              <a:buClr>
                <a:srgbClr val="000000"/>
              </a:buClr>
              <a:buSzPts val="2800"/>
              <a:buFont typeface="Arial"/>
              <a:buNone/>
            </a:pPr>
            <a:r>
              <a:t/>
            </a:r>
            <a:endParaRPr b="1" sz="1600">
              <a:solidFill>
                <a:srgbClr val="213163"/>
              </a:solidFill>
            </a:endParaRPr>
          </a:p>
        </p:txBody>
      </p:sp>
      <p:cxnSp>
        <p:nvCxnSpPr>
          <p:cNvPr id="149" name="Google Shape;149;p43"/>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50" name="Google Shape;150;p43"/>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ph type="title"/>
          </p:nvPr>
        </p:nvSpPr>
        <p:spPr>
          <a:xfrm>
            <a:off x="155850" y="613142"/>
            <a:ext cx="8832300" cy="45193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Homepage</a:t>
            </a:r>
            <a:endParaRPr/>
          </a:p>
        </p:txBody>
      </p:sp>
      <p:sp>
        <p:nvSpPr>
          <p:cNvPr id="156" name="Google Shape;156;p44"/>
          <p:cNvSpPr txBox="1"/>
          <p:nvPr>
            <p:ph idx="1" type="body"/>
          </p:nvPr>
        </p:nvSpPr>
        <p:spPr>
          <a:xfrm>
            <a:off x="311699" y="1389600"/>
            <a:ext cx="8696833" cy="3179400"/>
          </a:xfrm>
          <a:prstGeom prst="rect">
            <a:avLst/>
          </a:prstGeom>
          <a:noFill/>
          <a:ln>
            <a:noFill/>
          </a:ln>
        </p:spPr>
        <p:txBody>
          <a:bodyPr anchorCtr="0" anchor="t" bIns="91425" lIns="91425" spcFirstLastPara="1" rIns="91425" wrap="square" tIns="91425">
            <a:noAutofit/>
          </a:bodyPr>
          <a:lstStyle/>
          <a:p>
            <a:pPr indent="-228593" lvl="0" marL="457189" rtl="0" algn="l">
              <a:lnSpc>
                <a:spcPct val="115000"/>
              </a:lnSpc>
              <a:spcBef>
                <a:spcPts val="0"/>
              </a:spcBef>
              <a:spcAft>
                <a:spcPts val="0"/>
              </a:spcAft>
              <a:buSzPts val="1200"/>
              <a:buNone/>
            </a:pPr>
            <a:r>
              <a:t/>
            </a:r>
            <a:endParaRPr/>
          </a:p>
        </p:txBody>
      </p:sp>
      <p:pic>
        <p:nvPicPr>
          <p:cNvPr id="157" name="Google Shape;157;p44"/>
          <p:cNvPicPr preferRelativeResize="0"/>
          <p:nvPr/>
        </p:nvPicPr>
        <p:blipFill>
          <a:blip r:embed="rId3">
            <a:alphaModFix/>
          </a:blip>
          <a:stretch>
            <a:fillRect/>
          </a:stretch>
        </p:blipFill>
        <p:spPr>
          <a:xfrm>
            <a:off x="311700" y="1230925"/>
            <a:ext cx="8696827" cy="3338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5"/>
          <p:cNvSpPr txBox="1"/>
          <p:nvPr>
            <p:ph type="title"/>
          </p:nvPr>
        </p:nvSpPr>
        <p:spPr>
          <a:xfrm>
            <a:off x="628560" y="601132"/>
            <a:ext cx="7886430" cy="66651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About-Us-Page</a:t>
            </a:r>
            <a:endParaRPr b="1"/>
          </a:p>
          <a:p>
            <a:pPr indent="0" lvl="0" marL="0" rtl="0" algn="ctr">
              <a:lnSpc>
                <a:spcPct val="100000"/>
              </a:lnSpc>
              <a:spcBef>
                <a:spcPts val="0"/>
              </a:spcBef>
              <a:spcAft>
                <a:spcPts val="0"/>
              </a:spcAft>
              <a:buNone/>
            </a:pPr>
            <a:r>
              <a:t/>
            </a:r>
            <a:endParaRPr b="1"/>
          </a:p>
        </p:txBody>
      </p:sp>
      <p:pic>
        <p:nvPicPr>
          <p:cNvPr id="163" name="Google Shape;163;p45"/>
          <p:cNvPicPr preferRelativeResize="0"/>
          <p:nvPr/>
        </p:nvPicPr>
        <p:blipFill>
          <a:blip r:embed="rId3">
            <a:alphaModFix/>
          </a:blip>
          <a:stretch>
            <a:fillRect/>
          </a:stretch>
        </p:blipFill>
        <p:spPr>
          <a:xfrm>
            <a:off x="483575" y="1046275"/>
            <a:ext cx="8343898" cy="3508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6"/>
          <p:cNvSpPr txBox="1"/>
          <p:nvPr>
            <p:ph type="title"/>
          </p:nvPr>
        </p:nvSpPr>
        <p:spPr>
          <a:xfrm>
            <a:off x="628560" y="635000"/>
            <a:ext cx="7886430" cy="632649"/>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Service-Page</a:t>
            </a:r>
            <a:endParaRPr b="1"/>
          </a:p>
          <a:p>
            <a:pPr indent="0" lvl="0" marL="0" rtl="0" algn="ctr">
              <a:lnSpc>
                <a:spcPct val="100000"/>
              </a:lnSpc>
              <a:spcBef>
                <a:spcPts val="0"/>
              </a:spcBef>
              <a:spcAft>
                <a:spcPts val="0"/>
              </a:spcAft>
              <a:buNone/>
            </a:pPr>
            <a:r>
              <a:t/>
            </a:r>
            <a:endParaRPr b="1"/>
          </a:p>
        </p:txBody>
      </p:sp>
      <p:pic>
        <p:nvPicPr>
          <p:cNvPr id="169" name="Google Shape;169;p46"/>
          <p:cNvPicPr preferRelativeResize="0"/>
          <p:nvPr/>
        </p:nvPicPr>
        <p:blipFill>
          <a:blip r:embed="rId3">
            <a:alphaModFix/>
          </a:blip>
          <a:stretch>
            <a:fillRect/>
          </a:stretch>
        </p:blipFill>
        <p:spPr>
          <a:xfrm>
            <a:off x="281350" y="1209025"/>
            <a:ext cx="8528549" cy="3571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7"/>
          <p:cNvSpPr txBox="1"/>
          <p:nvPr>
            <p:ph type="title"/>
          </p:nvPr>
        </p:nvSpPr>
        <p:spPr>
          <a:xfrm>
            <a:off x="628560" y="643466"/>
            <a:ext cx="7886430" cy="624183"/>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Departments-Page</a:t>
            </a:r>
            <a:endParaRPr b="1"/>
          </a:p>
          <a:p>
            <a:pPr indent="0" lvl="0" marL="0" rtl="0" algn="ctr">
              <a:lnSpc>
                <a:spcPct val="100000"/>
              </a:lnSpc>
              <a:spcBef>
                <a:spcPts val="0"/>
              </a:spcBef>
              <a:spcAft>
                <a:spcPts val="0"/>
              </a:spcAft>
              <a:buNone/>
            </a:pPr>
            <a:r>
              <a:t/>
            </a:r>
            <a:endParaRPr b="1"/>
          </a:p>
        </p:txBody>
      </p:sp>
      <p:pic>
        <p:nvPicPr>
          <p:cNvPr id="175" name="Google Shape;175;p47"/>
          <p:cNvPicPr preferRelativeResize="0"/>
          <p:nvPr/>
        </p:nvPicPr>
        <p:blipFill>
          <a:blip r:embed="rId3">
            <a:alphaModFix/>
          </a:blip>
          <a:stretch>
            <a:fillRect/>
          </a:stretch>
        </p:blipFill>
        <p:spPr>
          <a:xfrm>
            <a:off x="448400" y="1186950"/>
            <a:ext cx="8238398" cy="36986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8"/>
          <p:cNvSpPr txBox="1"/>
          <p:nvPr>
            <p:ph type="title"/>
          </p:nvPr>
        </p:nvSpPr>
        <p:spPr>
          <a:xfrm>
            <a:off x="628560" y="618066"/>
            <a:ext cx="7886430" cy="649583"/>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
              <a:t>Blog-Page</a:t>
            </a:r>
            <a:endParaRPr b="1"/>
          </a:p>
          <a:p>
            <a:pPr indent="0" lvl="0" marL="0" rtl="0" algn="ctr">
              <a:lnSpc>
                <a:spcPct val="100000"/>
              </a:lnSpc>
              <a:spcBef>
                <a:spcPts val="0"/>
              </a:spcBef>
              <a:spcAft>
                <a:spcPts val="0"/>
              </a:spcAft>
              <a:buNone/>
            </a:pPr>
            <a:r>
              <a:t/>
            </a:r>
            <a:endParaRPr b="1"/>
          </a:p>
        </p:txBody>
      </p:sp>
      <p:pic>
        <p:nvPicPr>
          <p:cNvPr id="181" name="Google Shape;181;p48"/>
          <p:cNvPicPr preferRelativeResize="0"/>
          <p:nvPr/>
        </p:nvPicPr>
        <p:blipFill>
          <a:blip r:embed="rId3">
            <a:alphaModFix/>
          </a:blip>
          <a:stretch>
            <a:fillRect/>
          </a:stretch>
        </p:blipFill>
        <p:spPr>
          <a:xfrm>
            <a:off x="457200" y="1063875"/>
            <a:ext cx="8299949" cy="3733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9"/>
          <p:cNvSpPr txBox="1"/>
          <p:nvPr>
            <p:ph type="title"/>
          </p:nvPr>
        </p:nvSpPr>
        <p:spPr>
          <a:xfrm>
            <a:off x="215050" y="719733"/>
            <a:ext cx="8421900" cy="4051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 sz="1600">
                <a:solidFill>
                  <a:srgbClr val="741B47"/>
                </a:solidFill>
                <a:latin typeface="Arial"/>
                <a:ea typeface="Arial"/>
                <a:cs typeface="Arial"/>
                <a:sym typeface="Arial"/>
              </a:rPr>
              <a:t>Future Enhancements:</a:t>
            </a:r>
            <a:endParaRPr b="1" sz="1600">
              <a:solidFill>
                <a:srgbClr val="741B47"/>
              </a:solidFill>
              <a:latin typeface="Arial"/>
              <a:ea typeface="Arial"/>
              <a:cs typeface="Arial"/>
              <a:sym typeface="Arial"/>
            </a:endParaRPr>
          </a:p>
          <a:p>
            <a:pPr indent="0" lvl="0" marL="0" rtl="0" algn="l">
              <a:lnSpc>
                <a:spcPct val="100000"/>
              </a:lnSpc>
              <a:spcBef>
                <a:spcPts val="0"/>
              </a:spcBef>
              <a:spcAft>
                <a:spcPts val="0"/>
              </a:spcAft>
              <a:buNone/>
            </a:pPr>
            <a:br>
              <a:rPr b="0" i="0" lang="en">
                <a:solidFill>
                  <a:srgbClr val="374151"/>
                </a:solidFill>
                <a:latin typeface="Arial"/>
                <a:ea typeface="Arial"/>
                <a:cs typeface="Arial"/>
                <a:sym typeface="Arial"/>
              </a:rPr>
            </a:br>
            <a:r>
              <a:rPr b="1" i="0" lang="en">
                <a:solidFill>
                  <a:srgbClr val="213164"/>
                </a:solidFill>
              </a:rPr>
              <a:t>Django is a great framework for building web applications and here are some future enhancements you can consider for your Music Web Application:</a:t>
            </a:r>
            <a:endParaRPr b="1" i="0">
              <a:solidFill>
                <a:srgbClr val="213164"/>
              </a:solidFill>
            </a:endParaRPr>
          </a:p>
          <a:p>
            <a:pPr indent="0" lvl="0" marL="0" rtl="0" algn="l">
              <a:spcBef>
                <a:spcPts val="0"/>
              </a:spcBef>
              <a:spcAft>
                <a:spcPts val="0"/>
              </a:spcAft>
              <a:buClr>
                <a:schemeClr val="dk1"/>
              </a:buClr>
              <a:buSzPts val="1100"/>
              <a:buFont typeface="Arial"/>
              <a:buNone/>
            </a:pPr>
            <a:r>
              <a:t/>
            </a:r>
            <a:endParaRPr b="1" i="0">
              <a:solidFill>
                <a:srgbClr val="213164"/>
              </a:solidFill>
            </a:endParaRPr>
          </a:p>
          <a:p>
            <a:pPr indent="0" lvl="0" marL="0" rtl="0" algn="l">
              <a:spcBef>
                <a:spcPts val="0"/>
              </a:spcBef>
              <a:spcAft>
                <a:spcPts val="0"/>
              </a:spcAft>
              <a:buClr>
                <a:schemeClr val="dk1"/>
              </a:buClr>
              <a:buSzPts val="1100"/>
              <a:buFont typeface="Arial"/>
              <a:buNone/>
            </a:pPr>
            <a:r>
              <a:rPr b="1" i="0" lang="en">
                <a:solidFill>
                  <a:srgbClr val="213164"/>
                </a:solidFill>
              </a:rPr>
              <a:t>Social Features: Allow users to follow other users, create playlists collaboratively, and share music with friends. You can implement a system for private messaging or creating chat rooms for music discussions.</a:t>
            </a:r>
            <a:endParaRPr b="1" i="0">
              <a:solidFill>
                <a:srgbClr val="213164"/>
              </a:solidFill>
            </a:endParaRPr>
          </a:p>
          <a:p>
            <a:pPr indent="0" lvl="0" marL="0" rtl="0" algn="l">
              <a:spcBef>
                <a:spcPts val="0"/>
              </a:spcBef>
              <a:spcAft>
                <a:spcPts val="0"/>
              </a:spcAft>
              <a:buClr>
                <a:schemeClr val="dk1"/>
              </a:buClr>
              <a:buSzPts val="1100"/>
              <a:buFont typeface="Arial"/>
              <a:buNone/>
            </a:pPr>
            <a:r>
              <a:rPr b="1" i="0" lang="en">
                <a:solidFill>
                  <a:srgbClr val="213164"/>
                </a:solidFill>
              </a:rPr>
              <a:t>Content Creation Tools: Allow users to upload their own music, create playlists, and write reviews or blogs about music. This can be done in a way that protects copyrights and adheres to licensing agreements.</a:t>
            </a:r>
            <a:endParaRPr b="1" i="0">
              <a:solidFill>
                <a:srgbClr val="213164"/>
              </a:solidFill>
            </a:endParaRPr>
          </a:p>
          <a:p>
            <a:pPr indent="0" lvl="0" marL="0" rtl="0" algn="l">
              <a:spcBef>
                <a:spcPts val="0"/>
              </a:spcBef>
              <a:spcAft>
                <a:spcPts val="0"/>
              </a:spcAft>
              <a:buClr>
                <a:schemeClr val="dk1"/>
              </a:buClr>
              <a:buSzPts val="1100"/>
              <a:buFont typeface="Arial"/>
              <a:buNone/>
            </a:pPr>
            <a:r>
              <a:rPr b="1" i="0" lang="en">
                <a:solidFill>
                  <a:srgbClr val="213164"/>
                </a:solidFill>
              </a:rPr>
              <a:t>Advanced Search and Recommendation Features: Implement search features that go beyond just song titles and artists. Allow users to search by genre, mood, year of release, and other criteria. You can use recommendation algorithms to suggest new music to users based on their listening history or preferences. There are music streaming services that allow users to create stations based on a seed artist or song, this is a good feature to target.</a:t>
            </a:r>
            <a:endParaRPr b="1" i="0">
              <a:solidFill>
                <a:srgbClr val="213164"/>
              </a:solidFill>
            </a:endParaRPr>
          </a:p>
          <a:p>
            <a:pPr indent="0" lvl="0" marL="0" rtl="0" algn="l">
              <a:lnSpc>
                <a:spcPct val="100000"/>
              </a:lnSpc>
              <a:spcBef>
                <a:spcPts val="0"/>
              </a:spcBef>
              <a:spcAft>
                <a:spcPts val="0"/>
              </a:spcAft>
              <a:buNone/>
            </a:pPr>
            <a:r>
              <a:t/>
            </a:r>
            <a:endParaRPr b="1">
              <a:solidFill>
                <a:srgbClr val="21316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0"/>
          <p:cNvSpPr txBox="1"/>
          <p:nvPr>
            <p:ph type="title"/>
          </p:nvPr>
        </p:nvSpPr>
        <p:spPr>
          <a:xfrm>
            <a:off x="131025" y="682075"/>
            <a:ext cx="9012900" cy="399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741B47"/>
                </a:solidFill>
                <a:latin typeface="Arial"/>
                <a:ea typeface="Arial"/>
                <a:cs typeface="Arial"/>
                <a:sym typeface="Arial"/>
              </a:rPr>
              <a:t>Conclusion</a:t>
            </a:r>
            <a:endParaRPr b="1" i="0" sz="1600" u="none" cap="none" strike="noStrike">
              <a:solidFill>
                <a:srgbClr val="741B4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lang="en" sz="1600">
                <a:solidFill>
                  <a:srgbClr val="213163"/>
                </a:solidFill>
              </a:rPr>
              <a:t>In conclusion, building a music web application with Django offers a powerful and versatile framework for creating a feature-rich and engaging music experience. By leveraging Django's capabilities and exploring the potential future enhancements like social features, content creation tools, advanced search, and integration with streaming services, you can develop a music web application that caters to a wide range of music enthusiasts. Remember, the key to a successful application lies in understanding your target audience and providing them with a valuable and enjoyable music experience.</a:t>
            </a:r>
            <a:endParaRPr b="1" sz="1600">
              <a:solidFill>
                <a:srgbClr val="213163"/>
              </a:solidFill>
            </a:endParaRPr>
          </a:p>
          <a:p>
            <a:pPr indent="0" lvl="0" marL="0" marR="0" rtl="0" algn="l">
              <a:lnSpc>
                <a:spcPct val="100000"/>
              </a:lnSpc>
              <a:spcBef>
                <a:spcPts val="0"/>
              </a:spcBef>
              <a:spcAft>
                <a:spcPts val="0"/>
              </a:spcAft>
              <a:buClr>
                <a:srgbClr val="000000"/>
              </a:buClr>
              <a:buSzPts val="2800"/>
              <a:buFont typeface="Arial"/>
              <a:buNone/>
            </a:pPr>
            <a:r>
              <a:t/>
            </a:r>
            <a:endParaRPr b="1" sz="1600">
              <a:solidFill>
                <a:srgbClr val="213163"/>
              </a:solidFill>
            </a:endParaRPr>
          </a:p>
        </p:txBody>
      </p:sp>
      <p:cxnSp>
        <p:nvCxnSpPr>
          <p:cNvPr id="192" name="Google Shape;192;p5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93" name="Google Shape;193;p5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51"/>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8"/>
          <p:cNvSpPr txBox="1"/>
          <p:nvPr/>
        </p:nvSpPr>
        <p:spPr>
          <a:xfrm>
            <a:off x="2422762" y="970065"/>
            <a:ext cx="4283100" cy="912900"/>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None/>
            </a:pPr>
            <a:r>
              <a:rPr b="1" i="0" lang="en" sz="2000" u="none" cap="none" strike="noStrike">
                <a:solidFill>
                  <a:srgbClr val="213164"/>
                </a:solidFill>
                <a:latin typeface="Arial"/>
                <a:ea typeface="Arial"/>
                <a:cs typeface="Arial"/>
                <a:sym typeface="Arial"/>
              </a:rPr>
              <a:t>CAPSTONE PROJECT SHOWCASE</a:t>
            </a:r>
            <a:endParaRPr b="1" i="0" sz="2000" u="none" cap="none" strike="noStrike">
              <a:solidFill>
                <a:srgbClr val="213164"/>
              </a:solidFill>
              <a:latin typeface="Arial"/>
              <a:ea typeface="Arial"/>
              <a:cs typeface="Arial"/>
              <a:sym typeface="Arial"/>
            </a:endParaRPr>
          </a:p>
          <a:p>
            <a:pPr indent="0" lvl="0" marL="0" marR="0" rtl="0" algn="ctr">
              <a:lnSpc>
                <a:spcPct val="196500"/>
              </a:lnSpc>
              <a:spcBef>
                <a:spcPts val="0"/>
              </a:spcBef>
              <a:spcAft>
                <a:spcPts val="0"/>
              </a:spcAft>
              <a:buNone/>
            </a:pPr>
            <a:r>
              <a:t/>
            </a:r>
            <a:endParaRPr b="1" sz="2000">
              <a:solidFill>
                <a:srgbClr val="213164"/>
              </a:solidFill>
            </a:endParaRPr>
          </a:p>
        </p:txBody>
      </p:sp>
      <p:sp>
        <p:nvSpPr>
          <p:cNvPr id="84" name="Google Shape;84;p8"/>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lang="en" sz="1600">
                <a:solidFill>
                  <a:schemeClr val="dk1"/>
                </a:solidFill>
              </a:rPr>
              <a:t>Music </a:t>
            </a:r>
            <a:r>
              <a:rPr b="1" i="0" lang="en" sz="1600" u="none" cap="none" strike="noStrike">
                <a:solidFill>
                  <a:schemeClr val="dk1"/>
                </a:solidFill>
                <a:latin typeface="Arial"/>
                <a:ea typeface="Arial"/>
                <a:cs typeface="Arial"/>
                <a:sym typeface="Arial"/>
              </a:rPr>
              <a:t>Web Application using Django Framework</a:t>
            </a:r>
            <a:endParaRPr b="0" i="0" sz="1600" u="none" cap="none" strike="noStrik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6"/>
          <p:cNvSpPr txBox="1"/>
          <p:nvPr>
            <p:ph type="title"/>
          </p:nvPr>
        </p:nvSpPr>
        <p:spPr>
          <a:xfrm>
            <a:off x="131000" y="682125"/>
            <a:ext cx="8850300" cy="428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741B47"/>
                </a:solidFill>
                <a:latin typeface="Arial"/>
                <a:ea typeface="Arial"/>
                <a:cs typeface="Arial"/>
                <a:sym typeface="Arial"/>
              </a:rPr>
              <a:t>Abstract</a:t>
            </a:r>
            <a:endParaRPr b="1" i="0" sz="1600" u="none" cap="none" strike="noStrike">
              <a:solidFill>
                <a:srgbClr val="741B47"/>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600" u="sng">
                <a:solidFill>
                  <a:srgbClr val="213163"/>
                </a:solidFill>
              </a:rPr>
              <a:t>Concept:</a:t>
            </a:r>
            <a:r>
              <a:rPr b="1" lang="en" sz="1600">
                <a:solidFill>
                  <a:srgbClr val="213163"/>
                </a:solidFill>
              </a:rPr>
              <a:t> Leverage Django's framework to create a web application for music enthusiasts. Users can explore, listen to, and potentially manage music (depending on features).</a:t>
            </a:r>
            <a:endParaRPr b="1" sz="1600">
              <a:solidFill>
                <a:srgbClr val="213163"/>
              </a:solidFill>
            </a:endParaRPr>
          </a:p>
          <a:p>
            <a:pPr indent="0" lvl="0" marL="0" rtl="0" algn="l">
              <a:spcBef>
                <a:spcPts val="0"/>
              </a:spcBef>
              <a:spcAft>
                <a:spcPts val="0"/>
              </a:spcAft>
              <a:buClr>
                <a:schemeClr val="dk1"/>
              </a:buClr>
              <a:buSzPts val="1100"/>
              <a:buFont typeface="Arial"/>
              <a:buNone/>
            </a:pPr>
            <a:r>
              <a:rPr b="1" lang="en" sz="1600" u="sng">
                <a:solidFill>
                  <a:srgbClr val="213163"/>
                </a:solidFill>
              </a:rPr>
              <a:t>Models: </a:t>
            </a:r>
            <a:r>
              <a:rPr b="1" lang="en" sz="1600">
                <a:solidFill>
                  <a:srgbClr val="213163"/>
                </a:solidFill>
              </a:rPr>
              <a:t>Core models include Artist (name, genre, etc.), Album (title, artist, cover art), and Song (title, artist, audio file, etc.). Relationships define how these entities connect (Artist has many Songs, Album belongs to one Artist, Song belongs to one Artist and optionally one Album).</a:t>
            </a:r>
            <a:endParaRPr b="1" sz="1600">
              <a:solidFill>
                <a:srgbClr val="213163"/>
              </a:solidFill>
            </a:endParaRPr>
          </a:p>
          <a:p>
            <a:pPr indent="0" lvl="0" marL="0" rtl="0" algn="l">
              <a:spcBef>
                <a:spcPts val="0"/>
              </a:spcBef>
              <a:spcAft>
                <a:spcPts val="0"/>
              </a:spcAft>
              <a:buClr>
                <a:schemeClr val="dk1"/>
              </a:buClr>
              <a:buSzPts val="1100"/>
              <a:buFont typeface="Arial"/>
              <a:buNone/>
            </a:pPr>
            <a:r>
              <a:rPr b="1" lang="en" sz="1600" u="sng">
                <a:solidFill>
                  <a:srgbClr val="213163"/>
                </a:solidFill>
              </a:rPr>
              <a:t>Functionalities (Base):</a:t>
            </a:r>
            <a:r>
              <a:rPr b="1" lang="en" sz="1600">
                <a:solidFill>
                  <a:srgbClr val="213163"/>
                </a:solidFill>
              </a:rPr>
              <a:t> Users can browse music by artist, album, or search. Potentially, play songs directly within the application (consider copyright implications for storing audio files).</a:t>
            </a:r>
            <a:endParaRPr b="1" sz="1600">
              <a:solidFill>
                <a:srgbClr val="213163"/>
              </a:solidFill>
            </a:endParaRPr>
          </a:p>
          <a:p>
            <a:pPr indent="0" lvl="0" marL="0" rtl="0" algn="l">
              <a:spcBef>
                <a:spcPts val="0"/>
              </a:spcBef>
              <a:spcAft>
                <a:spcPts val="0"/>
              </a:spcAft>
              <a:buClr>
                <a:schemeClr val="dk1"/>
              </a:buClr>
              <a:buSzPts val="1100"/>
              <a:buFont typeface="Arial"/>
              <a:buNone/>
            </a:pPr>
            <a:r>
              <a:rPr b="1" lang="en" sz="1600" u="sng">
                <a:solidFill>
                  <a:srgbClr val="213163"/>
                </a:solidFill>
              </a:rPr>
              <a:t>Future Enhancements:</a:t>
            </a:r>
            <a:r>
              <a:rPr b="1" lang="en" sz="1600">
                <a:solidFill>
                  <a:srgbClr val="213163"/>
                </a:solidFill>
              </a:rPr>
              <a:t> Social features (playlists, sharing), user-generated content (reviews, music uploads), advanced search/recommendations, integration with streaming services, mobile app, and monetization options.</a:t>
            </a:r>
            <a:endParaRPr b="1" sz="1600">
              <a:solidFill>
                <a:srgbClr val="213163"/>
              </a:solidFill>
            </a:endParaRPr>
          </a:p>
          <a:p>
            <a:pPr indent="0" lvl="0" marL="0" rtl="0" algn="l">
              <a:spcBef>
                <a:spcPts val="0"/>
              </a:spcBef>
              <a:spcAft>
                <a:spcPts val="0"/>
              </a:spcAft>
              <a:buClr>
                <a:schemeClr val="dk1"/>
              </a:buClr>
              <a:buSzPts val="1100"/>
              <a:buFont typeface="Arial"/>
              <a:buNone/>
            </a:pPr>
            <a:r>
              <a:rPr b="1" lang="en" sz="1600" u="sng">
                <a:solidFill>
                  <a:srgbClr val="213163"/>
                </a:solidFill>
              </a:rPr>
              <a:t>Benefits: </a:t>
            </a:r>
            <a:r>
              <a:rPr b="1" lang="en" sz="1600">
                <a:solidFill>
                  <a:srgbClr val="213163"/>
                </a:solidFill>
              </a:rPr>
              <a:t>Django offers a robust and scalable foundation for building a feature-rich music experience. By strategically modeling data and planning for future functionalities, you can create a compelling music web application for a broad audience.</a:t>
            </a:r>
            <a:endParaRPr b="1" sz="1600">
              <a:solidFill>
                <a:srgbClr val="213163"/>
              </a:solidFill>
            </a:endParaRPr>
          </a:p>
          <a:p>
            <a:pPr indent="0" lvl="0" marL="0" rtl="0" algn="l">
              <a:spcBef>
                <a:spcPts val="0"/>
              </a:spcBef>
              <a:spcAft>
                <a:spcPts val="0"/>
              </a:spcAft>
              <a:buClr>
                <a:schemeClr val="dk1"/>
              </a:buClr>
              <a:buSzPts val="1100"/>
              <a:buFont typeface="Arial"/>
              <a:buNone/>
            </a:pPr>
            <a:r>
              <a:t/>
            </a:r>
            <a:endParaRPr b="1" sz="1600">
              <a:solidFill>
                <a:srgbClr val="213163"/>
              </a:solidFill>
            </a:endParaRPr>
          </a:p>
          <a:p>
            <a:pPr indent="0" lvl="0" marL="0" marR="0" rtl="0" algn="l">
              <a:lnSpc>
                <a:spcPct val="100000"/>
              </a:lnSpc>
              <a:spcBef>
                <a:spcPts val="0"/>
              </a:spcBef>
              <a:spcAft>
                <a:spcPts val="0"/>
              </a:spcAft>
              <a:buClr>
                <a:srgbClr val="000000"/>
              </a:buClr>
              <a:buSzPts val="2800"/>
              <a:buFont typeface="Arial"/>
              <a:buNone/>
            </a:pPr>
            <a:r>
              <a:t/>
            </a:r>
            <a:endParaRPr b="1" sz="1600">
              <a:solidFill>
                <a:srgbClr val="213163"/>
              </a:solidFill>
            </a:endParaRPr>
          </a:p>
        </p:txBody>
      </p:sp>
      <p:cxnSp>
        <p:nvCxnSpPr>
          <p:cNvPr id="93" name="Google Shape;93;p3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3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7"/>
          <p:cNvSpPr txBox="1"/>
          <p:nvPr>
            <p:ph type="title"/>
          </p:nvPr>
        </p:nvSpPr>
        <p:spPr>
          <a:xfrm>
            <a:off x="131011" y="682125"/>
            <a:ext cx="88740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741B47"/>
                </a:solidFill>
                <a:latin typeface="Arial"/>
                <a:ea typeface="Arial"/>
                <a:cs typeface="Arial"/>
                <a:sym typeface="Arial"/>
              </a:rPr>
              <a:t>Problem Statement</a:t>
            </a:r>
            <a:endParaRPr b="1" i="0" sz="1600" u="none" cap="none" strike="noStrike">
              <a:solidFill>
                <a:srgbClr val="741B47"/>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600" u="sng">
                <a:solidFill>
                  <a:srgbClr val="213163"/>
                </a:solidFill>
              </a:rPr>
              <a:t>Problem:</a:t>
            </a:r>
            <a:r>
              <a:rPr b="1" lang="en" sz="1600">
                <a:solidFill>
                  <a:srgbClr val="213163"/>
                </a:solidFill>
              </a:rPr>
              <a:t> Music enthusiasts currently lack a user-friendly and centralized web platform to discover, explore, and potentially manage their music taste. Existing solutions might be fragmented, have limited search functionalities, or lack social interaction features.</a:t>
            </a:r>
            <a:endParaRPr b="1" sz="1600">
              <a:solidFill>
                <a:srgbClr val="213163"/>
              </a:solidFill>
            </a:endParaRPr>
          </a:p>
          <a:p>
            <a:pPr indent="0" lvl="0" marL="0" rtl="0" algn="l">
              <a:spcBef>
                <a:spcPts val="0"/>
              </a:spcBef>
              <a:spcAft>
                <a:spcPts val="0"/>
              </a:spcAft>
              <a:buClr>
                <a:schemeClr val="dk1"/>
              </a:buClr>
              <a:buSzPts val="1100"/>
              <a:buFont typeface="Arial"/>
              <a:buNone/>
            </a:pPr>
            <a:r>
              <a:t/>
            </a:r>
            <a:endParaRPr b="1" sz="1600">
              <a:solidFill>
                <a:srgbClr val="213163"/>
              </a:solidFill>
            </a:endParaRPr>
          </a:p>
          <a:p>
            <a:pPr indent="0" lvl="0" marL="0" rtl="0" algn="l">
              <a:spcBef>
                <a:spcPts val="0"/>
              </a:spcBef>
              <a:spcAft>
                <a:spcPts val="0"/>
              </a:spcAft>
              <a:buClr>
                <a:schemeClr val="dk1"/>
              </a:buClr>
              <a:buSzPts val="1100"/>
              <a:buFont typeface="Arial"/>
              <a:buNone/>
            </a:pPr>
            <a:r>
              <a:rPr b="1" lang="en" sz="1600" u="sng">
                <a:solidFill>
                  <a:srgbClr val="213163"/>
                </a:solidFill>
              </a:rPr>
              <a:t>Proposed Solution:</a:t>
            </a:r>
            <a:r>
              <a:rPr b="1" lang="en" sz="1600">
                <a:solidFill>
                  <a:srgbClr val="213163"/>
                </a:solidFill>
              </a:rPr>
              <a:t> Develop a music web application built with Django that offers a comprehensive and engaging music experience. Users can browse a vast library of music categorized by artist, album, and genre.  Advanced search and recommendation features will help users discover new music based on their preferences. The application can also foster a sense of community through functionalities like creating and sharing playlists, following other users, and potentially even uploading user-generated content (depending on copyright considerations).</a:t>
            </a:r>
            <a:endParaRPr b="1" sz="1600">
              <a:solidFill>
                <a:srgbClr val="213163"/>
              </a:solidFill>
            </a:endParaRPr>
          </a:p>
          <a:p>
            <a:pPr indent="0" lvl="0" marL="0" rtl="0" algn="l">
              <a:spcBef>
                <a:spcPts val="0"/>
              </a:spcBef>
              <a:spcAft>
                <a:spcPts val="0"/>
              </a:spcAft>
              <a:buClr>
                <a:schemeClr val="dk1"/>
              </a:buClr>
              <a:buSzPts val="1100"/>
              <a:buFont typeface="Arial"/>
              <a:buNone/>
            </a:pPr>
            <a:r>
              <a:t/>
            </a:r>
            <a:endParaRPr b="1" sz="1600">
              <a:solidFill>
                <a:srgbClr val="213163"/>
              </a:solidFill>
            </a:endParaRPr>
          </a:p>
          <a:p>
            <a:pPr indent="0" lvl="0" marL="0" rtl="0" algn="l">
              <a:spcBef>
                <a:spcPts val="0"/>
              </a:spcBef>
              <a:spcAft>
                <a:spcPts val="0"/>
              </a:spcAft>
              <a:buClr>
                <a:schemeClr val="dk1"/>
              </a:buClr>
              <a:buSzPts val="1100"/>
              <a:buFont typeface="Arial"/>
              <a:buNone/>
            </a:pPr>
            <a:r>
              <a:rPr b="1" lang="en" sz="1600" u="sng">
                <a:solidFill>
                  <a:srgbClr val="213163"/>
                </a:solidFill>
              </a:rPr>
              <a:t>Target Audience:</a:t>
            </a:r>
            <a:r>
              <a:rPr b="1" lang="en" sz="1600">
                <a:solidFill>
                  <a:srgbClr val="213163"/>
                </a:solidFill>
              </a:rPr>
              <a:t> This application targets music enthusiasts of all ages and backgrounds who are looking for a convenient and interactive way to explore and manage their music interests.</a:t>
            </a:r>
            <a:endParaRPr b="1" sz="1600">
              <a:solidFill>
                <a:srgbClr val="213163"/>
              </a:solidFill>
            </a:endParaRPr>
          </a:p>
          <a:p>
            <a:pPr indent="0" lvl="0" marL="0" rtl="0" algn="l">
              <a:spcBef>
                <a:spcPts val="0"/>
              </a:spcBef>
              <a:spcAft>
                <a:spcPts val="0"/>
              </a:spcAft>
              <a:buClr>
                <a:schemeClr val="dk1"/>
              </a:buClr>
              <a:buSzPts val="1100"/>
              <a:buFont typeface="Arial"/>
              <a:buNone/>
            </a:pPr>
            <a:r>
              <a:t/>
            </a:r>
            <a:endParaRPr b="1" sz="1600">
              <a:solidFill>
                <a:srgbClr val="213163"/>
              </a:solidFill>
            </a:endParaRPr>
          </a:p>
          <a:p>
            <a:pPr indent="0" lvl="0" marL="0" rtl="0" algn="l">
              <a:spcBef>
                <a:spcPts val="0"/>
              </a:spcBef>
              <a:spcAft>
                <a:spcPts val="0"/>
              </a:spcAft>
              <a:buNone/>
            </a:pPr>
            <a:r>
              <a:t/>
            </a:r>
            <a:endParaRPr b="1" sz="1600">
              <a:solidFill>
                <a:srgbClr val="213163"/>
              </a:solidFill>
            </a:endParaRPr>
          </a:p>
          <a:p>
            <a:pPr indent="0" lvl="0" marL="0" rtl="0" algn="l">
              <a:spcBef>
                <a:spcPts val="0"/>
              </a:spcBef>
              <a:spcAft>
                <a:spcPts val="0"/>
              </a:spcAft>
              <a:buNone/>
            </a:pPr>
            <a:r>
              <a:t/>
            </a:r>
            <a:endParaRPr b="1" sz="1600">
              <a:solidFill>
                <a:srgbClr val="213163"/>
              </a:solidFill>
            </a:endParaRPr>
          </a:p>
          <a:p>
            <a:pPr indent="0" lvl="0" marL="0" marR="0" rtl="0" algn="l">
              <a:lnSpc>
                <a:spcPct val="100000"/>
              </a:lnSpc>
              <a:spcBef>
                <a:spcPts val="0"/>
              </a:spcBef>
              <a:spcAft>
                <a:spcPts val="0"/>
              </a:spcAft>
              <a:buClr>
                <a:srgbClr val="000000"/>
              </a:buClr>
              <a:buSzPts val="2800"/>
              <a:buFont typeface="Arial"/>
              <a:buNone/>
            </a:pPr>
            <a:r>
              <a:t/>
            </a:r>
            <a:endParaRPr b="1" sz="1600">
              <a:solidFill>
                <a:srgbClr val="213163"/>
              </a:solidFill>
            </a:endParaRPr>
          </a:p>
          <a:p>
            <a:pPr indent="0" lvl="0" marL="0" marR="0" rtl="0" algn="l">
              <a:lnSpc>
                <a:spcPct val="100000"/>
              </a:lnSpc>
              <a:spcBef>
                <a:spcPts val="0"/>
              </a:spcBef>
              <a:spcAft>
                <a:spcPts val="0"/>
              </a:spcAft>
              <a:buClr>
                <a:srgbClr val="000000"/>
              </a:buClr>
              <a:buSzPts val="2800"/>
              <a:buFont typeface="Arial"/>
              <a:buNone/>
            </a:pPr>
            <a:r>
              <a:t/>
            </a:r>
            <a:endParaRPr b="1" sz="1600">
              <a:solidFill>
                <a:srgbClr val="213163"/>
              </a:solidFill>
            </a:endParaRPr>
          </a:p>
        </p:txBody>
      </p:sp>
      <p:cxnSp>
        <p:nvCxnSpPr>
          <p:cNvPr id="100" name="Google Shape;100;p3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1" name="Google Shape;101;p3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8"/>
          <p:cNvSpPr txBox="1"/>
          <p:nvPr>
            <p:ph type="title"/>
          </p:nvPr>
        </p:nvSpPr>
        <p:spPr>
          <a:xfrm>
            <a:off x="131011" y="682125"/>
            <a:ext cx="90129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741B47"/>
                </a:solidFill>
                <a:latin typeface="Arial"/>
                <a:ea typeface="Arial"/>
                <a:cs typeface="Arial"/>
                <a:sym typeface="Arial"/>
              </a:rPr>
              <a:t>Project Overview</a:t>
            </a:r>
            <a:endParaRPr b="1" i="0" sz="1600" u="none" cap="none" strike="noStrike">
              <a:solidFill>
                <a:srgbClr val="741B47"/>
              </a:solidFill>
              <a:latin typeface="Arial"/>
              <a:ea typeface="Arial"/>
              <a:cs typeface="Arial"/>
              <a:sym typeface="Arial"/>
            </a:endParaRPr>
          </a:p>
          <a:p>
            <a:pPr indent="0" lvl="0" marL="0" rtl="0" algn="l">
              <a:spcBef>
                <a:spcPts val="0"/>
              </a:spcBef>
              <a:spcAft>
                <a:spcPts val="0"/>
              </a:spcAft>
              <a:buNone/>
            </a:pPr>
            <a:r>
              <a:rPr b="1" lang="en" sz="1600">
                <a:solidFill>
                  <a:srgbClr val="213163"/>
                </a:solidFill>
              </a:rPr>
              <a:t>This project aims to develop a user-friendly and feature-rich music web application using the Django framework.</a:t>
            </a:r>
            <a:endParaRPr b="1" sz="1600">
              <a:solidFill>
                <a:srgbClr val="213163"/>
              </a:solidFill>
            </a:endParaRPr>
          </a:p>
          <a:p>
            <a:pPr indent="0" lvl="0" marL="0" rtl="0" algn="l">
              <a:spcBef>
                <a:spcPts val="0"/>
              </a:spcBef>
              <a:spcAft>
                <a:spcPts val="0"/>
              </a:spcAft>
              <a:buClr>
                <a:schemeClr val="dk1"/>
              </a:buClr>
              <a:buSzPts val="1100"/>
              <a:buFont typeface="Arial"/>
              <a:buNone/>
            </a:pPr>
            <a:r>
              <a:rPr b="1" lang="en" sz="1600" u="sng">
                <a:solidFill>
                  <a:srgbClr val="213163"/>
                </a:solidFill>
              </a:rPr>
              <a:t>Core Functionalities:</a:t>
            </a:r>
            <a:endParaRPr b="1" sz="1600" u="sng">
              <a:solidFill>
                <a:srgbClr val="213163"/>
              </a:solidFill>
            </a:endParaRPr>
          </a:p>
          <a:p>
            <a:pPr indent="0" lvl="0" marL="0" rtl="0" algn="l">
              <a:spcBef>
                <a:spcPts val="0"/>
              </a:spcBef>
              <a:spcAft>
                <a:spcPts val="0"/>
              </a:spcAft>
              <a:buClr>
                <a:schemeClr val="dk1"/>
              </a:buClr>
              <a:buSzPts val="1100"/>
              <a:buFont typeface="Arial"/>
              <a:buNone/>
            </a:pPr>
            <a:r>
              <a:rPr b="1" lang="en" sz="1600" u="sng">
                <a:solidFill>
                  <a:srgbClr val="213163"/>
                </a:solidFill>
              </a:rPr>
              <a:t>Music Library:</a:t>
            </a:r>
            <a:r>
              <a:rPr b="1" lang="en" sz="1600">
                <a:solidFill>
                  <a:srgbClr val="213163"/>
                </a:solidFill>
              </a:rPr>
              <a:t> Browse and search for music by artist, album, genre, and other criteria.</a:t>
            </a:r>
            <a:endParaRPr b="1" sz="1600">
              <a:solidFill>
                <a:srgbClr val="213163"/>
              </a:solidFill>
            </a:endParaRPr>
          </a:p>
          <a:p>
            <a:pPr indent="0" lvl="0" marL="0" rtl="0" algn="l">
              <a:spcBef>
                <a:spcPts val="0"/>
              </a:spcBef>
              <a:spcAft>
                <a:spcPts val="0"/>
              </a:spcAft>
              <a:buClr>
                <a:schemeClr val="dk1"/>
              </a:buClr>
              <a:buSzPts val="1100"/>
              <a:buFont typeface="Arial"/>
              <a:buNone/>
            </a:pPr>
            <a:r>
              <a:rPr b="1" lang="en" sz="1600" u="sng">
                <a:solidFill>
                  <a:srgbClr val="213163"/>
                </a:solidFill>
              </a:rPr>
              <a:t>Music Player:</a:t>
            </a:r>
            <a:r>
              <a:rPr b="1" lang="en" sz="1600">
                <a:solidFill>
                  <a:srgbClr val="213163"/>
                </a:solidFill>
              </a:rPr>
              <a:t> Play songs directly within the application (consider copyright implications for storing audio files).</a:t>
            </a:r>
            <a:endParaRPr b="1" sz="1600">
              <a:solidFill>
                <a:srgbClr val="213163"/>
              </a:solidFill>
            </a:endParaRPr>
          </a:p>
          <a:p>
            <a:pPr indent="0" lvl="0" marL="0" rtl="0" algn="l">
              <a:spcBef>
                <a:spcPts val="0"/>
              </a:spcBef>
              <a:spcAft>
                <a:spcPts val="0"/>
              </a:spcAft>
              <a:buNone/>
            </a:pPr>
            <a:r>
              <a:rPr b="1" lang="en" sz="1600" u="sng">
                <a:solidFill>
                  <a:srgbClr val="213163"/>
                </a:solidFill>
              </a:rPr>
              <a:t>Search and Recommendations: </a:t>
            </a:r>
            <a:r>
              <a:rPr b="1" lang="en" sz="1600">
                <a:solidFill>
                  <a:srgbClr val="213163"/>
                </a:solidFill>
              </a:rPr>
              <a:t>Implement advanced search functionalities and personalize user experience with music recommendations based on listening history or preferences</a:t>
            </a:r>
            <a:r>
              <a:rPr b="1" lang="en" sz="1600" u="sng">
                <a:solidFill>
                  <a:srgbClr val="213163"/>
                </a:solidFill>
              </a:rPr>
              <a:t>.</a:t>
            </a:r>
            <a:endParaRPr b="1" sz="1600" u="sng">
              <a:solidFill>
                <a:srgbClr val="213163"/>
              </a:solidFill>
            </a:endParaRPr>
          </a:p>
          <a:p>
            <a:pPr indent="0" lvl="0" marL="0" rtl="0" algn="l">
              <a:spcBef>
                <a:spcPts val="0"/>
              </a:spcBef>
              <a:spcAft>
                <a:spcPts val="0"/>
              </a:spcAft>
              <a:buNone/>
            </a:pPr>
            <a:r>
              <a:rPr b="1" lang="en" sz="1600" u="sng">
                <a:solidFill>
                  <a:srgbClr val="213163"/>
                </a:solidFill>
              </a:rPr>
              <a:t>Project Deliverables:</a:t>
            </a:r>
            <a:endParaRPr b="1" sz="1600" u="sng">
              <a:solidFill>
                <a:srgbClr val="213163"/>
              </a:solidFill>
            </a:endParaRPr>
          </a:p>
          <a:p>
            <a:pPr indent="-330200" lvl="0" marL="457200" rtl="0" algn="l">
              <a:spcBef>
                <a:spcPts val="0"/>
              </a:spcBef>
              <a:spcAft>
                <a:spcPts val="0"/>
              </a:spcAft>
              <a:buClr>
                <a:srgbClr val="213163"/>
              </a:buClr>
              <a:buSzPts val="1600"/>
              <a:buChar char="●"/>
            </a:pPr>
            <a:r>
              <a:rPr b="1" lang="en" sz="1600">
                <a:solidFill>
                  <a:srgbClr val="213163"/>
                </a:solidFill>
              </a:rPr>
              <a:t>Functional Django web application with core functionalities.</a:t>
            </a:r>
            <a:endParaRPr b="1" sz="1600">
              <a:solidFill>
                <a:srgbClr val="213163"/>
              </a:solidFill>
            </a:endParaRPr>
          </a:p>
          <a:p>
            <a:pPr indent="-330200" lvl="0" marL="457200" rtl="0" algn="l">
              <a:spcBef>
                <a:spcPts val="0"/>
              </a:spcBef>
              <a:spcAft>
                <a:spcPts val="0"/>
              </a:spcAft>
              <a:buClr>
                <a:srgbClr val="213163"/>
              </a:buClr>
              <a:buSzPts val="1600"/>
              <a:buChar char="●"/>
            </a:pPr>
            <a:r>
              <a:rPr b="1" lang="en" sz="1600">
                <a:solidFill>
                  <a:srgbClr val="213163"/>
                </a:solidFill>
              </a:rPr>
              <a:t>User interface for browsing, searching, and playing music.</a:t>
            </a:r>
            <a:endParaRPr b="1" sz="1600">
              <a:solidFill>
                <a:srgbClr val="213163"/>
              </a:solidFill>
            </a:endParaRPr>
          </a:p>
          <a:p>
            <a:pPr indent="-330200" lvl="0" marL="457200" rtl="0" algn="l">
              <a:spcBef>
                <a:spcPts val="0"/>
              </a:spcBef>
              <a:spcAft>
                <a:spcPts val="0"/>
              </a:spcAft>
              <a:buClr>
                <a:srgbClr val="213163"/>
              </a:buClr>
              <a:buSzPts val="1600"/>
              <a:buChar char="●"/>
            </a:pPr>
            <a:r>
              <a:rPr b="1" lang="en" sz="1600">
                <a:solidFill>
                  <a:srgbClr val="213163"/>
                </a:solidFill>
              </a:rPr>
              <a:t>User management system (optional).</a:t>
            </a:r>
            <a:endParaRPr b="1" sz="1600">
              <a:solidFill>
                <a:srgbClr val="213163"/>
              </a:solidFill>
            </a:endParaRPr>
          </a:p>
          <a:p>
            <a:pPr indent="-330200" lvl="0" marL="457200" rtl="0" algn="l">
              <a:spcBef>
                <a:spcPts val="0"/>
              </a:spcBef>
              <a:spcAft>
                <a:spcPts val="0"/>
              </a:spcAft>
              <a:buClr>
                <a:srgbClr val="213163"/>
              </a:buClr>
              <a:buSzPts val="1600"/>
              <a:buChar char="●"/>
            </a:pPr>
            <a:r>
              <a:rPr b="1" lang="en" sz="1600">
                <a:solidFill>
                  <a:srgbClr val="213163"/>
                </a:solidFill>
              </a:rPr>
              <a:t>Deployment strategy (local or cloud-based)</a:t>
            </a:r>
            <a:endParaRPr b="1" sz="1600">
              <a:solidFill>
                <a:srgbClr val="213163"/>
              </a:solidFill>
            </a:endParaRPr>
          </a:p>
          <a:p>
            <a:pPr indent="0" lvl="0" marL="0" rtl="0" algn="l">
              <a:spcBef>
                <a:spcPts val="0"/>
              </a:spcBef>
              <a:spcAft>
                <a:spcPts val="0"/>
              </a:spcAft>
              <a:buNone/>
            </a:pPr>
            <a:r>
              <a:t/>
            </a:r>
            <a:endParaRPr b="1" sz="1600">
              <a:solidFill>
                <a:srgbClr val="213163"/>
              </a:solidFill>
            </a:endParaRPr>
          </a:p>
          <a:p>
            <a:pPr indent="0" lvl="0" marL="0" rtl="0" algn="l">
              <a:spcBef>
                <a:spcPts val="0"/>
              </a:spcBef>
              <a:spcAft>
                <a:spcPts val="0"/>
              </a:spcAft>
              <a:buClr>
                <a:schemeClr val="dk1"/>
              </a:buClr>
              <a:buSzPts val="1100"/>
              <a:buFont typeface="Arial"/>
              <a:buNone/>
            </a:pPr>
            <a:r>
              <a:t/>
            </a:r>
            <a:endParaRPr b="1" sz="1600">
              <a:solidFill>
                <a:srgbClr val="213163"/>
              </a:solidFill>
            </a:endParaRPr>
          </a:p>
          <a:p>
            <a:pPr indent="0" lvl="0" marL="0" rtl="0" algn="l">
              <a:spcBef>
                <a:spcPts val="0"/>
              </a:spcBef>
              <a:spcAft>
                <a:spcPts val="0"/>
              </a:spcAft>
              <a:buNone/>
            </a:pPr>
            <a:r>
              <a:t/>
            </a:r>
            <a:endParaRPr b="1" sz="1600">
              <a:solidFill>
                <a:srgbClr val="213163"/>
              </a:solidFill>
            </a:endParaRPr>
          </a:p>
          <a:p>
            <a:pPr indent="0" lvl="0" marL="0" rtl="0" algn="l">
              <a:spcBef>
                <a:spcPts val="0"/>
              </a:spcBef>
              <a:spcAft>
                <a:spcPts val="0"/>
              </a:spcAft>
              <a:buClr>
                <a:schemeClr val="dk1"/>
              </a:buClr>
              <a:buSzPts val="1100"/>
              <a:buFont typeface="Arial"/>
              <a:buNone/>
            </a:pPr>
            <a:r>
              <a:t/>
            </a:r>
            <a:endParaRPr b="1" sz="1600">
              <a:solidFill>
                <a:srgbClr val="213163"/>
              </a:solidFill>
            </a:endParaRPr>
          </a:p>
          <a:p>
            <a:pPr indent="0" lvl="0" marL="0" rtl="0" algn="l">
              <a:spcBef>
                <a:spcPts val="0"/>
              </a:spcBef>
              <a:spcAft>
                <a:spcPts val="0"/>
              </a:spcAft>
              <a:buClr>
                <a:schemeClr val="dk1"/>
              </a:buClr>
              <a:buSzPts val="1100"/>
              <a:buFont typeface="Arial"/>
              <a:buNone/>
            </a:pPr>
            <a:r>
              <a:t/>
            </a:r>
            <a:endParaRPr b="1" sz="1600">
              <a:solidFill>
                <a:srgbClr val="213163"/>
              </a:solidFill>
            </a:endParaRPr>
          </a:p>
          <a:p>
            <a:pPr indent="0" lvl="0" marL="0" marR="0" rtl="0" algn="l">
              <a:lnSpc>
                <a:spcPct val="100000"/>
              </a:lnSpc>
              <a:spcBef>
                <a:spcPts val="0"/>
              </a:spcBef>
              <a:spcAft>
                <a:spcPts val="0"/>
              </a:spcAft>
              <a:buClr>
                <a:srgbClr val="000000"/>
              </a:buClr>
              <a:buSzPts val="2800"/>
              <a:buFont typeface="Arial"/>
              <a:buNone/>
            </a:pPr>
            <a:r>
              <a:t/>
            </a:r>
            <a:endParaRPr b="1" sz="1600">
              <a:solidFill>
                <a:srgbClr val="213163"/>
              </a:solidFill>
            </a:endParaRPr>
          </a:p>
        </p:txBody>
      </p:sp>
      <p:cxnSp>
        <p:nvCxnSpPr>
          <p:cNvPr id="107" name="Google Shape;107;p3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8" name="Google Shape;108;p3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9"/>
          <p:cNvSpPr txBox="1"/>
          <p:nvPr>
            <p:ph type="title"/>
          </p:nvPr>
        </p:nvSpPr>
        <p:spPr>
          <a:xfrm>
            <a:off x="131011" y="682125"/>
            <a:ext cx="89526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741B47"/>
                </a:solidFill>
                <a:latin typeface="Arial"/>
                <a:ea typeface="Arial"/>
                <a:cs typeface="Arial"/>
                <a:sym typeface="Arial"/>
              </a:rPr>
              <a:t>Proposed Solution</a:t>
            </a:r>
            <a:endParaRPr b="1" i="0" sz="1600" u="none" cap="none" strike="noStrike">
              <a:solidFill>
                <a:srgbClr val="741B47"/>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600">
                <a:solidFill>
                  <a:srgbClr val="213164"/>
                </a:solidFill>
              </a:rPr>
              <a:t>Addressing Fragmentation and Discovery:</a:t>
            </a:r>
            <a:endParaRPr b="1" sz="1600">
              <a:solidFill>
                <a:srgbClr val="213164"/>
              </a:solidFill>
            </a:endParaRPr>
          </a:p>
          <a:p>
            <a:pPr indent="0" lvl="0" marL="0" rtl="0" algn="l">
              <a:spcBef>
                <a:spcPts val="0"/>
              </a:spcBef>
              <a:spcAft>
                <a:spcPts val="0"/>
              </a:spcAft>
              <a:buClr>
                <a:schemeClr val="dk1"/>
              </a:buClr>
              <a:buSzPts val="1100"/>
              <a:buFont typeface="Arial"/>
              <a:buNone/>
            </a:pPr>
            <a:r>
              <a:t/>
            </a:r>
            <a:endParaRPr b="1" sz="1600">
              <a:solidFill>
                <a:srgbClr val="213164"/>
              </a:solidFill>
            </a:endParaRPr>
          </a:p>
          <a:p>
            <a:pPr indent="0" lvl="0" marL="0" rtl="0" algn="l">
              <a:spcBef>
                <a:spcPts val="0"/>
              </a:spcBef>
              <a:spcAft>
                <a:spcPts val="0"/>
              </a:spcAft>
              <a:buClr>
                <a:schemeClr val="dk1"/>
              </a:buClr>
              <a:buSzPts val="1100"/>
              <a:buFont typeface="Arial"/>
              <a:buNone/>
            </a:pPr>
            <a:r>
              <a:rPr b="1" lang="en" sz="1600" u="sng">
                <a:solidFill>
                  <a:srgbClr val="213164"/>
                </a:solidFill>
              </a:rPr>
              <a:t>Comprehensive Music Library: </a:t>
            </a:r>
            <a:r>
              <a:rPr b="1" lang="en" sz="1600">
                <a:solidFill>
                  <a:srgbClr val="213164"/>
                </a:solidFill>
              </a:rPr>
              <a:t>Integrate with music databases (consider copyright restrictions) or allow manual addition of artists and albums.</a:t>
            </a:r>
            <a:endParaRPr b="1" sz="1600">
              <a:solidFill>
                <a:srgbClr val="213164"/>
              </a:solidFill>
            </a:endParaRPr>
          </a:p>
          <a:p>
            <a:pPr indent="0" lvl="0" marL="0" rtl="0" algn="l">
              <a:spcBef>
                <a:spcPts val="0"/>
              </a:spcBef>
              <a:spcAft>
                <a:spcPts val="0"/>
              </a:spcAft>
              <a:buClr>
                <a:schemeClr val="dk1"/>
              </a:buClr>
              <a:buSzPts val="1100"/>
              <a:buFont typeface="Arial"/>
              <a:buNone/>
            </a:pPr>
            <a:r>
              <a:rPr b="1" lang="en" sz="1600">
                <a:solidFill>
                  <a:srgbClr val="213164"/>
                </a:solidFill>
              </a:rPr>
              <a:t>Advanced Search: Search by artist, album, genre, year, mood, and other relevant criteria.</a:t>
            </a:r>
            <a:endParaRPr b="1" sz="1600">
              <a:solidFill>
                <a:srgbClr val="213164"/>
              </a:solidFill>
            </a:endParaRPr>
          </a:p>
          <a:p>
            <a:pPr indent="0" lvl="0" marL="0" rtl="0" algn="l">
              <a:spcBef>
                <a:spcPts val="0"/>
              </a:spcBef>
              <a:spcAft>
                <a:spcPts val="0"/>
              </a:spcAft>
              <a:buClr>
                <a:schemeClr val="dk1"/>
              </a:buClr>
              <a:buSzPts val="1100"/>
              <a:buFont typeface="Arial"/>
              <a:buNone/>
            </a:pPr>
            <a:r>
              <a:rPr b="1" lang="en" sz="1600">
                <a:solidFill>
                  <a:srgbClr val="213164"/>
                </a:solidFill>
              </a:rPr>
              <a:t>Personalized Recommendations: Leverage recommendation algorithms to suggest new music based on user listening history, preferences, and similar user activity.</a:t>
            </a:r>
            <a:endParaRPr b="1" sz="1600">
              <a:solidFill>
                <a:srgbClr val="213164"/>
              </a:solidFill>
            </a:endParaRPr>
          </a:p>
          <a:p>
            <a:pPr indent="0" lvl="0" marL="0" rtl="0" algn="l">
              <a:spcBef>
                <a:spcPts val="0"/>
              </a:spcBef>
              <a:spcAft>
                <a:spcPts val="0"/>
              </a:spcAft>
              <a:buClr>
                <a:schemeClr val="dk1"/>
              </a:buClr>
              <a:buSzPts val="1100"/>
              <a:buFont typeface="Arial"/>
              <a:buNone/>
            </a:pPr>
            <a:r>
              <a:rPr b="1" lang="en" sz="1600">
                <a:solidFill>
                  <a:srgbClr val="213164"/>
                </a:solidFill>
              </a:rPr>
              <a:t>Enhancing User Experience:</a:t>
            </a:r>
            <a:endParaRPr b="1" sz="1600">
              <a:solidFill>
                <a:srgbClr val="213164"/>
              </a:solidFill>
            </a:endParaRPr>
          </a:p>
          <a:p>
            <a:pPr indent="0" lvl="0" marL="0" rtl="0" algn="l">
              <a:spcBef>
                <a:spcPts val="0"/>
              </a:spcBef>
              <a:spcAft>
                <a:spcPts val="0"/>
              </a:spcAft>
              <a:buClr>
                <a:schemeClr val="dk1"/>
              </a:buClr>
              <a:buSzPts val="1100"/>
              <a:buFont typeface="Arial"/>
              <a:buNone/>
            </a:pPr>
            <a:r>
              <a:t/>
            </a:r>
            <a:endParaRPr b="1" sz="1600">
              <a:solidFill>
                <a:srgbClr val="213164"/>
              </a:solidFill>
            </a:endParaRPr>
          </a:p>
          <a:p>
            <a:pPr indent="0" lvl="0" marL="0" rtl="0" algn="l">
              <a:spcBef>
                <a:spcPts val="0"/>
              </a:spcBef>
              <a:spcAft>
                <a:spcPts val="0"/>
              </a:spcAft>
              <a:buClr>
                <a:schemeClr val="dk1"/>
              </a:buClr>
              <a:buSzPts val="1100"/>
              <a:buFont typeface="Arial"/>
              <a:buNone/>
            </a:pPr>
            <a:r>
              <a:rPr b="1" lang="en" sz="1600" u="sng">
                <a:solidFill>
                  <a:srgbClr val="213164"/>
                </a:solidFill>
              </a:rPr>
              <a:t>Music Player with Features: </a:t>
            </a:r>
            <a:r>
              <a:rPr b="1" lang="en" sz="1600">
                <a:solidFill>
                  <a:srgbClr val="213164"/>
                </a:solidFill>
              </a:rPr>
              <a:t>Implement a user-friendly music player with functionalities like play/pause, volume control, progress bar, and playlist management (if user accounts are implemented).</a:t>
            </a:r>
            <a:endParaRPr b="1" sz="1600">
              <a:solidFill>
                <a:srgbClr val="213164"/>
              </a:solidFill>
            </a:endParaRPr>
          </a:p>
          <a:p>
            <a:pPr indent="0" lvl="0" marL="0" rtl="0" algn="l">
              <a:spcBef>
                <a:spcPts val="0"/>
              </a:spcBef>
              <a:spcAft>
                <a:spcPts val="0"/>
              </a:spcAft>
              <a:buClr>
                <a:schemeClr val="dk1"/>
              </a:buClr>
              <a:buSzPts val="1100"/>
              <a:buFont typeface="Arial"/>
              <a:buNone/>
            </a:pPr>
            <a:r>
              <a:rPr b="1" lang="en" sz="1600">
                <a:solidFill>
                  <a:srgbClr val="213164"/>
                </a:solidFill>
              </a:rPr>
              <a:t>High-Quality Streaming (Optional): Explore partnerships with streaming services to offer high-quality audio playback within the application.</a:t>
            </a:r>
            <a:endParaRPr b="1" sz="1600">
              <a:solidFill>
                <a:srgbClr val="213164"/>
              </a:solidFill>
            </a:endParaRPr>
          </a:p>
          <a:p>
            <a:pPr indent="0" lvl="0" marL="0" marR="0" rtl="0" algn="l">
              <a:lnSpc>
                <a:spcPct val="100000"/>
              </a:lnSpc>
              <a:spcBef>
                <a:spcPts val="0"/>
              </a:spcBef>
              <a:spcAft>
                <a:spcPts val="0"/>
              </a:spcAft>
              <a:buClr>
                <a:srgbClr val="000000"/>
              </a:buClr>
              <a:buSzPts val="2800"/>
              <a:buFont typeface="Arial"/>
              <a:buNone/>
            </a:pPr>
            <a:r>
              <a:t/>
            </a:r>
            <a:endParaRPr b="1" sz="1600">
              <a:solidFill>
                <a:srgbClr val="213164"/>
              </a:solidFill>
            </a:endParaRPr>
          </a:p>
          <a:p>
            <a:pPr indent="0" lvl="0" marL="0" rtl="0" algn="l">
              <a:spcBef>
                <a:spcPts val="0"/>
              </a:spcBef>
              <a:spcAft>
                <a:spcPts val="0"/>
              </a:spcAft>
              <a:buClr>
                <a:schemeClr val="dk1"/>
              </a:buClr>
              <a:buSzPts val="1100"/>
              <a:buFont typeface="Arial"/>
              <a:buNone/>
            </a:pPr>
            <a:r>
              <a:t/>
            </a:r>
            <a:endParaRPr b="1" sz="1600">
              <a:solidFill>
                <a:srgbClr val="213164"/>
              </a:solidFill>
            </a:endParaRPr>
          </a:p>
          <a:p>
            <a:pPr indent="0" lvl="0" marL="0" rtl="0" algn="l">
              <a:spcBef>
                <a:spcPts val="0"/>
              </a:spcBef>
              <a:spcAft>
                <a:spcPts val="0"/>
              </a:spcAft>
              <a:buClr>
                <a:schemeClr val="dk1"/>
              </a:buClr>
              <a:buSzPts val="1100"/>
              <a:buFont typeface="Arial"/>
              <a:buNone/>
            </a:pPr>
            <a:r>
              <a:t/>
            </a:r>
            <a:endParaRPr b="1" sz="1600">
              <a:solidFill>
                <a:srgbClr val="213164"/>
              </a:solidFill>
            </a:endParaRPr>
          </a:p>
          <a:p>
            <a:pPr indent="0" lvl="0" marL="0" rtl="0" algn="l">
              <a:spcBef>
                <a:spcPts val="0"/>
              </a:spcBef>
              <a:spcAft>
                <a:spcPts val="0"/>
              </a:spcAft>
              <a:buNone/>
            </a:pPr>
            <a:r>
              <a:t/>
            </a:r>
            <a:endParaRPr b="1" sz="1600">
              <a:solidFill>
                <a:srgbClr val="213164"/>
              </a:solidFill>
            </a:endParaRPr>
          </a:p>
          <a:p>
            <a:pPr indent="0" lvl="0" marL="0" marR="0" rtl="0" algn="l">
              <a:lnSpc>
                <a:spcPct val="100000"/>
              </a:lnSpc>
              <a:spcBef>
                <a:spcPts val="0"/>
              </a:spcBef>
              <a:spcAft>
                <a:spcPts val="0"/>
              </a:spcAft>
              <a:buClr>
                <a:srgbClr val="000000"/>
              </a:buClr>
              <a:buSzPts val="2800"/>
              <a:buFont typeface="Arial"/>
              <a:buNone/>
            </a:pPr>
            <a:r>
              <a:t/>
            </a:r>
            <a:endParaRPr b="1" sz="1600">
              <a:solidFill>
                <a:srgbClr val="213164"/>
              </a:solidFill>
            </a:endParaRPr>
          </a:p>
        </p:txBody>
      </p:sp>
      <p:sp>
        <p:nvSpPr>
          <p:cNvPr id="114" name="Google Shape;114;p39"/>
          <p:cNvSpPr txBox="1"/>
          <p:nvPr/>
        </p:nvSpPr>
        <p:spPr>
          <a:xfrm>
            <a:off x="-100700" y="682105"/>
            <a:ext cx="8866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a:p>
        </p:txBody>
      </p:sp>
      <p:cxnSp>
        <p:nvCxnSpPr>
          <p:cNvPr id="115" name="Google Shape;115;p3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6" name="Google Shape;116;p3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0"/>
          <p:cNvSpPr txBox="1"/>
          <p:nvPr/>
        </p:nvSpPr>
        <p:spPr>
          <a:xfrm>
            <a:off x="188750" y="605575"/>
            <a:ext cx="8855700" cy="4494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 sz="1600" u="sng">
                <a:solidFill>
                  <a:srgbClr val="213164"/>
                </a:solidFill>
              </a:rPr>
              <a:t>Fostering Community:</a:t>
            </a:r>
            <a:endParaRPr b="1" sz="1600" u="sng">
              <a:solidFill>
                <a:srgbClr val="213164"/>
              </a:solidFill>
            </a:endParaRPr>
          </a:p>
          <a:p>
            <a:pPr indent="0" lvl="0" marL="0" rtl="0" algn="l">
              <a:spcBef>
                <a:spcPts val="0"/>
              </a:spcBef>
              <a:spcAft>
                <a:spcPts val="0"/>
              </a:spcAft>
              <a:buNone/>
            </a:pPr>
            <a:r>
              <a:t/>
            </a:r>
            <a:endParaRPr b="1" sz="1600">
              <a:solidFill>
                <a:srgbClr val="213164"/>
              </a:solidFill>
            </a:endParaRPr>
          </a:p>
          <a:p>
            <a:pPr indent="0" lvl="0" marL="0" rtl="0" algn="l">
              <a:spcBef>
                <a:spcPts val="0"/>
              </a:spcBef>
              <a:spcAft>
                <a:spcPts val="0"/>
              </a:spcAft>
              <a:buNone/>
            </a:pPr>
            <a:r>
              <a:rPr b="1" lang="en" sz="1600">
                <a:solidFill>
                  <a:srgbClr val="213164"/>
                </a:solidFill>
              </a:rPr>
              <a:t>User Accounts and Profiles: Allow users to create accounts for personalized experiences.</a:t>
            </a:r>
            <a:endParaRPr b="1" sz="1600">
              <a:solidFill>
                <a:srgbClr val="213164"/>
              </a:solidFill>
            </a:endParaRPr>
          </a:p>
          <a:p>
            <a:pPr indent="0" lvl="0" marL="0" rtl="0" algn="l">
              <a:spcBef>
                <a:spcPts val="0"/>
              </a:spcBef>
              <a:spcAft>
                <a:spcPts val="0"/>
              </a:spcAft>
              <a:buNone/>
            </a:pPr>
            <a:r>
              <a:rPr b="1" lang="en" sz="1600">
                <a:solidFill>
                  <a:srgbClr val="213164"/>
                </a:solidFill>
              </a:rPr>
              <a:t>Social Features: Implement functionalities like creating and sharing playlists, following other users, and potentially music discussions or chat rooms.</a:t>
            </a:r>
            <a:endParaRPr b="1" sz="1600">
              <a:solidFill>
                <a:srgbClr val="213164"/>
              </a:solidFill>
            </a:endParaRPr>
          </a:p>
          <a:p>
            <a:pPr indent="0" lvl="0" marL="0" rtl="0" algn="l">
              <a:spcBef>
                <a:spcPts val="0"/>
              </a:spcBef>
              <a:spcAft>
                <a:spcPts val="0"/>
              </a:spcAft>
              <a:buNone/>
            </a:pPr>
            <a:r>
              <a:rPr b="1" lang="en" sz="1600">
                <a:solidFill>
                  <a:srgbClr val="213164"/>
                </a:solidFill>
              </a:rPr>
              <a:t>User-Generated Content (Limited): Allow users to write reviews for artists, albums, or songs (ensure copyright compliance for uploaded content).</a:t>
            </a:r>
            <a:endParaRPr b="1" sz="1600">
              <a:solidFill>
                <a:srgbClr val="213164"/>
              </a:solidFill>
            </a:endParaRPr>
          </a:p>
          <a:p>
            <a:pPr indent="0" lvl="0" marL="0" rtl="0" algn="l">
              <a:spcBef>
                <a:spcPts val="0"/>
              </a:spcBef>
              <a:spcAft>
                <a:spcPts val="0"/>
              </a:spcAft>
              <a:buNone/>
            </a:pPr>
            <a:r>
              <a:rPr b="1" lang="en" sz="1600" u="sng">
                <a:solidFill>
                  <a:srgbClr val="213164"/>
                </a:solidFill>
              </a:rPr>
              <a:t>Monetization Strategies:</a:t>
            </a:r>
            <a:endParaRPr b="1" sz="1600" u="sng">
              <a:solidFill>
                <a:srgbClr val="213164"/>
              </a:solidFill>
            </a:endParaRPr>
          </a:p>
          <a:p>
            <a:pPr indent="0" lvl="0" marL="0" rtl="0" algn="l">
              <a:spcBef>
                <a:spcPts val="0"/>
              </a:spcBef>
              <a:spcAft>
                <a:spcPts val="0"/>
              </a:spcAft>
              <a:buNone/>
            </a:pPr>
            <a:r>
              <a:t/>
            </a:r>
            <a:endParaRPr b="1" sz="1600">
              <a:solidFill>
                <a:srgbClr val="213164"/>
              </a:solidFill>
            </a:endParaRPr>
          </a:p>
          <a:p>
            <a:pPr indent="0" lvl="0" marL="0" rtl="0" algn="l">
              <a:spcBef>
                <a:spcPts val="0"/>
              </a:spcBef>
              <a:spcAft>
                <a:spcPts val="0"/>
              </a:spcAft>
              <a:buNone/>
            </a:pPr>
            <a:r>
              <a:rPr b="1" lang="en" sz="1600">
                <a:solidFill>
                  <a:srgbClr val="213164"/>
                </a:solidFill>
              </a:rPr>
              <a:t>Freemium Model: Offer a basic free tier with limited features and a premium tier with additional functionalities like ad-free listening or higher quality audio.</a:t>
            </a:r>
            <a:endParaRPr b="1" sz="1600">
              <a:solidFill>
                <a:srgbClr val="213164"/>
              </a:solidFill>
            </a:endParaRPr>
          </a:p>
          <a:p>
            <a:pPr indent="0" lvl="0" marL="0" rtl="0" algn="l">
              <a:spcBef>
                <a:spcPts val="0"/>
              </a:spcBef>
              <a:spcAft>
                <a:spcPts val="0"/>
              </a:spcAft>
              <a:buNone/>
            </a:pPr>
            <a:r>
              <a:rPr b="1" lang="en" sz="1600">
                <a:solidFill>
                  <a:srgbClr val="213164"/>
                </a:solidFill>
              </a:rPr>
              <a:t>Targeted Advertising: Implement targeted advertising that doesn't disrupt the user experience.</a:t>
            </a:r>
            <a:endParaRPr b="1" sz="1600">
              <a:solidFill>
                <a:srgbClr val="213164"/>
              </a:solidFill>
            </a:endParaRPr>
          </a:p>
          <a:p>
            <a:pPr indent="0" lvl="0" marL="0" rtl="0" algn="l">
              <a:spcBef>
                <a:spcPts val="0"/>
              </a:spcBef>
              <a:spcAft>
                <a:spcPts val="0"/>
              </a:spcAft>
              <a:buNone/>
            </a:pPr>
            <a:r>
              <a:rPr b="1" lang="en" sz="1600">
                <a:solidFill>
                  <a:srgbClr val="213164"/>
                </a:solidFill>
              </a:rPr>
              <a:t>Affiliate Marketing: Partner with music streaming services for affiliate marketing opportunities.</a:t>
            </a:r>
            <a:endParaRPr b="1" sz="1600">
              <a:solidFill>
                <a:srgbClr val="213164"/>
              </a:solidFill>
            </a:endParaRPr>
          </a:p>
          <a:p>
            <a:pPr indent="0" lvl="0" marL="0" rtl="0" algn="l">
              <a:spcBef>
                <a:spcPts val="0"/>
              </a:spcBef>
              <a:spcAft>
                <a:spcPts val="0"/>
              </a:spcAft>
              <a:buClr>
                <a:schemeClr val="dk1"/>
              </a:buClr>
              <a:buSzPts val="1100"/>
              <a:buFont typeface="Arial"/>
              <a:buNone/>
            </a:pPr>
            <a:r>
              <a:t/>
            </a:r>
            <a:endParaRPr b="1" sz="1600">
              <a:solidFill>
                <a:srgbClr val="213164"/>
              </a:solidFill>
            </a:endParaRPr>
          </a:p>
          <a:p>
            <a:pPr indent="0" lvl="0" marL="0" rtl="0" algn="l">
              <a:spcBef>
                <a:spcPts val="0"/>
              </a:spcBef>
              <a:spcAft>
                <a:spcPts val="0"/>
              </a:spcAft>
              <a:buClr>
                <a:schemeClr val="dk1"/>
              </a:buClr>
              <a:buSzPts val="1100"/>
              <a:buFont typeface="Arial"/>
              <a:buNone/>
            </a:pPr>
            <a:r>
              <a:t/>
            </a:r>
            <a:endParaRPr/>
          </a:p>
        </p:txBody>
      </p:sp>
      <p:cxnSp>
        <p:nvCxnSpPr>
          <p:cNvPr id="122" name="Google Shape;122;p4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3" name="Google Shape;123;p4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1"/>
          <p:cNvSpPr txBox="1"/>
          <p:nvPr/>
        </p:nvSpPr>
        <p:spPr>
          <a:xfrm>
            <a:off x="138650" y="636825"/>
            <a:ext cx="8948100" cy="2555100"/>
          </a:xfrm>
          <a:prstGeom prst="rect">
            <a:avLst/>
          </a:prstGeom>
          <a:noFill/>
          <a:ln>
            <a:noFill/>
          </a:ln>
        </p:spPr>
        <p:txBody>
          <a:bodyPr anchorCtr="0" anchor="t" bIns="45700" lIns="91425" spcFirstLastPara="1" rIns="91425" wrap="square" tIns="45700">
            <a:spAutoFit/>
          </a:bodyPr>
          <a:lstStyle/>
          <a:p>
            <a:pPr indent="0" lvl="0" marL="457200" rtl="0" algn="l">
              <a:spcBef>
                <a:spcPts val="0"/>
              </a:spcBef>
              <a:spcAft>
                <a:spcPts val="0"/>
              </a:spcAft>
              <a:buNone/>
            </a:pPr>
            <a:r>
              <a:t/>
            </a:r>
            <a:endParaRPr b="1" sz="1600">
              <a:solidFill>
                <a:srgbClr val="213164"/>
              </a:solidFill>
            </a:endParaRPr>
          </a:p>
          <a:p>
            <a:pPr indent="0" lvl="0" marL="0" rtl="0" algn="l">
              <a:spcBef>
                <a:spcPts val="0"/>
              </a:spcBef>
              <a:spcAft>
                <a:spcPts val="0"/>
              </a:spcAft>
              <a:buNone/>
            </a:pPr>
            <a:r>
              <a:t/>
            </a:r>
            <a:endParaRPr b="1" sz="1600">
              <a:solidFill>
                <a:srgbClr val="213164"/>
              </a:solidFill>
            </a:endParaRPr>
          </a:p>
          <a:p>
            <a:pPr indent="0" lvl="0" marL="0" rtl="0" algn="l">
              <a:spcBef>
                <a:spcPts val="0"/>
              </a:spcBef>
              <a:spcAft>
                <a:spcPts val="0"/>
              </a:spcAft>
              <a:buNone/>
            </a:pPr>
            <a:r>
              <a:rPr b="1" lang="en" sz="1600">
                <a:solidFill>
                  <a:srgbClr val="213164"/>
                </a:solidFill>
              </a:rPr>
              <a:t>This proposed solution focuses on addressing the core problem of fragmented music discovery and enhances the user experience with advanced search, recommendations, and a user-friendly music player. It also presents optional functionalities to foster a music community and explores potential monetization strategies.</a:t>
            </a:r>
            <a:endParaRPr b="1" sz="1600">
              <a:solidFill>
                <a:srgbClr val="213164"/>
              </a:solidFill>
            </a:endParaRPr>
          </a:p>
          <a:p>
            <a:pPr indent="0" lvl="0" marL="0" rtl="0" algn="l">
              <a:spcBef>
                <a:spcPts val="0"/>
              </a:spcBef>
              <a:spcAft>
                <a:spcPts val="0"/>
              </a:spcAft>
              <a:buNone/>
            </a:pPr>
            <a:r>
              <a:t/>
            </a:r>
            <a:endParaRPr b="1" sz="1600">
              <a:solidFill>
                <a:srgbClr val="213164"/>
              </a:solidFill>
            </a:endParaRPr>
          </a:p>
          <a:p>
            <a:pPr indent="0" lvl="0" marL="0" rtl="0" algn="l">
              <a:spcBef>
                <a:spcPts val="0"/>
              </a:spcBef>
              <a:spcAft>
                <a:spcPts val="0"/>
              </a:spcAft>
              <a:buNone/>
            </a:pPr>
            <a:r>
              <a:rPr b="1" lang="en" sz="1600">
                <a:solidFill>
                  <a:srgbClr val="213164"/>
                </a:solidFill>
              </a:rPr>
              <a:t>By implementing this solution with Django's robust framework, you can create a compelling Music Web Application that caters to the needs of music enthusiasts.</a:t>
            </a:r>
            <a:endParaRPr b="1" sz="1600">
              <a:solidFill>
                <a:srgbClr val="213164"/>
              </a:solidFill>
            </a:endParaRPr>
          </a:p>
          <a:p>
            <a:pPr indent="0" lvl="0" marL="0" rtl="0" algn="l">
              <a:spcBef>
                <a:spcPts val="0"/>
              </a:spcBef>
              <a:spcAft>
                <a:spcPts val="0"/>
              </a:spcAft>
              <a:buClr>
                <a:schemeClr val="dk1"/>
              </a:buClr>
              <a:buSzPts val="1100"/>
              <a:buFont typeface="Arial"/>
              <a:buNone/>
            </a:pPr>
            <a:r>
              <a:t/>
            </a:r>
            <a:endParaRPr b="1" sz="1600">
              <a:solidFill>
                <a:srgbClr val="213164"/>
              </a:solidFill>
            </a:endParaRPr>
          </a:p>
        </p:txBody>
      </p:sp>
      <p:cxnSp>
        <p:nvCxnSpPr>
          <p:cNvPr id="129" name="Google Shape;129;p4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0" name="Google Shape;130;p41"/>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2"/>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36" name="Google Shape;136;p42"/>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2"/>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rtl="0" algn="l">
              <a:spcBef>
                <a:spcPts val="0"/>
              </a:spcBef>
              <a:spcAft>
                <a:spcPts val="0"/>
              </a:spcAft>
              <a:buNone/>
            </a:pPr>
            <a:r>
              <a:t/>
            </a:r>
            <a:endParaRPr/>
          </a:p>
        </p:txBody>
      </p:sp>
      <p:pic>
        <p:nvPicPr>
          <p:cNvPr id="138" name="Google Shape;138;p42"/>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39" name="Google Shape;139;p42"/>
          <p:cNvPicPr preferRelativeResize="0"/>
          <p:nvPr/>
        </p:nvPicPr>
        <p:blipFill rotWithShape="1">
          <a:blip r:embed="rId4">
            <a:alphaModFix/>
          </a:blip>
          <a:srcRect b="0" l="0" r="0" t="0"/>
          <a:stretch/>
        </p:blipFill>
        <p:spPr>
          <a:xfrm>
            <a:off x="4564380" y="1712692"/>
            <a:ext cx="4165599" cy="2090952"/>
          </a:xfrm>
          <a:prstGeom prst="rect">
            <a:avLst/>
          </a:prstGeom>
          <a:noFill/>
          <a:ln>
            <a:noFill/>
          </a:ln>
        </p:spPr>
      </p:pic>
      <p:sp>
        <p:nvSpPr>
          <p:cNvPr id="140" name="Google Shape;140;p42"/>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Front-end</a:t>
            </a:r>
            <a:endParaRPr/>
          </a:p>
        </p:txBody>
      </p:sp>
      <p:sp>
        <p:nvSpPr>
          <p:cNvPr id="141" name="Google Shape;141;p42"/>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Back-end</a:t>
            </a:r>
            <a:endParaRPr/>
          </a:p>
        </p:txBody>
      </p:sp>
      <p:cxnSp>
        <p:nvCxnSpPr>
          <p:cNvPr id="142" name="Google Shape;142;p4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3" name="Google Shape;143;p42"/>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Source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