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71" r:id="rId4"/>
    <p:sldId id="268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70" r:id="rId13"/>
    <p:sldId id="265" r:id="rId14"/>
    <p:sldId id="269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3BBA8-1F67-4058-AEB8-1A2ED9CAE012}">
          <p14:sldIdLst>
            <p14:sldId id="256"/>
            <p14:sldId id="257"/>
            <p14:sldId id="271"/>
            <p14:sldId id="268"/>
            <p14:sldId id="259"/>
          </p14:sldIdLst>
        </p14:section>
        <p14:section name="Untitled Section" id="{EDA45A68-09B8-4286-9D08-DBD7B672658A}">
          <p14:sldIdLst>
            <p14:sldId id="258"/>
            <p14:sldId id="260"/>
            <p14:sldId id="261"/>
            <p14:sldId id="262"/>
            <p14:sldId id="263"/>
            <p14:sldId id="264"/>
            <p14:sldId id="270"/>
            <p14:sldId id="265"/>
            <p14:sldId id="269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35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185C9-7957-44C5-AC04-F4853D96F7B8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2E8C6-63FD-49B4-A357-B287616CE0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2E8C6-63FD-49B4-A357-B287616CE01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6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4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6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4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4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3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10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04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D96F0-72E7-4E8D-973D-B950B26BDCF9}" type="datetimeFigureOut">
              <a:rPr lang="en-IN" smtClean="0"/>
              <a:t>09-02-2019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50884-A9B7-4B3E-A086-AFD782D6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4005064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/>
              <a:t>"The IPL has been designed to entice an entire new generation of sports fans into the grounds throughout the country. The dynamic Twenty20 format has been designed to attract a young fan base, which also includes women and children."</a:t>
            </a:r>
          </a:p>
          <a:p>
            <a:pPr algn="r"/>
            <a:r>
              <a:rPr lang="en-US" sz="2900" dirty="0"/>
              <a:t>— </a:t>
            </a:r>
            <a:r>
              <a:rPr lang="en-US" sz="2900" dirty="0" err="1" smtClean="0"/>
              <a:t>Lalit</a:t>
            </a:r>
            <a:r>
              <a:rPr lang="en-US" sz="2900" dirty="0" smtClean="0"/>
              <a:t> </a:t>
            </a:r>
            <a:r>
              <a:rPr lang="en-US" sz="2900" dirty="0" err="1" smtClean="0"/>
              <a:t>Modi</a:t>
            </a:r>
            <a:r>
              <a:rPr lang="en-US" sz="2900" dirty="0" smtClean="0"/>
              <a:t> </a:t>
            </a:r>
            <a:r>
              <a:rPr lang="en-US" sz="2900" dirty="0"/>
              <a:t>during the launch of the IPL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1026" name="Picture 2" descr="D:\Data Science\3.Term I - Data Analytics with Python\Term 1 Project\New folder\Indian_Premier_Leagu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56388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8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Match Winners vs. Toss Winners (DLS)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248472"/>
              </p:ext>
            </p:extLst>
          </p:nvPr>
        </p:nvGraphicFramePr>
        <p:xfrm>
          <a:off x="457200" y="1600200"/>
          <a:ext cx="3898776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6608"/>
                <a:gridCol w="1512168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Match Winners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No. of times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Kolkata Knight Riders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Challengers Bangalore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Rising Pune Supergiants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Sunrisers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Hyderabad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Chennai Super Kings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Delhi Daredevils   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 XI Punjab    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Rajasthan Royals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Kochi Tuskers Kerala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18293"/>
              </p:ext>
            </p:extLst>
          </p:nvPr>
        </p:nvGraphicFramePr>
        <p:xfrm>
          <a:off x="4716016" y="1628800"/>
          <a:ext cx="4176464" cy="3672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2288"/>
                <a:gridCol w="1584176"/>
              </a:tblGrid>
              <a:tr h="3627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Toss</a:t>
                      </a:r>
                      <a:r>
                        <a:rPr lang="en-IN" sz="1200" b="0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IN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Winners</a:t>
                      </a:r>
                      <a:endParaRPr lang="en-IN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No. of times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Kolkata Knight Riders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Rising Pune Supergiants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Delhi Daredevils 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Sunrisers Hyderabad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Chennai Super Kings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Kings XI Punjab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Royal Challengers Bangalore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Rajasthan Royals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677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Kochi Tuskers Kerala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 Winners (DLS)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2" name="Picture 4" descr="D:\Data Science\3.Term I - Data Analytics with Python\Term 1 Project\New folder\dlswi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48715"/>
            <a:ext cx="8208912" cy="461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6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DLS per season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86699"/>
              </p:ext>
            </p:extLst>
          </p:nvPr>
        </p:nvGraphicFramePr>
        <p:xfrm>
          <a:off x="4788024" y="1556792"/>
          <a:ext cx="4038940" cy="4493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80051"/>
                <a:gridCol w="1558889"/>
              </a:tblGrid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No. of times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1872" marR="11872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1872" marR="11872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1872" marR="11872" marT="9525" marB="0" anchor="ctr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39552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4 instances of DLS used in 2016</a:t>
            </a:r>
          </a:p>
          <a:p>
            <a:r>
              <a:rPr lang="en-IN" sz="2400" dirty="0" smtClean="0"/>
              <a:t>3 instances in 2009, 2011 and 2018</a:t>
            </a:r>
          </a:p>
          <a:p>
            <a:r>
              <a:rPr lang="en-IN" sz="2400" dirty="0" smtClean="0"/>
              <a:t>2 instances in 2008 and 2015</a:t>
            </a:r>
          </a:p>
          <a:p>
            <a:r>
              <a:rPr lang="en-IN" sz="2400" dirty="0" smtClean="0"/>
              <a:t>1 instance in 2014 and 2017</a:t>
            </a:r>
          </a:p>
          <a:p>
            <a:r>
              <a:rPr lang="en-IN" sz="2400" dirty="0" smtClean="0"/>
              <a:t>0 instances in 2010, 2012 and 2013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665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Winner vs. Venue (Home advantage)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us take the example of Mumbai Indians winning in Mumbai</a:t>
            </a:r>
          </a:p>
          <a:p>
            <a:r>
              <a:rPr lang="en-IN" dirty="0" smtClean="0"/>
              <a:t>According to the dataset, Mumbai Indians have won 48 matches on their home ground, i.e. around 49% of their total wins.</a:t>
            </a:r>
          </a:p>
          <a:p>
            <a:r>
              <a:rPr lang="en-IN" dirty="0" smtClean="0"/>
              <a:t>Therefore Mumbai Indians have almost a 50 – 50 chance of winning on their home ground.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Winner vs. Venue (Home advantage)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Next let us take the example of Chennai Super Kings winning in Chennai.</a:t>
            </a:r>
          </a:p>
          <a:p>
            <a:r>
              <a:rPr lang="en-IN" dirty="0" smtClean="0"/>
              <a:t>According to the dataset, Chennai Super Kings have won 34 matches on their home ground, i.e. around 38% of their total wins.</a:t>
            </a:r>
          </a:p>
          <a:p>
            <a:r>
              <a:rPr lang="en-IN" dirty="0" smtClean="0"/>
              <a:t>Therefore </a:t>
            </a:r>
            <a:r>
              <a:rPr lang="en-IN" dirty="0" smtClean="0"/>
              <a:t>Chennai Super Kings </a:t>
            </a:r>
            <a:r>
              <a:rPr lang="en-IN" dirty="0" smtClean="0"/>
              <a:t>have a winning advantage of 62% on away ground.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3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Tie and No result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Tie – 2 instances in 2013 and 1 in 2009, 2010, 2014, 2015 and 2017.</a:t>
            </a:r>
          </a:p>
          <a:p>
            <a:endParaRPr lang="en-IN" sz="2400" dirty="0"/>
          </a:p>
          <a:p>
            <a:r>
              <a:rPr lang="en-IN" sz="2400" dirty="0" smtClean="0"/>
              <a:t>No result: </a:t>
            </a:r>
            <a:r>
              <a:rPr lang="en-IN" sz="2400" dirty="0" smtClean="0"/>
              <a:t>2 instances in 2015 and 1 in 2011.</a:t>
            </a:r>
            <a:endParaRPr lang="en-IN" sz="2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611862"/>
              </p:ext>
            </p:extLst>
          </p:nvPr>
        </p:nvGraphicFramePr>
        <p:xfrm>
          <a:off x="5148064" y="1556796"/>
          <a:ext cx="3538736" cy="4493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3713"/>
                <a:gridCol w="946432"/>
                <a:gridCol w="1018591"/>
              </a:tblGrid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Season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Tie</a:t>
                      </a:r>
                      <a:endParaRPr lang="en-IN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 result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445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IN" dirty="0" smtClean="0"/>
              <a:t>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22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IPL is a professional T20 cricket league in India.</a:t>
            </a:r>
          </a:p>
          <a:p>
            <a:r>
              <a:rPr lang="en-US" sz="2400" dirty="0" smtClean="0"/>
              <a:t>Double round-robin league and Playoffs format.</a:t>
            </a:r>
          </a:p>
          <a:p>
            <a:r>
              <a:rPr lang="en-US" sz="2400" dirty="0" smtClean="0"/>
              <a:t>With its inception in 2008, there have been eleven seasons of the IPL tournament.</a:t>
            </a:r>
          </a:p>
          <a:p>
            <a:r>
              <a:rPr lang="en-US" sz="2400" dirty="0" smtClean="0"/>
              <a:t>The Orange Cap is presented to the leading run scorer and t</a:t>
            </a:r>
            <a:r>
              <a:rPr lang="en-US" sz="2400" dirty="0" smtClean="0"/>
              <a:t>he Purple Cap is presented to the leading </a:t>
            </a:r>
            <a:r>
              <a:rPr lang="en-IN" sz="2400" dirty="0" smtClean="0"/>
              <a:t>wicket-taker.</a:t>
            </a:r>
          </a:p>
          <a:p>
            <a:r>
              <a:rPr lang="en-US" sz="2400" dirty="0" smtClean="0"/>
              <a:t>Most runs: Suresh </a:t>
            </a:r>
            <a:r>
              <a:rPr lang="en-US" sz="2400" dirty="0" err="1" smtClean="0"/>
              <a:t>Raina</a:t>
            </a:r>
            <a:r>
              <a:rPr lang="en-US" sz="2400" dirty="0"/>
              <a:t> </a:t>
            </a:r>
            <a:r>
              <a:rPr lang="en-US" sz="2400" dirty="0" smtClean="0"/>
              <a:t>[IND] </a:t>
            </a:r>
            <a:r>
              <a:rPr lang="en-US" sz="2400" dirty="0" smtClean="0"/>
              <a:t>- 4985</a:t>
            </a:r>
          </a:p>
          <a:p>
            <a:r>
              <a:rPr lang="en-US" sz="2400" dirty="0" smtClean="0"/>
              <a:t>Most wickets: </a:t>
            </a:r>
            <a:r>
              <a:rPr lang="en-US" sz="2400" dirty="0" err="1" smtClean="0"/>
              <a:t>Lasith</a:t>
            </a:r>
            <a:r>
              <a:rPr lang="en-US" sz="2400" dirty="0" smtClean="0"/>
              <a:t> </a:t>
            </a:r>
            <a:r>
              <a:rPr lang="en-US" sz="2400" dirty="0" err="1" smtClean="0"/>
              <a:t>Malinga</a:t>
            </a:r>
            <a:r>
              <a:rPr lang="en-US" sz="2400" dirty="0" smtClean="0"/>
              <a:t> </a:t>
            </a:r>
            <a:r>
              <a:rPr lang="en-US" sz="2400" dirty="0" smtClean="0"/>
              <a:t>[SL] - </a:t>
            </a:r>
            <a:r>
              <a:rPr lang="en-US" sz="2400" dirty="0" smtClean="0"/>
              <a:t>(154)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59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Wrangling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Installing packages for importing required </a:t>
            </a:r>
            <a:r>
              <a:rPr lang="en-US" sz="2400" dirty="0" smtClean="0"/>
              <a:t>libraries and load data from the CSV file.</a:t>
            </a:r>
          </a:p>
          <a:p>
            <a:r>
              <a:rPr lang="en-US" sz="2400" dirty="0" smtClean="0"/>
              <a:t>Dropping variables such as venue, umpire1, umpire2,</a:t>
            </a:r>
            <a:r>
              <a:rPr lang="en-US" sz="2400" dirty="0"/>
              <a:t> </a:t>
            </a:r>
            <a:r>
              <a:rPr lang="en-US" sz="2400" dirty="0" smtClean="0"/>
              <a:t>umpire3</a:t>
            </a:r>
            <a:r>
              <a:rPr lang="en-US" sz="2400" dirty="0"/>
              <a:t> </a:t>
            </a:r>
            <a:r>
              <a:rPr lang="en-US" sz="2400" dirty="0" smtClean="0"/>
              <a:t>and id.</a:t>
            </a:r>
          </a:p>
          <a:p>
            <a:r>
              <a:rPr lang="en-US" sz="2400" dirty="0" smtClean="0"/>
              <a:t>Sorting the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according to the Season and </a:t>
            </a:r>
            <a:r>
              <a:rPr lang="en-US" sz="2400" dirty="0" err="1" smtClean="0"/>
              <a:t>reseting</a:t>
            </a:r>
            <a:r>
              <a:rPr lang="en-US" sz="2400" dirty="0" smtClean="0"/>
              <a:t> the index values to start from index 1.</a:t>
            </a:r>
          </a:p>
          <a:p>
            <a:r>
              <a:rPr lang="en-US" sz="2400" dirty="0" smtClean="0"/>
              <a:t>Renaming </a:t>
            </a:r>
            <a:r>
              <a:rPr lang="en-IN" sz="2400" i="1" dirty="0" smtClean="0"/>
              <a:t>Rising Pune Supergiant</a:t>
            </a:r>
            <a:r>
              <a:rPr lang="en-IN" sz="2400" dirty="0" smtClean="0"/>
              <a:t> to </a:t>
            </a:r>
            <a:r>
              <a:rPr lang="en-IN" sz="2400" i="1" dirty="0" smtClean="0"/>
              <a:t>Rising Pune </a:t>
            </a:r>
            <a:r>
              <a:rPr lang="en-IN" sz="2400" i="1" dirty="0" err="1" smtClean="0"/>
              <a:t>Supergiants</a:t>
            </a:r>
            <a:r>
              <a:rPr lang="en-IN" sz="2400" dirty="0" smtClean="0"/>
              <a:t> 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8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Matches played per Season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3395"/>
              </p:ext>
            </p:extLst>
          </p:nvPr>
        </p:nvGraphicFramePr>
        <p:xfrm>
          <a:off x="467544" y="1600200"/>
          <a:ext cx="2592288" cy="4493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2182"/>
                <a:gridCol w="1300106"/>
              </a:tblGrid>
              <a:tr h="3744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Season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No. of Matches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</a:tr>
              <a:tr h="3744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6147" name="Picture 3" descr="D:\Data Science\3.Term I - Data Analytics with Python\Term 1 Project\New folder\match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5472187" cy="45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 Winners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924318"/>
              </p:ext>
            </p:extLst>
          </p:nvPr>
        </p:nvGraphicFramePr>
        <p:xfrm>
          <a:off x="395536" y="2060848"/>
          <a:ext cx="2880320" cy="34563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2931"/>
                <a:gridCol w="1047389"/>
              </a:tblGrid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Teams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No. of Wins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Mumbai Indians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Chennai Super Kings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90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Kolkata Knight Riders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86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Royal Challengers Bangalore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79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Kings XI Punjab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76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Rajasthan Royals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70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Delhi Daredevils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67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 err="1">
                          <a:effectLst/>
                        </a:rPr>
                        <a:t>Sunrisers</a:t>
                      </a:r>
                      <a:r>
                        <a:rPr lang="en-IN" sz="1200" u="none" strike="noStrike" dirty="0">
                          <a:effectLst/>
                        </a:rPr>
                        <a:t> Hyderabad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Deccan Chargers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29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Rising Pune </a:t>
                      </a:r>
                      <a:r>
                        <a:rPr lang="en-IN" sz="1200" u="none" strike="noStrike" dirty="0" err="1">
                          <a:effectLst/>
                        </a:rPr>
                        <a:t>Supergiants</a:t>
                      </a:r>
                      <a:r>
                        <a:rPr lang="en-IN" sz="1200" u="none" strike="noStrike" dirty="0">
                          <a:effectLst/>
                        </a:rPr>
                        <a:t>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Gujarat Lions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u="none" strike="noStrike" dirty="0">
                          <a:effectLst/>
                        </a:rPr>
                        <a:t>13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u="none" strike="noStrike" dirty="0">
                          <a:effectLst/>
                        </a:rPr>
                        <a:t>Pune Warriors  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u="none" strike="noStrike" dirty="0">
                          <a:effectLst/>
                        </a:rPr>
                        <a:t>12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246885"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u="none" strike="noStrike">
                          <a:effectLst/>
                        </a:rPr>
                        <a:t>Kochi Tuskers Kerala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200" u="none" strike="noStrike" dirty="0">
                          <a:effectLst/>
                        </a:rPr>
                        <a:t>6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pic>
        <p:nvPicPr>
          <p:cNvPr id="4098" name="Picture 2" descr="D:\Data Science\3.Term I - Data Analytics with Python\Term 1 Project\New folder\winn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88840"/>
            <a:ext cx="536573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 of the Match (Top 10)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95829"/>
              </p:ext>
            </p:extLst>
          </p:nvPr>
        </p:nvGraphicFramePr>
        <p:xfrm>
          <a:off x="467544" y="1412777"/>
          <a:ext cx="3240360" cy="38884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516"/>
                <a:gridCol w="1680844"/>
              </a:tblGrid>
              <a:tr h="3534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No. of times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 Gayle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 de Villiers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RG Sharma 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YK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Pathan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 Warner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 Raina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MS Dhoni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 Watson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 Gambhir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3063" marR="13063" marT="9525" marB="0" anchor="ctr"/>
                </a:tc>
              </a:tr>
              <a:tr h="3534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 Rahane</a:t>
                      </a:r>
                    </a:p>
                  </a:txBody>
                  <a:tcPr marL="13063" marR="13063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3063" marR="13063" marT="9525" marB="0" anchor="ctr"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043608" y="5661248"/>
            <a:ext cx="6912768" cy="608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215 unique</a:t>
            </a:r>
            <a:r>
              <a:rPr lang="en-IN" sz="2400" baseline="0" dirty="0" smtClean="0"/>
              <a:t> players have won</a:t>
            </a:r>
            <a:r>
              <a:rPr lang="en-IN" sz="2400" dirty="0" smtClean="0"/>
              <a:t> the Man of the Match</a:t>
            </a:r>
          </a:p>
          <a:p>
            <a:endParaRPr lang="en-IN" dirty="0"/>
          </a:p>
        </p:txBody>
      </p:sp>
      <p:pic>
        <p:nvPicPr>
          <p:cNvPr id="3077" name="Picture 5" descr="D:\Data Science\3.Term I - Data Analytics with Python\Term 1 Project\New folder\MoM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12776"/>
            <a:ext cx="4235773" cy="40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8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Toss decisions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Most teams favoured to field first.</a:t>
            </a:r>
          </a:p>
          <a:p>
            <a:r>
              <a:rPr lang="en-IN" sz="2400" dirty="0" smtClean="0"/>
              <a:t>Out of the 696 instances, </a:t>
            </a:r>
            <a:r>
              <a:rPr lang="en-IN" sz="2400" b="1" dirty="0" smtClean="0"/>
              <a:t>Fielding</a:t>
            </a:r>
            <a:r>
              <a:rPr lang="en-IN" sz="2400" dirty="0" smtClean="0"/>
              <a:t> was chosen 413 times (59%) and </a:t>
            </a:r>
            <a:r>
              <a:rPr lang="en-IN" sz="2400" b="1" dirty="0"/>
              <a:t>B</a:t>
            </a:r>
            <a:r>
              <a:rPr lang="en-IN" sz="2400" b="1" dirty="0" smtClean="0"/>
              <a:t>atting</a:t>
            </a:r>
            <a:r>
              <a:rPr lang="en-IN" sz="2400" dirty="0" smtClean="0"/>
              <a:t>  was chosen 283 times (41%)</a:t>
            </a:r>
            <a:endParaRPr lang="en-IN" sz="2400" dirty="0"/>
          </a:p>
        </p:txBody>
      </p:sp>
      <p:pic>
        <p:nvPicPr>
          <p:cNvPr id="5122" name="Picture 2" descr="D:\Data Science\3.Term I - Data Analytics with Python\Term 1 Project\New folder\tos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98477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 Winners vs. Toss Winners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A total of 357 (51%) instances favoured the toss winners to win the match.</a:t>
            </a:r>
          </a:p>
          <a:p>
            <a:endParaRPr lang="en-IN" sz="2400" dirty="0"/>
          </a:p>
          <a:p>
            <a:r>
              <a:rPr lang="en-IN" sz="2400" dirty="0" smtClean="0"/>
              <a:t>Out of the 357 instances:</a:t>
            </a:r>
          </a:p>
          <a:p>
            <a:pPr lvl="1"/>
            <a:r>
              <a:rPr lang="en-IN" sz="2000" dirty="0" smtClean="0"/>
              <a:t>184 instances where in the toss winners elected to </a:t>
            </a:r>
            <a:r>
              <a:rPr lang="en-IN" sz="2000" b="1" dirty="0" smtClean="0"/>
              <a:t>bat</a:t>
            </a:r>
            <a:r>
              <a:rPr lang="en-IN" sz="2000" dirty="0" smtClean="0"/>
              <a:t> first.</a:t>
            </a:r>
          </a:p>
          <a:p>
            <a:pPr lvl="1"/>
            <a:r>
              <a:rPr lang="en-IN" sz="2000" dirty="0" smtClean="0"/>
              <a:t>223 instances where in the toss winners elected to </a:t>
            </a:r>
            <a:r>
              <a:rPr lang="en-IN" sz="2000" b="1" dirty="0" smtClean="0"/>
              <a:t>field</a:t>
            </a:r>
            <a:r>
              <a:rPr lang="en-IN" sz="2000" dirty="0" smtClean="0"/>
              <a:t> first. </a:t>
            </a:r>
          </a:p>
          <a:p>
            <a:pPr lvl="1"/>
            <a:endParaRPr lang="en-IN" sz="2000" dirty="0"/>
          </a:p>
          <a:p>
            <a:r>
              <a:rPr lang="en-IN" sz="2400" dirty="0" smtClean="0"/>
              <a:t>The above values justify the teams favouring to field first.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497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Wins due to interrupted play (DLS)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total of 19 matches resulted in the winner being declared by updating the target using the DLS method.</a:t>
            </a:r>
          </a:p>
          <a:p>
            <a:r>
              <a:rPr lang="en-IN" sz="2400" dirty="0" smtClean="0"/>
              <a:t>Out of the 19 instances:</a:t>
            </a:r>
          </a:p>
          <a:p>
            <a:pPr lvl="1"/>
            <a:r>
              <a:rPr lang="en-IN" sz="2400" dirty="0" smtClean="0"/>
              <a:t>6 instances were when the toss winners elected to bat first</a:t>
            </a:r>
          </a:p>
          <a:p>
            <a:pPr lvl="2"/>
            <a:r>
              <a:rPr lang="en-IN" dirty="0" smtClean="0"/>
              <a:t>4 times the DLS worked in favour of the toss winners</a:t>
            </a:r>
          </a:p>
          <a:p>
            <a:pPr lvl="1"/>
            <a:r>
              <a:rPr lang="en-IN" sz="2400" dirty="0" smtClean="0"/>
              <a:t>13 instances </a:t>
            </a:r>
            <a:r>
              <a:rPr lang="en-IN" sz="2400" dirty="0" smtClean="0"/>
              <a:t>were when the toss winners elected to field first</a:t>
            </a:r>
          </a:p>
          <a:p>
            <a:pPr lvl="2"/>
            <a:r>
              <a:rPr lang="en-IN" dirty="0" smtClean="0"/>
              <a:t>7 times the DLS worked in favour of the toss winners</a:t>
            </a:r>
          </a:p>
          <a:p>
            <a:pPr marL="914400" lvl="2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9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855</Words>
  <Application>Microsoft Office PowerPoint</Application>
  <PresentationFormat>On-screen Show (4:3)</PresentationFormat>
  <Paragraphs>232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Introduction</vt:lpstr>
      <vt:lpstr>Data Wrangling</vt:lpstr>
      <vt:lpstr>Matches played per Season</vt:lpstr>
      <vt:lpstr>Top Winners</vt:lpstr>
      <vt:lpstr>Man of the Match (Top 10)</vt:lpstr>
      <vt:lpstr>Toss decisions</vt:lpstr>
      <vt:lpstr>Match Winners vs. Toss Winners</vt:lpstr>
      <vt:lpstr>Wins due to interrupted play (DLS)</vt:lpstr>
      <vt:lpstr>Match Winners vs. Toss Winners (DLS)</vt:lpstr>
      <vt:lpstr>Match Winners (DLS)</vt:lpstr>
      <vt:lpstr>DLS per season</vt:lpstr>
      <vt:lpstr>Winner vs. Venue (Home advantage)</vt:lpstr>
      <vt:lpstr>Winner vs. Venue (Home advantage)</vt:lpstr>
      <vt:lpstr>Tie and No result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pHoBiA</dc:creator>
  <cp:lastModifiedBy>pHoBiA</cp:lastModifiedBy>
  <cp:revision>31</cp:revision>
  <dcterms:created xsi:type="dcterms:W3CDTF">2019-02-09T08:47:37Z</dcterms:created>
  <dcterms:modified xsi:type="dcterms:W3CDTF">2019-02-09T17:03:30Z</dcterms:modified>
</cp:coreProperties>
</file>