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82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92" d="100"/>
          <a:sy n="92" d="100"/>
        </p:scale>
        <p:origin x="1314" y="30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B4E07-D669-2192-9764-1175D3C1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1592D-F5E9-46A2-1BEB-C5DF024B6D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6D728-FF43-4E61-0D33-A1AE8CC4D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F4E8B-052A-7D7A-21E9-4E9D4DB14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93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377DE-B376-1504-B157-694ADB16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5ECDA4-7931-8BF8-F378-15B5DE6DDF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B6751-A971-009D-762A-76C78F091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C642B-8D80-B3AA-67EA-E47638934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33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2CAF5-E63D-24EE-54CD-33907C230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DCBF4-1667-5DA7-2411-9C4EA4FF1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56154-232C-9136-085B-24ABC6521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58311-5338-52EC-6875-C8CDE6E33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40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A5673-3A29-6C06-C2D4-5E57C4302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599B8-E12A-FFAD-A9DE-105EB6E93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DBB62A-ED04-EEE2-924A-808E71C82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93992-82D4-748A-C64E-FB7EB67D8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5E79A-8A70-A6B0-789A-174354805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859103-B174-F02A-AAAE-A2736E554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A5DE9-1221-B234-78A6-E828ED430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F5560-3339-4413-8E83-E5ECB305C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56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30397-1E7E-F707-9E0B-05940BA96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0FCF4-AB00-A7B3-2AC0-846B075E4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19F0A9-16E9-BD8E-2A9D-7A3ABEAC8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0E944-585A-0812-DA27-1B1D6A8B9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3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han0301/unsupervised-learning-on-country-data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992" y="4348099"/>
            <a:ext cx="11533908" cy="1647455"/>
          </a:xfrm>
        </p:spPr>
        <p:txBody>
          <a:bodyPr anchor="ctr"/>
          <a:lstStyle/>
          <a:p>
            <a:r>
              <a:rPr lang="en-US" sz="2800" dirty="0"/>
              <a:t>Clustering Countries for Targeted Socio-Economic and Health Interventions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EE2CD3-6C65-706A-64D9-96EFEEC7D0A2}"/>
              </a:ext>
            </a:extLst>
          </p:cNvPr>
          <p:cNvSpPr txBox="1">
            <a:spLocks/>
          </p:cNvSpPr>
          <p:nvPr/>
        </p:nvSpPr>
        <p:spPr>
          <a:xfrm>
            <a:off x="238992" y="5171826"/>
            <a:ext cx="11533908" cy="1647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Aniruddha Joshi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BEEA9AF-2C98-12A5-0C43-69473CC8B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85" y="2456770"/>
            <a:ext cx="590824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countries face socio-economic and health challenges.  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resources require a focused approach to development and aid.  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Categorizing countries based on key indicators allows for identifying specific needs.  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interventions in areas like infrastructure, health, and education.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FA0AC5-B685-E7AD-017B-938FF3B9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61" y="1328948"/>
            <a:ext cx="5491894" cy="545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02408"/>
          </a:xfrm>
        </p:spPr>
        <p:txBody>
          <a:bodyPr/>
          <a:lstStyle/>
          <a:p>
            <a:r>
              <a:rPr lang="en-US" dirty="0"/>
              <a:t>Understanding the data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19" y="1683328"/>
            <a:ext cx="7522326" cy="488372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Dataset: Unsupervised Learning on Country Data from Kaggle    : </a:t>
            </a:r>
          </a:p>
          <a:p>
            <a:pPr marL="0" indent="0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https://www.kaggle.com/datasets/rohan0301/unsupervised-learning-on-country-data/data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  <a:p>
            <a:r>
              <a:rPr lang="en-US" dirty="0"/>
              <a:t>Size: Around 167 records    </a:t>
            </a:r>
          </a:p>
          <a:p>
            <a:r>
              <a:rPr lang="en-US" dirty="0"/>
              <a:t>Variables: </a:t>
            </a:r>
          </a:p>
          <a:p>
            <a:pPr lvl="1"/>
            <a:r>
              <a:rPr lang="en-US" dirty="0"/>
              <a:t>Child </a:t>
            </a:r>
          </a:p>
          <a:p>
            <a:pPr lvl="1"/>
            <a:r>
              <a:rPr lang="en-US" dirty="0"/>
              <a:t>mortality </a:t>
            </a:r>
          </a:p>
          <a:p>
            <a:pPr lvl="1"/>
            <a:r>
              <a:rPr lang="en-US" dirty="0"/>
              <a:t>Exports    </a:t>
            </a:r>
          </a:p>
          <a:p>
            <a:pPr lvl="1"/>
            <a:r>
              <a:rPr lang="en-US" dirty="0"/>
              <a:t>Health    </a:t>
            </a:r>
          </a:p>
          <a:p>
            <a:pPr lvl="1"/>
            <a:r>
              <a:rPr lang="en-US" dirty="0"/>
              <a:t>Imports    </a:t>
            </a:r>
          </a:p>
          <a:p>
            <a:pPr lvl="1"/>
            <a:r>
              <a:rPr lang="en-US" dirty="0"/>
              <a:t>Income    </a:t>
            </a:r>
          </a:p>
          <a:p>
            <a:pPr lvl="1"/>
            <a:r>
              <a:rPr lang="en-US" dirty="0"/>
              <a:t>Inflation    </a:t>
            </a:r>
          </a:p>
          <a:p>
            <a:pPr lvl="1"/>
            <a:r>
              <a:rPr lang="en-US" dirty="0"/>
              <a:t>Life expectancy    </a:t>
            </a:r>
          </a:p>
          <a:p>
            <a:pPr lvl="1"/>
            <a:r>
              <a:rPr lang="en-US" dirty="0"/>
              <a:t>Total fertility    </a:t>
            </a:r>
          </a:p>
          <a:p>
            <a:pPr lvl="1"/>
            <a:r>
              <a:rPr lang="en-US" dirty="0"/>
              <a:t>GDP per capita    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E0393-A8D4-3A20-9FDF-135E8D7ED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E2C3-088B-FB11-C92B-DB0376AA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02408"/>
          </a:xfrm>
        </p:spPr>
        <p:txBody>
          <a:bodyPr/>
          <a:lstStyle/>
          <a:p>
            <a:r>
              <a:rPr lang="en-US" dirty="0"/>
              <a:t>Cleaning and Processing the data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BC0E773-BE9E-6BBB-CCB2-24E4F0B93E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96497A-161B-C457-F20A-54E080921E85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414174" y="1460857"/>
            <a:ext cx="64171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 Pandas and NumPy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Followed: </a:t>
            </a: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invalid or incomplete rows   </a:t>
            </a: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Filling missing data with mean values   </a:t>
            </a: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categorical data to one-hot encoding   </a:t>
            </a: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appropriate data types   </a:t>
            </a:r>
          </a:p>
          <a:p>
            <a:pPr marL="8001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Dropping rows with NA values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1299AC-5824-E070-3777-816FEA815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818468"/>
              </p:ext>
            </p:extLst>
          </p:nvPr>
        </p:nvGraphicFramePr>
        <p:xfrm>
          <a:off x="845302" y="3844636"/>
          <a:ext cx="10515600" cy="2876838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379972933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426308699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76062413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5309538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14874213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1081550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45776508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56344578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8329852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585574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97490438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453055018"/>
                    </a:ext>
                  </a:extLst>
                </a:gridCol>
              </a:tblGrid>
              <a:tr h="23491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Column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Total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Missing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Missing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NA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NA (%)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Unique Values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Outlier Count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Minimum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Maximum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800">
                          <a:effectLst/>
                        </a:rPr>
                        <a:t>Skewness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841804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country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NaN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735318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child_mort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2.6000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208.00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1.450774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978167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exports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0.1090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2.445824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195398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health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1.8100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0.705746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073288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imports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0.0659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174.00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1.905276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6111822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income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609.0000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125000.00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2.231480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283532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inflation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-4.2100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104.00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5.154049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0058759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life_expec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32.1000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82.80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-0.970996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2242285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total_fer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float64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1.1500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7.49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0.967092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214167"/>
                  </a:ext>
                </a:extLst>
              </a:tr>
              <a:tr h="2641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gdpp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167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0.0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float64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25.0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231.0000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105000.00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900" dirty="0">
                          <a:effectLst/>
                        </a:rPr>
                        <a:t>2.218051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053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277F3-4BEE-B549-1B72-7EB40E03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713F-C093-357F-D372-0403B151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02408"/>
          </a:xfrm>
        </p:spPr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23A6540C-678D-AEDC-50B0-05D7993D67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DBE2E8D3-5D9D-917E-5027-68B715E4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" y="1514185"/>
            <a:ext cx="5574913" cy="4842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2196248B-E5FB-5002-87F6-00F5E1AE2F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794" y="638539"/>
            <a:ext cx="6081088" cy="6082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79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128EE-7E0A-F07D-8983-ED55AA18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E30D-F9F9-07CB-DBBE-54551FC6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02408"/>
          </a:xfrm>
        </p:spPr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C82DFCFD-4EC8-732A-C6A1-F83BD41ABA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E3DF1-9F27-EDAB-3913-D944052C3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98" y="1361209"/>
            <a:ext cx="10287175" cy="549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3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D9CF9-B76B-580F-D994-632C5858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46EF-6CCE-20B9-0255-9A5AC161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02408"/>
          </a:xfrm>
        </p:spPr>
        <p:txBody>
          <a:bodyPr/>
          <a:lstStyle/>
          <a:p>
            <a:r>
              <a:rPr lang="en-US" dirty="0"/>
              <a:t>Applying Machine Learning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96773066-CB36-9403-D665-326DE8FCB17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graph with a blue line&#10;&#10;Description automatically generated">
            <a:extLst>
              <a:ext uri="{FF2B5EF4-FFF2-40B4-BE49-F238E27FC236}">
                <a16:creationId xmlns:a16="http://schemas.microsoft.com/office/drawing/2014/main" id="{AD462C63-F8BC-1EEC-609A-0B8D79523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8" y="1631373"/>
            <a:ext cx="5305425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white sheet of paper with numbers and lines&#10;&#10;Description automatically generated">
            <a:extLst>
              <a:ext uri="{FF2B5EF4-FFF2-40B4-BE49-F238E27FC236}">
                <a16:creationId xmlns:a16="http://schemas.microsoft.com/office/drawing/2014/main" id="{211484E7-BC2E-5A69-886A-4468D786E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010" y="2208096"/>
            <a:ext cx="2421890" cy="3301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556DBB-BC58-D058-DC15-473A83DF4796}"/>
              </a:ext>
            </a:extLst>
          </p:cNvPr>
          <p:cNvSpPr txBox="1"/>
          <p:nvPr/>
        </p:nvSpPr>
        <p:spPr>
          <a:xfrm>
            <a:off x="8696297" y="1631373"/>
            <a:ext cx="1761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Silhouette Score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20877-475A-F826-45B5-35A54D2BE198}"/>
              </a:ext>
            </a:extLst>
          </p:cNvPr>
          <p:cNvSpPr txBox="1"/>
          <p:nvPr/>
        </p:nvSpPr>
        <p:spPr>
          <a:xfrm>
            <a:off x="6096000" y="6114533"/>
            <a:ext cx="1848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K=4 Selected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1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59992-B263-3FF2-7709-16AF8571C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5B92-72F3-6AC4-FE3A-3291B869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02408"/>
          </a:xfrm>
        </p:spPr>
        <p:txBody>
          <a:bodyPr/>
          <a:lstStyle/>
          <a:p>
            <a:r>
              <a:rPr lang="en-US" dirty="0"/>
              <a:t>Targeted Investment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85F8E72-4243-BBF1-4A68-11AFA45EA0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D1DE97-C7E6-5D9D-18DC-C08BD406E45C}"/>
              </a:ext>
            </a:extLst>
          </p:cNvPr>
          <p:cNvSpPr txBox="1"/>
          <p:nvPr/>
        </p:nvSpPr>
        <p:spPr>
          <a:xfrm>
            <a:off x="1465118" y="2109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221F4ED-CFCB-6713-BEBF-650616D2D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" y="1278358"/>
            <a:ext cx="76444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K=4, Effective grouping of countries with similar characteristics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Asia and South America show a need for more funding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map of the world&#10;&#10;Description automatically generated">
            <a:extLst>
              <a:ext uri="{FF2B5EF4-FFF2-40B4-BE49-F238E27FC236}">
                <a16:creationId xmlns:a16="http://schemas.microsoft.com/office/drawing/2014/main" id="{A1855753-F999-999D-15FF-06DE99884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011" y="2294021"/>
            <a:ext cx="7543232" cy="43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8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B7FF3-17ED-6532-D4EC-13BBE520F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FA19F-6C55-87E2-C033-C30DE26E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802408"/>
          </a:xfrm>
        </p:spPr>
        <p:txBody>
          <a:bodyPr/>
          <a:lstStyle/>
          <a:p>
            <a:r>
              <a:rPr lang="en-US" dirty="0"/>
              <a:t>Future Work and Ethical Consideration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3C6BB0C5-D5F1-D1AC-05D5-520E98EF00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194E0-5C2C-0AB3-BA0C-C0B3FC1CA40A}"/>
              </a:ext>
            </a:extLst>
          </p:cNvPr>
          <p:cNvSpPr txBox="1"/>
          <p:nvPr/>
        </p:nvSpPr>
        <p:spPr>
          <a:xfrm>
            <a:off x="1465118" y="21093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5946E-7018-1A18-38E0-FF2883E75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118" y="2626668"/>
            <a:ext cx="76444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the dataset with more countries and variables  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the model to other datasets   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Adapting the model for sub-national clustering</a:t>
            </a:r>
          </a:p>
        </p:txBody>
      </p:sp>
    </p:spTree>
    <p:extLst>
      <p:ext uri="{BB962C8B-B14F-4D97-AF65-F5344CB8AC3E}">
        <p14:creationId xmlns:p14="http://schemas.microsoft.com/office/powerpoint/2010/main" val="2884635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{6B78D86A-0CD3-4737-B1E2-FA54FF4D7F17}tf67328976_win32</Template>
  <TotalTime>25</TotalTime>
  <Words>373</Words>
  <Application>Microsoft Office PowerPoint</Application>
  <PresentationFormat>Widescreen</PresentationFormat>
  <Paragraphs>195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Clustering Countries for Targeted Socio-Economic and Health Interventions</vt:lpstr>
      <vt:lpstr>Business Problem</vt:lpstr>
      <vt:lpstr>Understanding the data</vt:lpstr>
      <vt:lpstr>Cleaning and Processing the data</vt:lpstr>
      <vt:lpstr>Visualizing the data</vt:lpstr>
      <vt:lpstr>Visualizing the data</vt:lpstr>
      <vt:lpstr>Applying Machine Learning</vt:lpstr>
      <vt:lpstr>Targeted Investment</vt:lpstr>
      <vt:lpstr>Future Work and Ethical Consideration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Aniruddha Joshi</dc:creator>
  <cp:lastModifiedBy>Aniruddha Joshi</cp:lastModifiedBy>
  <cp:revision>11</cp:revision>
  <dcterms:created xsi:type="dcterms:W3CDTF">2025-02-01T05:22:37Z</dcterms:created>
  <dcterms:modified xsi:type="dcterms:W3CDTF">2025-02-01T05:48:36Z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