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roshk" panose="020B0604020202020204" charset="0"/>
      <p:regular r:id="rId10"/>
    </p:embeddedFon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Nourd" panose="020B0604020202020204" charset="0"/>
      <p:regular r:id="rId13"/>
    </p:embeddedFont>
    <p:embeddedFont>
      <p:font typeface="Nour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0684" y="735831"/>
            <a:ext cx="3961972" cy="5137941"/>
          </a:xfrm>
          <a:custGeom>
            <a:avLst/>
            <a:gdLst/>
            <a:ahLst/>
            <a:cxnLst/>
            <a:rect l="l" t="t" r="r" b="b"/>
            <a:pathLst>
              <a:path w="3961972" h="5137941">
                <a:moveTo>
                  <a:pt x="0" y="0"/>
                </a:moveTo>
                <a:lnTo>
                  <a:pt x="3961972" y="0"/>
                </a:lnTo>
                <a:lnTo>
                  <a:pt x="3961972" y="5137941"/>
                </a:lnTo>
                <a:lnTo>
                  <a:pt x="0" y="5137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65" t="-733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25927" y="5158166"/>
            <a:ext cx="3715743" cy="4817820"/>
          </a:xfrm>
          <a:custGeom>
            <a:avLst/>
            <a:gdLst/>
            <a:ahLst/>
            <a:cxnLst/>
            <a:rect l="l" t="t" r="r" b="b"/>
            <a:pathLst>
              <a:path w="3715743" h="4817820">
                <a:moveTo>
                  <a:pt x="0" y="0"/>
                </a:moveTo>
                <a:lnTo>
                  <a:pt x="3715743" y="0"/>
                </a:lnTo>
                <a:lnTo>
                  <a:pt x="3715743" y="4817820"/>
                </a:lnTo>
                <a:lnTo>
                  <a:pt x="0" y="481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2962" y="993006"/>
            <a:ext cx="9237019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8000" dirty="0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Burglary and theft</a:t>
            </a:r>
          </a:p>
          <a:p>
            <a:pPr algn="l">
              <a:lnSpc>
                <a:spcPts val="6000"/>
              </a:lnSpc>
            </a:pPr>
            <a:r>
              <a:rPr lang="en-US" sz="8000" dirty="0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Management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962" y="5966829"/>
            <a:ext cx="8118099" cy="3659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1"/>
              </a:lnSpc>
              <a:spcBef>
                <a:spcPct val="0"/>
              </a:spcBef>
            </a:pPr>
            <a:r>
              <a:rPr lang="en-US" sz="2772" b="1">
                <a:solidFill>
                  <a:srgbClr val="FDC19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Members:</a:t>
            </a:r>
          </a:p>
          <a:p>
            <a:pPr algn="l">
              <a:lnSpc>
                <a:spcPts val="3881"/>
              </a:lnSpc>
              <a:spcBef>
                <a:spcPct val="0"/>
              </a:spcBef>
            </a:pPr>
            <a:endParaRPr lang="en-US" sz="2772" b="1">
              <a:solidFill>
                <a:srgbClr val="FDC198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FDC198"/>
                </a:solidFill>
                <a:latin typeface="Canva Sans"/>
                <a:ea typeface="Canva Sans"/>
                <a:cs typeface="Canva Sans"/>
                <a:sym typeface="Canva Sans"/>
              </a:rPr>
              <a:t>Atharv Joshi (002817168)</a:t>
            </a:r>
          </a:p>
          <a:p>
            <a:pPr algn="l"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FDC198"/>
                </a:solidFill>
                <a:latin typeface="Canva Sans"/>
                <a:ea typeface="Canva Sans"/>
                <a:cs typeface="Canva Sans"/>
                <a:sym typeface="Canva Sans"/>
              </a:rPr>
              <a:t>Gargi Dongre (002831445)</a:t>
            </a:r>
          </a:p>
          <a:p>
            <a:pPr algn="l"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FDC198"/>
                </a:solidFill>
                <a:latin typeface="Canva Sans"/>
                <a:ea typeface="Canva Sans"/>
                <a:cs typeface="Canva Sans"/>
                <a:sym typeface="Canva Sans"/>
              </a:rPr>
              <a:t>L. Sai teja reddy (002337043)</a:t>
            </a:r>
          </a:p>
          <a:p>
            <a:pPr algn="l"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FDC198"/>
                </a:solidFill>
                <a:latin typeface="Canva Sans"/>
                <a:ea typeface="Canva Sans"/>
                <a:cs typeface="Canva Sans"/>
                <a:sym typeface="Canva Sans"/>
              </a:rPr>
              <a:t>Saipujitha (002321289)</a:t>
            </a:r>
          </a:p>
          <a:p>
            <a:pPr algn="l"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FDC198"/>
                </a:solidFill>
                <a:latin typeface="Canva Sans"/>
                <a:ea typeface="Canva Sans"/>
                <a:cs typeface="Canva Sans"/>
                <a:sym typeface="Canva Sans"/>
              </a:rPr>
              <a:t>Jiayu zhu (002875077)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73819" y="2182092"/>
            <a:ext cx="6910256" cy="7735238"/>
            <a:chOff x="0" y="0"/>
            <a:chExt cx="2867958" cy="3210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67958" cy="3210350"/>
            </a:xfrm>
            <a:custGeom>
              <a:avLst/>
              <a:gdLst/>
              <a:ahLst/>
              <a:cxnLst/>
              <a:rect l="l" t="t" r="r" b="b"/>
              <a:pathLst>
                <a:path w="2867958" h="3210350">
                  <a:moveTo>
                    <a:pt x="57138" y="0"/>
                  </a:moveTo>
                  <a:lnTo>
                    <a:pt x="2810820" y="0"/>
                  </a:lnTo>
                  <a:cubicBezTo>
                    <a:pt x="2825974" y="0"/>
                    <a:pt x="2840507" y="6020"/>
                    <a:pt x="2851223" y="16735"/>
                  </a:cubicBezTo>
                  <a:cubicBezTo>
                    <a:pt x="2861938" y="27451"/>
                    <a:pt x="2867958" y="41984"/>
                    <a:pt x="2867958" y="57138"/>
                  </a:cubicBezTo>
                  <a:lnTo>
                    <a:pt x="2867958" y="3153212"/>
                  </a:lnTo>
                  <a:cubicBezTo>
                    <a:pt x="2867958" y="3168366"/>
                    <a:pt x="2861938" y="3182899"/>
                    <a:pt x="2851223" y="3193615"/>
                  </a:cubicBezTo>
                  <a:cubicBezTo>
                    <a:pt x="2840507" y="3204330"/>
                    <a:pt x="2825974" y="3210350"/>
                    <a:pt x="2810820" y="3210350"/>
                  </a:cubicBezTo>
                  <a:lnTo>
                    <a:pt x="57138" y="3210350"/>
                  </a:lnTo>
                  <a:cubicBezTo>
                    <a:pt x="25582" y="3210350"/>
                    <a:pt x="0" y="3184768"/>
                    <a:pt x="0" y="3153212"/>
                  </a:cubicBezTo>
                  <a:lnTo>
                    <a:pt x="0" y="57138"/>
                  </a:lnTo>
                  <a:cubicBezTo>
                    <a:pt x="0" y="25582"/>
                    <a:pt x="25582" y="0"/>
                    <a:pt x="57138" y="0"/>
                  </a:cubicBezTo>
                  <a:close/>
                </a:path>
              </a:pathLst>
            </a:custGeom>
            <a:solidFill>
              <a:srgbClr val="A67D5C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2867958" cy="3324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180"/>
                </a:lnSpc>
              </a:pPr>
              <a:endParaRPr/>
            </a:p>
            <a:p>
              <a:pPr marL="798831" lvl="1" indent="-399416" algn="l">
                <a:lnSpc>
                  <a:spcPts val="5180"/>
                </a:lnSpc>
                <a:buFont typeface="Arial"/>
                <a:buChar char="•"/>
              </a:pPr>
              <a:r>
                <a:rPr lang="en-US" sz="3700">
                  <a:solidFill>
                    <a:srgbClr val="000000"/>
                  </a:solidFill>
                  <a:latin typeface="Broshk"/>
                  <a:ea typeface="Broshk"/>
                  <a:cs typeface="Broshk"/>
                  <a:sym typeface="Broshk"/>
                </a:rPr>
                <a:t>database system to manage and track crimes efficiently</a:t>
              </a:r>
            </a:p>
            <a:p>
              <a:pPr marL="798831" lvl="1" indent="-399416" algn="l">
                <a:lnSpc>
                  <a:spcPts val="5180"/>
                </a:lnSpc>
                <a:buFont typeface="Arial"/>
                <a:buChar char="•"/>
              </a:pPr>
              <a:r>
                <a:rPr lang="en-US" sz="3700">
                  <a:solidFill>
                    <a:srgbClr val="000000"/>
                  </a:solidFill>
                  <a:latin typeface="Broshk"/>
                  <a:ea typeface="Broshk"/>
                  <a:cs typeface="Broshk"/>
                  <a:sym typeface="Broshk"/>
                </a:rPr>
                <a:t>gui for ease</a:t>
              </a:r>
            </a:p>
            <a:p>
              <a:pPr marL="798831" lvl="1" indent="-399416" algn="l">
                <a:lnSpc>
                  <a:spcPts val="5180"/>
                </a:lnSpc>
                <a:buFont typeface="Arial"/>
                <a:buChar char="•"/>
              </a:pPr>
              <a:r>
                <a:rPr lang="en-US" sz="3700">
                  <a:solidFill>
                    <a:srgbClr val="000000"/>
                  </a:solidFill>
                  <a:latin typeface="Broshk"/>
                  <a:ea typeface="Broshk"/>
                  <a:cs typeface="Broshk"/>
                  <a:sym typeface="Broshk"/>
                </a:rPr>
                <a:t>insights through interactive dashboards 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84619" y="2182092"/>
            <a:ext cx="7095251" cy="7735238"/>
            <a:chOff x="0" y="0"/>
            <a:chExt cx="2944737" cy="3210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44737" cy="3210350"/>
            </a:xfrm>
            <a:custGeom>
              <a:avLst/>
              <a:gdLst/>
              <a:ahLst/>
              <a:cxnLst/>
              <a:rect l="l" t="t" r="r" b="b"/>
              <a:pathLst>
                <a:path w="2944737" h="3210350">
                  <a:moveTo>
                    <a:pt x="55648" y="0"/>
                  </a:moveTo>
                  <a:lnTo>
                    <a:pt x="2889088" y="0"/>
                  </a:lnTo>
                  <a:cubicBezTo>
                    <a:pt x="2919822" y="0"/>
                    <a:pt x="2944737" y="24915"/>
                    <a:pt x="2944737" y="55648"/>
                  </a:cubicBezTo>
                  <a:lnTo>
                    <a:pt x="2944737" y="3154702"/>
                  </a:lnTo>
                  <a:cubicBezTo>
                    <a:pt x="2944737" y="3185435"/>
                    <a:pt x="2919822" y="3210350"/>
                    <a:pt x="2889088" y="3210350"/>
                  </a:cubicBezTo>
                  <a:lnTo>
                    <a:pt x="55648" y="3210350"/>
                  </a:lnTo>
                  <a:cubicBezTo>
                    <a:pt x="24915" y="3210350"/>
                    <a:pt x="0" y="3185435"/>
                    <a:pt x="0" y="3154702"/>
                  </a:cubicBezTo>
                  <a:lnTo>
                    <a:pt x="0" y="55648"/>
                  </a:lnTo>
                  <a:cubicBezTo>
                    <a:pt x="0" y="24915"/>
                    <a:pt x="24915" y="0"/>
                    <a:pt x="55648" y="0"/>
                  </a:cubicBezTo>
                  <a:close/>
                </a:path>
              </a:pathLst>
            </a:custGeom>
            <a:solidFill>
              <a:srgbClr val="FDC198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14300"/>
              <a:ext cx="2944737" cy="3324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180"/>
                </a:lnSpc>
              </a:pPr>
              <a:endParaRPr/>
            </a:p>
            <a:p>
              <a:pPr marL="798831" lvl="1" indent="-399416" algn="l">
                <a:lnSpc>
                  <a:spcPts val="5180"/>
                </a:lnSpc>
                <a:buFont typeface="Arial"/>
                <a:buChar char="•"/>
              </a:pPr>
              <a:r>
                <a:rPr lang="en-US" sz="3700">
                  <a:solidFill>
                    <a:srgbClr val="000000"/>
                  </a:solidFill>
                  <a:latin typeface="Broshk"/>
                  <a:ea typeface="Broshk"/>
                  <a:cs typeface="Broshk"/>
                  <a:sym typeface="Broshk"/>
                </a:rPr>
                <a:t>inefficient record keeping</a:t>
              </a:r>
            </a:p>
            <a:p>
              <a:pPr marL="798831" lvl="1" indent="-399416" algn="l">
                <a:lnSpc>
                  <a:spcPts val="5180"/>
                </a:lnSpc>
                <a:buFont typeface="Arial"/>
                <a:buChar char="•"/>
              </a:pPr>
              <a:r>
                <a:rPr lang="en-US" sz="3700">
                  <a:solidFill>
                    <a:srgbClr val="000000"/>
                  </a:solidFill>
                  <a:latin typeface="Broshk"/>
                  <a:ea typeface="Broshk"/>
                  <a:cs typeface="Broshk"/>
                  <a:sym typeface="Broshk"/>
                </a:rPr>
                <a:t>data interconnectivity</a:t>
              </a:r>
            </a:p>
            <a:p>
              <a:pPr marL="798831" lvl="1" indent="-399416" algn="l">
                <a:lnSpc>
                  <a:spcPts val="5180"/>
                </a:lnSpc>
                <a:buFont typeface="Arial"/>
                <a:buChar char="•"/>
              </a:pPr>
              <a:r>
                <a:rPr lang="en-US" sz="3700">
                  <a:solidFill>
                    <a:srgbClr val="000000"/>
                  </a:solidFill>
                  <a:latin typeface="Broshk"/>
                  <a:ea typeface="Broshk"/>
                  <a:cs typeface="Broshk"/>
                  <a:sym typeface="Broshk"/>
                </a:rPr>
                <a:t>delayed investigations</a:t>
              </a:r>
            </a:p>
            <a:p>
              <a:pPr marL="798831" lvl="1" indent="-399416" algn="l">
                <a:lnSpc>
                  <a:spcPts val="5180"/>
                </a:lnSpc>
                <a:buFont typeface="Arial"/>
                <a:buChar char="•"/>
              </a:pPr>
              <a:r>
                <a:rPr lang="en-US" sz="3700">
                  <a:solidFill>
                    <a:srgbClr val="000000"/>
                  </a:solidFill>
                  <a:latin typeface="Broshk"/>
                  <a:ea typeface="Broshk"/>
                  <a:cs typeface="Broshk"/>
                  <a:sym typeface="Broshk"/>
                </a:rPr>
                <a:t>lack of reporting mechanisms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6266728" y="2486724"/>
            <a:ext cx="1974721" cy="1841427"/>
          </a:xfrm>
          <a:custGeom>
            <a:avLst/>
            <a:gdLst/>
            <a:ahLst/>
            <a:cxnLst/>
            <a:rect l="l" t="t" r="r" b="b"/>
            <a:pathLst>
              <a:path w="1974721" h="1841427">
                <a:moveTo>
                  <a:pt x="0" y="0"/>
                </a:moveTo>
                <a:lnTo>
                  <a:pt x="1974720" y="0"/>
                </a:lnTo>
                <a:lnTo>
                  <a:pt x="1974720" y="1841427"/>
                </a:lnTo>
                <a:lnTo>
                  <a:pt x="0" y="1841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65735" y="2322944"/>
            <a:ext cx="1206872" cy="1863895"/>
          </a:xfrm>
          <a:custGeom>
            <a:avLst/>
            <a:gdLst/>
            <a:ahLst/>
            <a:cxnLst/>
            <a:rect l="l" t="t" r="r" b="b"/>
            <a:pathLst>
              <a:path w="1206872" h="1863895">
                <a:moveTo>
                  <a:pt x="0" y="0"/>
                </a:moveTo>
                <a:lnTo>
                  <a:pt x="1206872" y="0"/>
                </a:lnTo>
                <a:lnTo>
                  <a:pt x="1206872" y="1863895"/>
                </a:lnTo>
                <a:lnTo>
                  <a:pt x="0" y="1863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8896" y="900306"/>
            <a:ext cx="16301949" cy="890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60"/>
              </a:lnSpc>
            </a:pPr>
            <a:r>
              <a:rPr lang="en-US" sz="8000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95518" y="2678033"/>
            <a:ext cx="3479453" cy="669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9"/>
              </a:lnSpc>
              <a:spcBef>
                <a:spcPct val="0"/>
              </a:spcBef>
            </a:pPr>
            <a:r>
              <a:rPr lang="en-US" sz="3657">
                <a:solidFill>
                  <a:srgbClr val="000000"/>
                </a:solidFill>
                <a:latin typeface="Broshk"/>
                <a:ea typeface="Broshk"/>
                <a:cs typeface="Broshk"/>
                <a:sym typeface="Broshk"/>
              </a:rPr>
              <a:t>Problems Addressed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75451" y="2678033"/>
            <a:ext cx="2533521" cy="669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9"/>
              </a:lnSpc>
              <a:spcBef>
                <a:spcPct val="0"/>
              </a:spcBef>
            </a:pPr>
            <a:r>
              <a:rPr lang="en-US" sz="3657">
                <a:solidFill>
                  <a:srgbClr val="000000"/>
                </a:solidFill>
                <a:latin typeface="Broshk"/>
                <a:ea typeface="Broshk"/>
                <a:cs typeface="Broshk"/>
                <a:sym typeface="Broshk"/>
              </a:rPr>
              <a:t>Goals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07003" y="720875"/>
            <a:ext cx="1371124" cy="1491337"/>
          </a:xfrm>
          <a:custGeom>
            <a:avLst/>
            <a:gdLst/>
            <a:ahLst/>
            <a:cxnLst/>
            <a:rect l="l" t="t" r="r" b="b"/>
            <a:pathLst>
              <a:path w="1371124" h="1491337">
                <a:moveTo>
                  <a:pt x="0" y="0"/>
                </a:moveTo>
                <a:lnTo>
                  <a:pt x="1371124" y="0"/>
                </a:lnTo>
                <a:lnTo>
                  <a:pt x="1371124" y="1491337"/>
                </a:lnTo>
                <a:lnTo>
                  <a:pt x="0" y="1491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00453" y="3104093"/>
            <a:ext cx="1948264" cy="1392123"/>
          </a:xfrm>
          <a:custGeom>
            <a:avLst/>
            <a:gdLst/>
            <a:ahLst/>
            <a:cxnLst/>
            <a:rect l="l" t="t" r="r" b="b"/>
            <a:pathLst>
              <a:path w="1948264" h="1392123">
                <a:moveTo>
                  <a:pt x="0" y="0"/>
                </a:moveTo>
                <a:lnTo>
                  <a:pt x="1948264" y="0"/>
                </a:lnTo>
                <a:lnTo>
                  <a:pt x="1948264" y="1392124"/>
                </a:lnTo>
                <a:lnTo>
                  <a:pt x="0" y="1392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828177" y="5308515"/>
            <a:ext cx="1128777" cy="1430567"/>
          </a:xfrm>
          <a:custGeom>
            <a:avLst/>
            <a:gdLst/>
            <a:ahLst/>
            <a:cxnLst/>
            <a:rect l="l" t="t" r="r" b="b"/>
            <a:pathLst>
              <a:path w="1128777" h="1430567">
                <a:moveTo>
                  <a:pt x="0" y="0"/>
                </a:moveTo>
                <a:lnTo>
                  <a:pt x="1128777" y="0"/>
                </a:lnTo>
                <a:lnTo>
                  <a:pt x="1128777" y="1430567"/>
                </a:lnTo>
                <a:lnTo>
                  <a:pt x="0" y="14305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22848" y="7596382"/>
            <a:ext cx="1615994" cy="2057400"/>
          </a:xfrm>
          <a:custGeom>
            <a:avLst/>
            <a:gdLst/>
            <a:ahLst/>
            <a:cxnLst/>
            <a:rect l="l" t="t" r="r" b="b"/>
            <a:pathLst>
              <a:path w="1615994" h="2057400">
                <a:moveTo>
                  <a:pt x="0" y="0"/>
                </a:moveTo>
                <a:lnTo>
                  <a:pt x="1615994" y="0"/>
                </a:lnTo>
                <a:lnTo>
                  <a:pt x="161599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896" y="900306"/>
            <a:ext cx="16301949" cy="890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60"/>
              </a:lnSpc>
            </a:pPr>
            <a:r>
              <a:rPr lang="en-US" sz="8000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HIGH LEVEL DESIGN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8896" y="2300126"/>
            <a:ext cx="11149330" cy="372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8"/>
              </a:lnSpc>
              <a:spcBef>
                <a:spcPct val="0"/>
              </a:spcBef>
            </a:pPr>
            <a:r>
              <a:rPr lang="en-US" sz="2648" b="1">
                <a:solidFill>
                  <a:srgbClr val="FDC198"/>
                </a:solidFill>
                <a:latin typeface="Nourd Bold"/>
                <a:ea typeface="Nourd Bold"/>
                <a:cs typeface="Nourd Bold"/>
                <a:sym typeface="Nourd Bold"/>
              </a:rPr>
              <a:t>Key Design Considerations:</a:t>
            </a:r>
          </a:p>
          <a:p>
            <a:pPr algn="l">
              <a:lnSpc>
                <a:spcPts val="3708"/>
              </a:lnSpc>
              <a:spcBef>
                <a:spcPct val="0"/>
              </a:spcBef>
            </a:pPr>
            <a:endParaRPr lang="en-US" sz="2648" b="1">
              <a:solidFill>
                <a:srgbClr val="FDC198"/>
              </a:solidFill>
              <a:latin typeface="Nourd Bold"/>
              <a:ea typeface="Nourd Bold"/>
              <a:cs typeface="Nourd Bold"/>
              <a:sym typeface="Nourd Bold"/>
            </a:endParaRPr>
          </a:p>
          <a:p>
            <a:pPr marL="571856" lvl="1" indent="-285928" algn="l">
              <a:lnSpc>
                <a:spcPts val="3708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Security: Encrypted data and role-based access.</a:t>
            </a:r>
          </a:p>
          <a:p>
            <a:pPr marL="571856" lvl="1" indent="-285928" algn="l">
              <a:lnSpc>
                <a:spcPts val="3708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Scalability: Support for growing data volume.</a:t>
            </a:r>
          </a:p>
          <a:p>
            <a:pPr marL="571856" lvl="1" indent="-285928" algn="l">
              <a:lnSpc>
                <a:spcPts val="3708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Efficiency: Optimized queries for faster response times.</a:t>
            </a:r>
          </a:p>
          <a:p>
            <a:pPr marL="571856" lvl="1" indent="-285928" algn="l">
              <a:lnSpc>
                <a:spcPts val="3708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Data Integrity: Use of primary and foreign keys, triggers, and constraints.</a:t>
            </a:r>
          </a:p>
          <a:p>
            <a:pPr algn="l">
              <a:lnSpc>
                <a:spcPts val="3708"/>
              </a:lnSpc>
              <a:spcBef>
                <a:spcPct val="0"/>
              </a:spcBef>
            </a:pPr>
            <a:endParaRPr lang="en-US" sz="2648">
              <a:solidFill>
                <a:srgbClr val="FDC198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28896" y="6863559"/>
            <a:ext cx="11149330" cy="2790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8"/>
              </a:lnSpc>
              <a:spcBef>
                <a:spcPct val="0"/>
              </a:spcBef>
            </a:pPr>
            <a:r>
              <a:rPr lang="en-US" sz="2648" b="1">
                <a:solidFill>
                  <a:srgbClr val="FDC198"/>
                </a:solidFill>
                <a:latin typeface="Nourd Bold"/>
                <a:ea typeface="Nourd Bold"/>
                <a:cs typeface="Nourd Bold"/>
                <a:sym typeface="Nourd Bold"/>
              </a:rPr>
              <a:t>Approach:</a:t>
            </a:r>
          </a:p>
          <a:p>
            <a:pPr algn="l">
              <a:lnSpc>
                <a:spcPts val="3708"/>
              </a:lnSpc>
              <a:spcBef>
                <a:spcPct val="0"/>
              </a:spcBef>
            </a:pPr>
            <a:endParaRPr lang="en-US" sz="2648" b="1">
              <a:solidFill>
                <a:srgbClr val="FDC198"/>
              </a:solidFill>
              <a:latin typeface="Nourd Bold"/>
              <a:ea typeface="Nourd Bold"/>
              <a:cs typeface="Nourd Bold"/>
              <a:sym typeface="Nourd Bold"/>
            </a:endParaRPr>
          </a:p>
          <a:p>
            <a:pPr marL="571856" lvl="1" indent="-285928" algn="l">
              <a:lnSpc>
                <a:spcPts val="3708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Database layer: Centralized SQL database for secure storage.</a:t>
            </a:r>
          </a:p>
          <a:p>
            <a:pPr marL="571856" lvl="1" indent="-285928" algn="l">
              <a:lnSpc>
                <a:spcPts val="3708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Application layer: REST APIs for CRUD operations.</a:t>
            </a:r>
          </a:p>
          <a:p>
            <a:pPr marL="571856" lvl="1" indent="-285928" algn="l">
              <a:lnSpc>
                <a:spcPts val="3708"/>
              </a:lnSpc>
              <a:spcBef>
                <a:spcPct val="0"/>
              </a:spcBef>
              <a:buFont typeface="Arial"/>
              <a:buChar char="•"/>
            </a:pPr>
            <a:r>
              <a:rPr lang="en-US" sz="2648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Presentation layer: User-friendly interfaces with reporting tools.</a:t>
            </a:r>
          </a:p>
          <a:p>
            <a:pPr algn="l">
              <a:lnSpc>
                <a:spcPts val="3708"/>
              </a:lnSpc>
              <a:spcBef>
                <a:spcPct val="0"/>
              </a:spcBef>
            </a:pPr>
            <a:endParaRPr lang="en-US" sz="2648">
              <a:solidFill>
                <a:srgbClr val="FDC198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010069" y="1181874"/>
            <a:ext cx="2929033" cy="540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9"/>
              </a:lnSpc>
              <a:spcBef>
                <a:spcPct val="0"/>
              </a:spcBef>
            </a:pPr>
            <a:r>
              <a:rPr lang="en-US" sz="1735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User enters data through GUI</a:t>
            </a:r>
          </a:p>
          <a:p>
            <a:pPr algn="l">
              <a:lnSpc>
                <a:spcPts val="2009"/>
              </a:lnSpc>
              <a:spcBef>
                <a:spcPct val="0"/>
              </a:spcBef>
            </a:pPr>
            <a:endParaRPr lang="en-US" sz="1735">
              <a:solidFill>
                <a:srgbClr val="FDC198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37296" y="3449024"/>
            <a:ext cx="2929033" cy="59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9"/>
              </a:lnSpc>
              <a:spcBef>
                <a:spcPct val="0"/>
              </a:spcBef>
            </a:pPr>
            <a:r>
              <a:rPr lang="en-US" sz="1735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GUI handles CRUD operations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07259" y="5796438"/>
            <a:ext cx="2929033" cy="2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9"/>
              </a:lnSpc>
              <a:spcBef>
                <a:spcPct val="0"/>
              </a:spcBef>
            </a:pPr>
            <a:r>
              <a:rPr lang="en-US" sz="1735" dirty="0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Data stored in SQL Server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28177" y="8463107"/>
            <a:ext cx="2929033" cy="2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29"/>
              </a:lnSpc>
              <a:spcBef>
                <a:spcPct val="0"/>
              </a:spcBef>
            </a:pPr>
            <a:r>
              <a:rPr lang="en-US" sz="1735">
                <a:solidFill>
                  <a:srgbClr val="FDC198"/>
                </a:solidFill>
                <a:latin typeface="Nourd"/>
                <a:ea typeface="Nourd"/>
                <a:cs typeface="Nourd"/>
                <a:sym typeface="Nourd"/>
              </a:rPr>
              <a:t>Reporting in PowerBI</a:t>
            </a:r>
          </a:p>
        </p:txBody>
      </p:sp>
      <p:sp>
        <p:nvSpPr>
          <p:cNvPr id="13" name="AutoShape 13"/>
          <p:cNvSpPr/>
          <p:nvPr/>
        </p:nvSpPr>
        <p:spPr>
          <a:xfrm flipH="1">
            <a:off x="13956954" y="3507286"/>
            <a:ext cx="1247775" cy="1158110"/>
          </a:xfrm>
          <a:prstGeom prst="line">
            <a:avLst/>
          </a:prstGeom>
          <a:ln w="38100" cap="flat">
            <a:solidFill>
              <a:srgbClr val="FF6801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4" name="AutoShape 14"/>
          <p:cNvSpPr/>
          <p:nvPr/>
        </p:nvSpPr>
        <p:spPr>
          <a:xfrm>
            <a:off x="14507259" y="1791213"/>
            <a:ext cx="1415589" cy="832168"/>
          </a:xfrm>
          <a:prstGeom prst="line">
            <a:avLst/>
          </a:prstGeom>
          <a:ln w="38100" cap="flat">
            <a:solidFill>
              <a:srgbClr val="FF6801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14078127" y="7195274"/>
            <a:ext cx="1679082" cy="1426773"/>
          </a:xfrm>
          <a:prstGeom prst="line">
            <a:avLst/>
          </a:prstGeom>
          <a:ln w="38100" cap="flat">
            <a:solidFill>
              <a:srgbClr val="FF6801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135" y="0"/>
            <a:ext cx="17848208" cy="10287000"/>
          </a:xfrm>
          <a:custGeom>
            <a:avLst/>
            <a:gdLst/>
            <a:ahLst/>
            <a:cxnLst/>
            <a:rect l="l" t="t" r="r" b="b"/>
            <a:pathLst>
              <a:path w="17848208" h="10287000">
                <a:moveTo>
                  <a:pt x="0" y="0"/>
                </a:moveTo>
                <a:lnTo>
                  <a:pt x="17848208" y="0"/>
                </a:lnTo>
                <a:lnTo>
                  <a:pt x="1784820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" r="-1122" b="-3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814" y="185512"/>
            <a:ext cx="2082836" cy="2033776"/>
          </a:xfrm>
          <a:custGeom>
            <a:avLst/>
            <a:gdLst/>
            <a:ahLst/>
            <a:cxnLst/>
            <a:rect l="l" t="t" r="r" b="b"/>
            <a:pathLst>
              <a:path w="2082836" h="2033776">
                <a:moveTo>
                  <a:pt x="0" y="0"/>
                </a:moveTo>
                <a:lnTo>
                  <a:pt x="2082836" y="0"/>
                </a:lnTo>
                <a:lnTo>
                  <a:pt x="2082836" y="2033776"/>
                </a:lnTo>
                <a:lnTo>
                  <a:pt x="0" y="2033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55862">
            <a:off x="16631802" y="8432645"/>
            <a:ext cx="1254995" cy="1651309"/>
          </a:xfrm>
          <a:custGeom>
            <a:avLst/>
            <a:gdLst/>
            <a:ahLst/>
            <a:cxnLst/>
            <a:rect l="l" t="t" r="r" b="b"/>
            <a:pathLst>
              <a:path w="1254995" h="1651309">
                <a:moveTo>
                  <a:pt x="0" y="0"/>
                </a:moveTo>
                <a:lnTo>
                  <a:pt x="1254996" y="0"/>
                </a:lnTo>
                <a:lnTo>
                  <a:pt x="1254996" y="1651310"/>
                </a:lnTo>
                <a:lnTo>
                  <a:pt x="0" y="16513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9745" y="2330190"/>
            <a:ext cx="6929484" cy="7091026"/>
          </a:xfrm>
          <a:custGeom>
            <a:avLst/>
            <a:gdLst/>
            <a:ahLst/>
            <a:cxnLst/>
            <a:rect l="l" t="t" r="r" b="b"/>
            <a:pathLst>
              <a:path w="6929484" h="7091026">
                <a:moveTo>
                  <a:pt x="0" y="0"/>
                </a:moveTo>
                <a:lnTo>
                  <a:pt x="6929484" y="0"/>
                </a:lnTo>
                <a:lnTo>
                  <a:pt x="6929484" y="7091025"/>
                </a:lnTo>
                <a:lnTo>
                  <a:pt x="0" y="7091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122" r="-512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951697" y="1402212"/>
            <a:ext cx="8246112" cy="8433798"/>
          </a:xfrm>
          <a:custGeom>
            <a:avLst/>
            <a:gdLst/>
            <a:ahLst/>
            <a:cxnLst/>
            <a:rect l="l" t="t" r="r" b="b"/>
            <a:pathLst>
              <a:path w="8246112" h="8433798">
                <a:moveTo>
                  <a:pt x="0" y="0"/>
                </a:moveTo>
                <a:lnTo>
                  <a:pt x="8246112" y="0"/>
                </a:lnTo>
                <a:lnTo>
                  <a:pt x="8246112" y="8433798"/>
                </a:lnTo>
                <a:lnTo>
                  <a:pt x="0" y="84337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02" t="-14" b="-716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74718" y="518887"/>
            <a:ext cx="8494801" cy="88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9"/>
              </a:lnSpc>
            </a:pPr>
            <a:r>
              <a:rPr lang="en-US" sz="8028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DATABSE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814" y="185512"/>
            <a:ext cx="2082836" cy="2033776"/>
          </a:xfrm>
          <a:custGeom>
            <a:avLst/>
            <a:gdLst/>
            <a:ahLst/>
            <a:cxnLst/>
            <a:rect l="l" t="t" r="r" b="b"/>
            <a:pathLst>
              <a:path w="2082836" h="2033776">
                <a:moveTo>
                  <a:pt x="0" y="0"/>
                </a:moveTo>
                <a:lnTo>
                  <a:pt x="2082836" y="0"/>
                </a:lnTo>
                <a:lnTo>
                  <a:pt x="2082836" y="2033776"/>
                </a:lnTo>
                <a:lnTo>
                  <a:pt x="0" y="2033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55862">
            <a:off x="16631802" y="8432645"/>
            <a:ext cx="1254995" cy="1651309"/>
          </a:xfrm>
          <a:custGeom>
            <a:avLst/>
            <a:gdLst/>
            <a:ahLst/>
            <a:cxnLst/>
            <a:rect l="l" t="t" r="r" b="b"/>
            <a:pathLst>
              <a:path w="1254995" h="1651309">
                <a:moveTo>
                  <a:pt x="0" y="0"/>
                </a:moveTo>
                <a:lnTo>
                  <a:pt x="1254996" y="0"/>
                </a:lnTo>
                <a:lnTo>
                  <a:pt x="1254996" y="1651310"/>
                </a:lnTo>
                <a:lnTo>
                  <a:pt x="0" y="16513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5407" y="2952114"/>
            <a:ext cx="7896886" cy="4382772"/>
          </a:xfrm>
          <a:custGeom>
            <a:avLst/>
            <a:gdLst/>
            <a:ahLst/>
            <a:cxnLst/>
            <a:rect l="l" t="t" r="r" b="b"/>
            <a:pathLst>
              <a:path w="7896886" h="4382772">
                <a:moveTo>
                  <a:pt x="0" y="0"/>
                </a:moveTo>
                <a:lnTo>
                  <a:pt x="7896886" y="0"/>
                </a:lnTo>
                <a:lnTo>
                  <a:pt x="7896886" y="4382772"/>
                </a:lnTo>
                <a:lnTo>
                  <a:pt x="0" y="4382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749868" y="2952114"/>
            <a:ext cx="7858346" cy="4284119"/>
          </a:xfrm>
          <a:custGeom>
            <a:avLst/>
            <a:gdLst/>
            <a:ahLst/>
            <a:cxnLst/>
            <a:rect l="l" t="t" r="r" b="b"/>
            <a:pathLst>
              <a:path w="7858346" h="4284119">
                <a:moveTo>
                  <a:pt x="0" y="0"/>
                </a:moveTo>
                <a:lnTo>
                  <a:pt x="7858345" y="0"/>
                </a:lnTo>
                <a:lnTo>
                  <a:pt x="7858345" y="4284119"/>
                </a:lnTo>
                <a:lnTo>
                  <a:pt x="0" y="4284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5" r="-2555" b="-575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74718" y="518887"/>
            <a:ext cx="8494801" cy="88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9"/>
              </a:lnSpc>
            </a:pPr>
            <a:r>
              <a:rPr lang="en-US" sz="8028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GUI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8655" y="-223026"/>
            <a:ext cx="2082836" cy="2033776"/>
          </a:xfrm>
          <a:custGeom>
            <a:avLst/>
            <a:gdLst/>
            <a:ahLst/>
            <a:cxnLst/>
            <a:rect l="l" t="t" r="r" b="b"/>
            <a:pathLst>
              <a:path w="2082836" h="2033776">
                <a:moveTo>
                  <a:pt x="0" y="0"/>
                </a:moveTo>
                <a:lnTo>
                  <a:pt x="2082836" y="0"/>
                </a:lnTo>
                <a:lnTo>
                  <a:pt x="2082836" y="2033776"/>
                </a:lnTo>
                <a:lnTo>
                  <a:pt x="0" y="2033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955862">
            <a:off x="16830480" y="8331372"/>
            <a:ext cx="1254995" cy="1651309"/>
          </a:xfrm>
          <a:custGeom>
            <a:avLst/>
            <a:gdLst/>
            <a:ahLst/>
            <a:cxnLst/>
            <a:rect l="l" t="t" r="r" b="b"/>
            <a:pathLst>
              <a:path w="1254995" h="1651309">
                <a:moveTo>
                  <a:pt x="0" y="0"/>
                </a:moveTo>
                <a:lnTo>
                  <a:pt x="1254995" y="0"/>
                </a:lnTo>
                <a:lnTo>
                  <a:pt x="1254995" y="1651309"/>
                </a:lnTo>
                <a:lnTo>
                  <a:pt x="0" y="1651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4181" y="1202400"/>
            <a:ext cx="14879639" cy="8920806"/>
          </a:xfrm>
          <a:custGeom>
            <a:avLst/>
            <a:gdLst/>
            <a:ahLst/>
            <a:cxnLst/>
            <a:rect l="l" t="t" r="r" b="b"/>
            <a:pathLst>
              <a:path w="14879639" h="8920806">
                <a:moveTo>
                  <a:pt x="0" y="0"/>
                </a:moveTo>
                <a:lnTo>
                  <a:pt x="14879638" y="0"/>
                </a:lnTo>
                <a:lnTo>
                  <a:pt x="14879638" y="8920806"/>
                </a:lnTo>
                <a:lnTo>
                  <a:pt x="0" y="8920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41" r="-568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74718" y="518887"/>
            <a:ext cx="8494801" cy="88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9"/>
              </a:lnSpc>
            </a:pPr>
            <a:r>
              <a:rPr lang="en-US" sz="8028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57231" y="2350893"/>
            <a:ext cx="8239602" cy="6756398"/>
          </a:xfrm>
          <a:custGeom>
            <a:avLst/>
            <a:gdLst/>
            <a:ahLst/>
            <a:cxnLst/>
            <a:rect l="l" t="t" r="r" b="b"/>
            <a:pathLst>
              <a:path w="8239602" h="6756398">
                <a:moveTo>
                  <a:pt x="0" y="0"/>
                </a:moveTo>
                <a:lnTo>
                  <a:pt x="8239602" y="0"/>
                </a:lnTo>
                <a:lnTo>
                  <a:pt x="8239602" y="6756397"/>
                </a:lnTo>
                <a:lnTo>
                  <a:pt x="0" y="6756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4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47936" y="463974"/>
            <a:ext cx="8494801" cy="88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9"/>
              </a:lnSpc>
            </a:pPr>
            <a:r>
              <a:rPr lang="en-US" sz="8028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LIVE DEMO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74525" y="9429750"/>
            <a:ext cx="4756194" cy="509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1"/>
              </a:lnSpc>
            </a:pPr>
            <a:r>
              <a:rPr lang="en-US" sz="4495">
                <a:solidFill>
                  <a:srgbClr val="FF6801"/>
                </a:solidFill>
                <a:latin typeface="Broshk"/>
                <a:ea typeface="Broshk"/>
                <a:cs typeface="Broshk"/>
                <a:sym typeface="Broshk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Broshk</vt:lpstr>
      <vt:lpstr>Calibri</vt:lpstr>
      <vt:lpstr>Nourd</vt:lpstr>
      <vt:lpstr>Nourd Bold</vt:lpstr>
      <vt:lpstr>Arial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Burglary and theft Managment system</dc:title>
  <cp:lastModifiedBy>Atharv Joshi</cp:lastModifiedBy>
  <cp:revision>3</cp:revision>
  <dcterms:created xsi:type="dcterms:W3CDTF">2006-08-16T00:00:00Z</dcterms:created>
  <dcterms:modified xsi:type="dcterms:W3CDTF">2024-12-09T22:24:49Z</dcterms:modified>
  <dc:identifier>DAGY0b600HI</dc:identifier>
</cp:coreProperties>
</file>