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69" r:id="rId5"/>
    <p:sldId id="259" r:id="rId6"/>
    <p:sldId id="271" r:id="rId7"/>
    <p:sldId id="260" r:id="rId8"/>
    <p:sldId id="270" r:id="rId9"/>
    <p:sldId id="261" r:id="rId10"/>
    <p:sldId id="262"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E1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53" autoAdjust="0"/>
    <p:restoredTop sz="94660"/>
  </p:normalViewPr>
  <p:slideViewPr>
    <p:cSldViewPr>
      <p:cViewPr varScale="1">
        <p:scale>
          <a:sx n="68" d="100"/>
          <a:sy n="68"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79EBD3E-0C23-4FB3-BFE3-544B0653B197}" type="datetimeFigureOut">
              <a:rPr lang="en-US" smtClean="0"/>
              <a:pPr/>
              <a:t>3/21/2018</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B433333-50B9-46A2-8B03-8F4B0FEE51A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9EBD3E-0C23-4FB3-BFE3-544B0653B197}" type="datetimeFigureOut">
              <a:rPr lang="en-US" smtClean="0"/>
              <a:pPr/>
              <a:t>3/21/2018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B433333-50B9-46A2-8B03-8F4B0FEE51A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9EBD3E-0C23-4FB3-BFE3-544B0653B197}" type="datetimeFigureOut">
              <a:rPr lang="en-US" smtClean="0"/>
              <a:pPr/>
              <a:t>3/21/2018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B433333-50B9-46A2-8B03-8F4B0FEE51A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9EBD3E-0C23-4FB3-BFE3-544B0653B197}" type="datetimeFigureOut">
              <a:rPr lang="en-US" smtClean="0"/>
              <a:pPr/>
              <a:t>3/21/2018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B433333-50B9-46A2-8B03-8F4B0FEE51AA}"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79EBD3E-0C23-4FB3-BFE3-544B0653B197}" type="datetimeFigureOut">
              <a:rPr lang="en-US" smtClean="0"/>
              <a:pPr/>
              <a:t>3/21/2018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B433333-50B9-46A2-8B03-8F4B0FEE51AA}"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79EBD3E-0C23-4FB3-BFE3-544B0653B197}" type="datetimeFigureOut">
              <a:rPr lang="en-US" smtClean="0"/>
              <a:pPr/>
              <a:t>3/21/2018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B433333-50B9-46A2-8B03-8F4B0FEE51AA}"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79EBD3E-0C23-4FB3-BFE3-544B0653B197}" type="datetimeFigureOut">
              <a:rPr lang="en-US" smtClean="0"/>
              <a:pPr/>
              <a:t>3/21/2018</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7B433333-50B9-46A2-8B03-8F4B0FEE51A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79EBD3E-0C23-4FB3-BFE3-544B0653B197}" type="datetimeFigureOut">
              <a:rPr lang="en-US" smtClean="0"/>
              <a:pPr/>
              <a:t>3/21/2018</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7B433333-50B9-46A2-8B03-8F4B0FEE51AA}"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79EBD3E-0C23-4FB3-BFE3-544B0653B197}" type="datetimeFigureOut">
              <a:rPr lang="en-US" smtClean="0"/>
              <a:pPr/>
              <a:t>3/21/2018</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7B433333-50B9-46A2-8B03-8F4B0FEE51A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79EBD3E-0C23-4FB3-BFE3-544B0653B197}" type="datetimeFigureOut">
              <a:rPr lang="en-US" smtClean="0"/>
              <a:pPr/>
              <a:t>3/21/2018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B433333-50B9-46A2-8B03-8F4B0FEE51A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79EBD3E-0C23-4FB3-BFE3-544B0653B197}" type="datetimeFigureOut">
              <a:rPr lang="en-US" smtClean="0"/>
              <a:pPr/>
              <a:t>3/21/2018</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B433333-50B9-46A2-8B03-8F4B0FEE51AA}"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9EBD3E-0C23-4FB3-BFE3-544B0653B197}" type="datetimeFigureOut">
              <a:rPr lang="en-US" smtClean="0"/>
              <a:pPr/>
              <a:t>3/21/2018</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B433333-50B9-46A2-8B03-8F4B0FEE51A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1241425"/>
          </a:xfrm>
        </p:spPr>
        <p:txBody>
          <a:bodyPr>
            <a:normAutofit/>
          </a:bodyPr>
          <a:lstStyle/>
          <a:p>
            <a:r>
              <a:rPr lang="en-US" sz="4000" b="1" i="1" u="sng" dirty="0" smtClean="0">
                <a:solidFill>
                  <a:srgbClr val="FF0000"/>
                </a:solidFill>
              </a:rPr>
              <a:t>GREEN CITY ,GREEN INDIA</a:t>
            </a:r>
            <a:endParaRPr lang="en-US" sz="4000" b="1" i="1" u="sng" dirty="0">
              <a:solidFill>
                <a:srgbClr val="FF0000"/>
              </a:solidFill>
            </a:endParaRPr>
          </a:p>
        </p:txBody>
      </p:sp>
      <p:sp>
        <p:nvSpPr>
          <p:cNvPr id="3" name="Subtitle 2"/>
          <p:cNvSpPr>
            <a:spLocks noGrp="1"/>
          </p:cNvSpPr>
          <p:nvPr>
            <p:ph type="subTitle" idx="1"/>
          </p:nvPr>
        </p:nvSpPr>
        <p:spPr>
          <a:xfrm>
            <a:off x="0" y="1295400"/>
            <a:ext cx="8839200" cy="1143000"/>
          </a:xfrm>
        </p:spPr>
        <p:txBody>
          <a:bodyPr>
            <a:noAutofit/>
          </a:bodyPr>
          <a:lstStyle/>
          <a:p>
            <a:r>
              <a:rPr lang="en-US" sz="4800" dirty="0" smtClean="0">
                <a:latin typeface="Bauhaus 93" pitchFamily="82" charset="0"/>
              </a:rPr>
              <a:t>Team Name – Go Green City</a:t>
            </a:r>
          </a:p>
          <a:p>
            <a:r>
              <a:rPr lang="en-US" sz="4800" dirty="0" smtClean="0">
                <a:latin typeface="Bauhaus 93" pitchFamily="82" charset="0"/>
              </a:rPr>
              <a:t>    </a:t>
            </a:r>
            <a:endParaRPr lang="en-US" sz="4800" dirty="0">
              <a:latin typeface="Bauhaus 93" pitchFamily="82" charset="0"/>
            </a:endParaRPr>
          </a:p>
        </p:txBody>
      </p:sp>
      <p:sp>
        <p:nvSpPr>
          <p:cNvPr id="4" name="Rectangle 3"/>
          <p:cNvSpPr/>
          <p:nvPr/>
        </p:nvSpPr>
        <p:spPr>
          <a:xfrm>
            <a:off x="0" y="2286000"/>
            <a:ext cx="5258171"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Berlin Sans FB Demi" pitchFamily="34" charset="0"/>
              </a:rPr>
              <a:t>Team Member - </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Berlin Sans FB Demi" pitchFamily="34" charset="0"/>
            </a:endParaRPr>
          </a:p>
        </p:txBody>
      </p:sp>
      <p:sp>
        <p:nvSpPr>
          <p:cNvPr id="5" name="Rectangle 4"/>
          <p:cNvSpPr/>
          <p:nvPr/>
        </p:nvSpPr>
        <p:spPr>
          <a:xfrm>
            <a:off x="5029200" y="2438400"/>
            <a:ext cx="3868367" cy="1754326"/>
          </a:xfrm>
          <a:prstGeom prst="rect">
            <a:avLst/>
          </a:prstGeom>
          <a:solidFill>
            <a:schemeClr val="bg1"/>
          </a:solidFill>
        </p:spPr>
        <p:txBody>
          <a:bodyPr wrap="none" lIns="91440" tIns="45720" rIns="91440" bIns="45720">
            <a:spAutoFit/>
          </a:bodyPr>
          <a:lstStyle/>
          <a:p>
            <a:r>
              <a:rPr lang="en-US" sz="3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4"/>
                </a:solidFill>
                <a:effectLst>
                  <a:outerShdw blurRad="50800" dist="40000" dir="5400000" algn="tl" rotWithShape="0">
                    <a:srgbClr val="000000">
                      <a:shade val="5000"/>
                      <a:satMod val="120000"/>
                      <a:alpha val="33000"/>
                    </a:srgbClr>
                  </a:outerShdw>
                </a:effectLst>
              </a:rPr>
              <a:t>Daksh Joshi</a:t>
            </a:r>
          </a:p>
          <a:p>
            <a:r>
              <a:rPr lang="en-US" sz="3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4"/>
                </a:solidFill>
                <a:effectLst>
                  <a:outerShdw blurRad="50800" dist="40000" dir="5400000" algn="tl" rotWithShape="0">
                    <a:srgbClr val="000000">
                      <a:shade val="5000"/>
                      <a:satMod val="120000"/>
                      <a:alpha val="33000"/>
                    </a:srgbClr>
                  </a:outerShdw>
                </a:effectLst>
              </a:rPr>
              <a:t>Aman Jain</a:t>
            </a:r>
          </a:p>
          <a:p>
            <a:r>
              <a:rPr lang="en-US" sz="36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4"/>
                </a:solidFill>
                <a:effectLst>
                  <a:outerShdw blurRad="50800" dist="40000" dir="5400000" algn="tl" rotWithShape="0">
                    <a:srgbClr val="000000">
                      <a:shade val="5000"/>
                      <a:satMod val="120000"/>
                      <a:alpha val="33000"/>
                    </a:srgbClr>
                  </a:outerShdw>
                </a:effectLst>
              </a:rPr>
              <a:t>Shubham Joshi</a:t>
            </a:r>
            <a:endParaRPr lang="en-US" sz="3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4"/>
              </a:solidFill>
              <a:effectLst>
                <a:outerShdw blurRad="50800" dist="40000" dir="5400000" algn="tl" rotWithShape="0">
                  <a:srgbClr val="000000">
                    <a:shade val="5000"/>
                    <a:satMod val="120000"/>
                    <a:alpha val="33000"/>
                  </a:srgbClr>
                </a:outerShdw>
              </a:effectLst>
            </a:endParaRPr>
          </a:p>
        </p:txBody>
      </p:sp>
      <p:sp>
        <p:nvSpPr>
          <p:cNvPr id="6" name="Rectangle 5"/>
          <p:cNvSpPr/>
          <p:nvPr/>
        </p:nvSpPr>
        <p:spPr>
          <a:xfrm>
            <a:off x="152400" y="4191000"/>
            <a:ext cx="5297669" cy="830997"/>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Rounded MT Bold" pitchFamily="34" charset="0"/>
              </a:rPr>
              <a:t>Type Of Project :</a:t>
            </a:r>
            <a:endParaRPr lang="en-US" sz="4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Rounded MT Bold" pitchFamily="34" charset="0"/>
            </a:endParaRPr>
          </a:p>
        </p:txBody>
      </p:sp>
      <p:sp>
        <p:nvSpPr>
          <p:cNvPr id="7" name="Rectangle 6"/>
          <p:cNvSpPr/>
          <p:nvPr/>
        </p:nvSpPr>
        <p:spPr>
          <a:xfrm>
            <a:off x="2133600" y="5181600"/>
            <a:ext cx="7330509" cy="769441"/>
          </a:xfrm>
          <a:prstGeom prst="rect">
            <a:avLst/>
          </a:prstGeom>
          <a:noFill/>
        </p:spPr>
        <p:txBody>
          <a:bodyPr wrap="square" lIns="91440" tIns="45720" rIns="91440" bIns="45720">
            <a:spAutoFit/>
          </a:bodyPr>
          <a:lstStyle/>
          <a:p>
            <a:pPr algn="ctr"/>
            <a:r>
              <a:rPr lang="en-US" sz="44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Bahnschrift SemiBold" pitchFamily="34" charset="0"/>
              </a:rPr>
              <a:t>Coding – (html , CSS)</a:t>
            </a:r>
            <a:endParaRPr lang="en-US" sz="4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Bahnschrift SemiBold" pitchFamily="34" charset="0"/>
            </a:endParaRPr>
          </a:p>
        </p:txBody>
      </p:sp>
      <p:sp>
        <p:nvSpPr>
          <p:cNvPr id="8" name="Rectangle 7"/>
          <p:cNvSpPr/>
          <p:nvPr/>
        </p:nvSpPr>
        <p:spPr>
          <a:xfrm>
            <a:off x="2971800" y="5943600"/>
            <a:ext cx="6181500" cy="646331"/>
          </a:xfrm>
          <a:prstGeom prst="rect">
            <a:avLst/>
          </a:prstGeom>
          <a:noFill/>
        </p:spPr>
        <p:txBody>
          <a:bodyPr wrap="none" lIns="91440" tIns="45720" rIns="91440" bIns="45720">
            <a:spAutoFit/>
          </a:bodyPr>
          <a:lstStyle/>
          <a:p>
            <a:pPr algn="ctr"/>
            <a:r>
              <a:rPr lang="en-US" sz="36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mj-lt"/>
              </a:rPr>
              <a:t>PowerPoint Presentation</a:t>
            </a:r>
            <a:endParaRPr lang="en-US" sz="36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mj-lt"/>
            </a:endParaRPr>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000" dirty="0" smtClean="0"/>
              <a:t>Youth are back bone of the nation. They can change the future of the society with their well being and courageous behaviour</a:t>
            </a:r>
            <a:r>
              <a:rPr lang="en-US" sz="2400" dirty="0" smtClean="0"/>
              <a:t>.</a:t>
            </a:r>
          </a:p>
          <a:p>
            <a:endParaRPr lang="en-US" sz="2000" dirty="0" smtClean="0"/>
          </a:p>
          <a:p>
            <a:r>
              <a:rPr lang="en-US" sz="2000" dirty="0" smtClean="0"/>
              <a:t>There are also many collection points for recycling of rechargeable batteries, so do not simply throw them away. Youth have a role to play in environmental and conservation efforts that will improve livelihoods.</a:t>
            </a:r>
          </a:p>
          <a:p>
            <a:endParaRPr lang="en-US" sz="2000" dirty="0" smtClean="0"/>
          </a:p>
          <a:p>
            <a:r>
              <a:rPr lang="en-US" sz="2000" dirty="0" smtClean="0"/>
              <a:t>It is high time for youth to analyse their needs and decide what are their true priorities are. We have plenty of resources. But the demand is increasing day by day. It is the responsibility of the youth to manage it efficiently.</a:t>
            </a:r>
          </a:p>
          <a:p>
            <a:endParaRPr lang="en-US" sz="2000" dirty="0" smtClean="0"/>
          </a:p>
          <a:p>
            <a:r>
              <a:rPr lang="en-US" sz="2000" dirty="0" smtClean="0"/>
              <a:t>Youth is getting  distracted so we have provided all the videos and content for the  their motivation.</a:t>
            </a:r>
            <a:endParaRPr lang="en-US" sz="2000" dirty="0"/>
          </a:p>
        </p:txBody>
      </p:sp>
      <p:sp>
        <p:nvSpPr>
          <p:cNvPr id="2" name="Title 1"/>
          <p:cNvSpPr>
            <a:spLocks noGrp="1"/>
          </p:cNvSpPr>
          <p:nvPr>
            <p:ph type="title"/>
          </p:nvPr>
        </p:nvSpPr>
        <p:spPr>
          <a:xfrm>
            <a:off x="304800" y="381000"/>
            <a:ext cx="8534400" cy="758952"/>
          </a:xfrm>
        </p:spPr>
        <p:txBody>
          <a:bodyPr>
            <a:noAutofit/>
          </a:bodyPr>
          <a:lstStyle/>
          <a:p>
            <a:r>
              <a:rPr lang="en-US" sz="5400" b="1" i="1" u="sng" dirty="0" smtClean="0">
                <a:solidFill>
                  <a:srgbClr val="002060"/>
                </a:solidFill>
                <a:latin typeface="Mistral" pitchFamily="66" charset="0"/>
              </a:rPr>
              <a:t>YOUTH </a:t>
            </a:r>
            <a:r>
              <a:rPr lang="en-US" sz="5400" b="1" i="1" dirty="0" smtClean="0">
                <a:solidFill>
                  <a:srgbClr val="002060"/>
                </a:solidFill>
                <a:latin typeface="Mistral" pitchFamily="66" charset="0"/>
              </a:rPr>
              <a:t> </a:t>
            </a:r>
            <a:r>
              <a:rPr lang="en-US" sz="5400" b="1" i="1" u="sng" dirty="0" smtClean="0">
                <a:solidFill>
                  <a:srgbClr val="002060"/>
                </a:solidFill>
                <a:latin typeface="Mistral" pitchFamily="66" charset="0"/>
              </a:rPr>
              <a:t>INVOLVEMENT</a:t>
            </a:r>
            <a:endParaRPr lang="en-US" sz="5400" b="1" i="1" u="sng" dirty="0">
              <a:solidFill>
                <a:srgbClr val="002060"/>
              </a:solidFill>
              <a:latin typeface="Mistral" pitchFamily="66" charset="0"/>
            </a:endParaRPr>
          </a:p>
        </p:txBody>
      </p:sp>
    </p:spTree>
  </p:cSld>
  <p:clrMapOvr>
    <a:masterClrMapping/>
  </p:clrMapOvr>
  <p:transition spd="slow">
    <p:cover dir="l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We have included many government projects and Environmental acts so that prople get aware about that.</a:t>
            </a:r>
          </a:p>
          <a:p>
            <a:r>
              <a:rPr lang="en-US" dirty="0" smtClean="0"/>
              <a:t>We have linked this acts and projects through our website so that it easily available.</a:t>
            </a:r>
          </a:p>
          <a:p>
            <a:r>
              <a:rPr lang="en-US" dirty="0" smtClean="0"/>
              <a:t>Some of the acts are :</a:t>
            </a:r>
          </a:p>
          <a:p>
            <a:r>
              <a:rPr lang="en-US" dirty="0" smtClean="0"/>
              <a:t>   @ Wildlife Protection Act 1972</a:t>
            </a:r>
          </a:p>
          <a:p>
            <a:r>
              <a:rPr lang="en-US" dirty="0" smtClean="0"/>
              <a:t>   @Forest Act 1980</a:t>
            </a:r>
          </a:p>
          <a:p>
            <a:r>
              <a:rPr lang="en-US" dirty="0" smtClean="0"/>
              <a:t>   @Water Act 1971</a:t>
            </a:r>
          </a:p>
          <a:p>
            <a:r>
              <a:rPr lang="en-US" dirty="0" smtClean="0"/>
              <a:t>  </a:t>
            </a:r>
          </a:p>
          <a:p>
            <a:r>
              <a:rPr lang="en-US" dirty="0" smtClean="0"/>
              <a:t>We have also linked official website og ministry of Environmental forest and climate into our website.</a:t>
            </a:r>
          </a:p>
          <a:p>
            <a:endParaRPr lang="en-US" dirty="0" smtClean="0"/>
          </a:p>
          <a:p>
            <a:r>
              <a:rPr lang="en-US" dirty="0" smtClean="0"/>
              <a:t>Latest project “GREEN  INDIA” , ia also available on our site.</a:t>
            </a:r>
          </a:p>
        </p:txBody>
      </p:sp>
      <p:sp>
        <p:nvSpPr>
          <p:cNvPr id="2" name="Title 1"/>
          <p:cNvSpPr>
            <a:spLocks noGrp="1"/>
          </p:cNvSpPr>
          <p:nvPr>
            <p:ph type="title"/>
          </p:nvPr>
        </p:nvSpPr>
        <p:spPr/>
        <p:txBody>
          <a:bodyPr>
            <a:noAutofit/>
          </a:bodyPr>
          <a:lstStyle/>
          <a:p>
            <a:r>
              <a:rPr lang="en-US" sz="4400" dirty="0" smtClean="0">
                <a:solidFill>
                  <a:srgbClr val="002060"/>
                </a:solidFill>
                <a:latin typeface="Berlin Sans FB Demi" pitchFamily="34" charset="0"/>
              </a:rPr>
              <a:t>GOVERNMENT’S  PROJECT</a:t>
            </a:r>
            <a:endParaRPr lang="en-US" sz="4400" dirty="0">
              <a:solidFill>
                <a:srgbClr val="002060"/>
              </a:solidFill>
              <a:latin typeface="Berlin Sans FB Demi"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Our app also includes Contact blog so that if anyone have queries then they will easily contact to NGO and us.</a:t>
            </a:r>
          </a:p>
          <a:p>
            <a:r>
              <a:rPr lang="en-US" dirty="0" smtClean="0"/>
              <a:t>We have also provide with the query box so that user seems easy to use  the website.</a:t>
            </a:r>
          </a:p>
          <a:p>
            <a:r>
              <a:rPr lang="en-US" dirty="0" smtClean="0"/>
              <a:t>We have also provided comment section to give ideas and views about the relevant projects and ideas.</a:t>
            </a:r>
            <a:endParaRPr lang="en-US" dirty="0"/>
          </a:p>
        </p:txBody>
      </p:sp>
      <p:sp>
        <p:nvSpPr>
          <p:cNvPr id="2" name="Title 1"/>
          <p:cNvSpPr>
            <a:spLocks noGrp="1"/>
          </p:cNvSpPr>
          <p:nvPr>
            <p:ph type="title"/>
          </p:nvPr>
        </p:nvSpPr>
        <p:spPr/>
        <p:txBody>
          <a:bodyPr>
            <a:noAutofit/>
          </a:bodyPr>
          <a:lstStyle/>
          <a:p>
            <a:r>
              <a:rPr lang="en-US" sz="4800" dirty="0" smtClean="0">
                <a:solidFill>
                  <a:schemeClr val="accent6">
                    <a:lumMod val="75000"/>
                  </a:schemeClr>
                </a:solidFill>
                <a:latin typeface="Arial Black" pitchFamily="34" charset="0"/>
              </a:rPr>
              <a:t>CONTACT</a:t>
            </a:r>
            <a:endParaRPr lang="en-US" sz="4800" dirty="0">
              <a:solidFill>
                <a:schemeClr val="accent6">
                  <a:lumMod val="75000"/>
                </a:schemeClr>
              </a:solidFill>
              <a:latin typeface="Arial Black" pitchFamily="34" charset="0"/>
            </a:endParaRPr>
          </a:p>
        </p:txBody>
      </p:sp>
    </p:spTree>
  </p:cSld>
  <p:clrMapOvr>
    <a:masterClrMapping/>
  </p:clrMapOvr>
  <p:transition spd="slow">
    <p:randomBa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By this website people can know about every environmental programs and act.They will get all the information at one place only.</a:t>
            </a:r>
          </a:p>
          <a:p>
            <a:endParaRPr lang="en-US" dirty="0" smtClean="0"/>
          </a:p>
          <a:p>
            <a:r>
              <a:rPr lang="en-US" dirty="0" smtClean="0"/>
              <a:t>Youth get motivated by this and may be will get concerned about environment,</a:t>
            </a:r>
          </a:p>
          <a:p>
            <a:endParaRPr lang="en-US" dirty="0" smtClean="0"/>
          </a:p>
          <a:p>
            <a:r>
              <a:rPr lang="en-US" dirty="0" smtClean="0"/>
              <a:t>Less cause of  disease, aforestation, plantation and developed everywhere.</a:t>
            </a:r>
          </a:p>
          <a:p>
            <a:endParaRPr lang="en-US" dirty="0" smtClean="0"/>
          </a:p>
          <a:p>
            <a:r>
              <a:rPr lang="en-US" dirty="0" smtClean="0"/>
              <a:t>This will lead to decrease in global warming and other hazardous effect.</a:t>
            </a:r>
            <a:endParaRPr lang="en-US" dirty="0"/>
          </a:p>
        </p:txBody>
      </p:sp>
      <p:sp>
        <p:nvSpPr>
          <p:cNvPr id="2" name="Title 1"/>
          <p:cNvSpPr>
            <a:spLocks noGrp="1"/>
          </p:cNvSpPr>
          <p:nvPr>
            <p:ph type="title"/>
          </p:nvPr>
        </p:nvSpPr>
        <p:spPr/>
        <p:txBody>
          <a:bodyPr>
            <a:noAutofit/>
          </a:bodyPr>
          <a:lstStyle/>
          <a:p>
            <a:r>
              <a:rPr lang="en-US" sz="4000" b="1" i="1" u="sng" dirty="0" smtClean="0">
                <a:solidFill>
                  <a:schemeClr val="accent2">
                    <a:lumMod val="75000"/>
                  </a:schemeClr>
                </a:solidFill>
                <a:latin typeface="Franklin Gothic Heavy" pitchFamily="34" charset="0"/>
              </a:rPr>
              <a:t>OUTCOMES</a:t>
            </a:r>
            <a:endParaRPr lang="en-US" sz="4000" b="1" i="1" u="sng" dirty="0">
              <a:solidFill>
                <a:schemeClr val="accent2">
                  <a:lumMod val="75000"/>
                </a:schemeClr>
              </a:solidFill>
              <a:latin typeface="Franklin Gothic Heavy" pitchFamily="34" charset="0"/>
            </a:endParaRPr>
          </a:p>
        </p:txBody>
      </p:sp>
    </p:spTree>
  </p:cSld>
  <p:clrMapOvr>
    <a:masterClrMapping/>
  </p:clrMapOvr>
  <p:transition spd="slow">
    <p:cover dir="l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website will always be update whenever new environmental projects or acts will come.</a:t>
            </a:r>
          </a:p>
          <a:p>
            <a:endParaRPr lang="en-US" dirty="0" smtClean="0"/>
          </a:p>
          <a:p>
            <a:r>
              <a:rPr lang="en-US" dirty="0" smtClean="0"/>
              <a:t>Uniformly updation of videos and audios on website regarding to environment.</a:t>
            </a:r>
          </a:p>
          <a:p>
            <a:pPr>
              <a:buNone/>
            </a:pPr>
            <a:endParaRPr lang="en-US" dirty="0" smtClean="0"/>
          </a:p>
          <a:p>
            <a:r>
              <a:rPr lang="en-US" dirty="0" smtClean="0"/>
              <a:t>Banners and posters will also been post on this website.</a:t>
            </a:r>
          </a:p>
          <a:p>
            <a:endParaRPr lang="en-US" dirty="0" smtClean="0"/>
          </a:p>
          <a:p>
            <a:endParaRPr lang="en-US" dirty="0" smtClean="0"/>
          </a:p>
          <a:p>
            <a:endParaRPr lang="en-US" dirty="0"/>
          </a:p>
        </p:txBody>
      </p:sp>
      <p:sp>
        <p:nvSpPr>
          <p:cNvPr id="2" name="Title 1"/>
          <p:cNvSpPr>
            <a:spLocks noGrp="1"/>
          </p:cNvSpPr>
          <p:nvPr>
            <p:ph type="title"/>
          </p:nvPr>
        </p:nvSpPr>
        <p:spPr/>
        <p:txBody>
          <a:bodyPr>
            <a:normAutofit/>
          </a:bodyPr>
          <a:lstStyle/>
          <a:p>
            <a:r>
              <a:rPr lang="en-US" sz="4000" dirty="0" smtClean="0">
                <a:solidFill>
                  <a:srgbClr val="FF0000"/>
                </a:solidFill>
                <a:latin typeface="Cooper Black" pitchFamily="18" charset="0"/>
              </a:rPr>
              <a:t>FUTURE  ASPECTS</a:t>
            </a:r>
            <a:endParaRPr lang="en-US" sz="4000" dirty="0">
              <a:solidFill>
                <a:srgbClr val="FF0000"/>
              </a:solidFill>
              <a:latin typeface="Cooper Black" pitchFamily="18" charset="0"/>
            </a:endParaRPr>
          </a:p>
        </p:txBody>
      </p:sp>
    </p:spTree>
  </p:cSld>
  <p:clrMapOvr>
    <a:masterClrMapping/>
  </p:clrMapOvr>
  <p:transition spd="slow">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403" y="1981200"/>
            <a:ext cx="9005597" cy="3631763"/>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11500" b="1" cap="none" spc="0" dirty="0" smtClean="0">
                <a:ln/>
                <a:solidFill>
                  <a:schemeClr val="accent3"/>
                </a:solidFill>
                <a:effectLst/>
                <a:latin typeface="Broadway" pitchFamily="82" charset="0"/>
              </a:rPr>
              <a:t>THANK  YOU</a:t>
            </a:r>
            <a:endParaRPr lang="en-US" sz="11500" b="1" cap="none" spc="0" dirty="0">
              <a:ln/>
              <a:solidFill>
                <a:schemeClr val="accent3"/>
              </a:solidFill>
              <a:effectLst/>
              <a:latin typeface="Broadway" pitchFamily="82" charset="0"/>
            </a:endParaRPr>
          </a:p>
        </p:txBody>
      </p:sp>
    </p:spTree>
  </p:cSld>
  <p:clrMapOvr>
    <a:masterClrMapping/>
  </p:clrMapOvr>
  <p:transition spd="slow">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People is not enough aware about environmental Acts and regulations.</a:t>
            </a:r>
          </a:p>
          <a:p>
            <a:r>
              <a:rPr lang="en-US" dirty="0" smtClean="0"/>
              <a:t>There are many problems or environmental related issues which is not reached to the Government due to any specific reason.</a:t>
            </a:r>
          </a:p>
          <a:p>
            <a:r>
              <a:rPr lang="en-US" dirty="0" smtClean="0"/>
              <a:t>There are many threat related issues related to the Environment.</a:t>
            </a:r>
          </a:p>
          <a:p>
            <a:endParaRPr lang="en-US" dirty="0" smtClean="0"/>
          </a:p>
          <a:p>
            <a:endParaRPr lang="en-US" dirty="0" smtClean="0"/>
          </a:p>
          <a:p>
            <a:endParaRPr lang="en-US" dirty="0"/>
          </a:p>
        </p:txBody>
      </p:sp>
      <p:sp>
        <p:nvSpPr>
          <p:cNvPr id="2" name="Title 1"/>
          <p:cNvSpPr>
            <a:spLocks noGrp="1"/>
          </p:cNvSpPr>
          <p:nvPr>
            <p:ph type="title"/>
          </p:nvPr>
        </p:nvSpPr>
        <p:spPr/>
        <p:txBody>
          <a:bodyPr>
            <a:normAutofit/>
          </a:bodyPr>
          <a:lstStyle/>
          <a:p>
            <a:r>
              <a:rPr lang="en-US" b="1" i="1" u="sng" dirty="0" smtClean="0">
                <a:latin typeface="Elephant" pitchFamily="18" charset="0"/>
              </a:rPr>
              <a:t>PROBLEM</a:t>
            </a:r>
            <a:r>
              <a:rPr lang="en-US" b="1" i="1" dirty="0" smtClean="0">
                <a:latin typeface="Elephant" pitchFamily="18" charset="0"/>
              </a:rPr>
              <a:t>   </a:t>
            </a:r>
            <a:r>
              <a:rPr lang="en-US" b="1" i="1" u="sng" dirty="0" smtClean="0">
                <a:latin typeface="Elephant" pitchFamily="18" charset="0"/>
              </a:rPr>
              <a:t>STATEMENT</a:t>
            </a:r>
            <a:endParaRPr lang="en-US" b="1" i="1" u="sng" dirty="0">
              <a:latin typeface="Elephant" pitchFamily="18" charset="0"/>
            </a:endParaRPr>
          </a:p>
        </p:txBody>
      </p:sp>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1447800"/>
            <a:ext cx="8503920" cy="4953000"/>
          </a:xfrm>
        </p:spPr>
        <p:txBody>
          <a:bodyPr>
            <a:normAutofit fontScale="92500" lnSpcReduction="20000"/>
          </a:bodyPr>
          <a:lstStyle/>
          <a:p>
            <a:r>
              <a:rPr lang="en-US" sz="2400" dirty="0" smtClean="0"/>
              <a:t>There are many people who do not think about Environment Conservation since some of them are unaware about it.</a:t>
            </a:r>
          </a:p>
          <a:p>
            <a:endParaRPr lang="en-US" sz="2400" dirty="0" smtClean="0"/>
          </a:p>
          <a:p>
            <a:r>
              <a:rPr lang="en-US" sz="2400" dirty="0" smtClean="0"/>
              <a:t>The lack of attention towards environment is a major cause of concern because rapidly growing world population and the increased use of energy are placing unprecedented pressures on earth and hence our environment</a:t>
            </a:r>
          </a:p>
          <a:p>
            <a:endParaRPr lang="en-US" sz="2400" dirty="0" smtClean="0"/>
          </a:p>
          <a:p>
            <a:r>
              <a:rPr lang="en-US" sz="2400" dirty="0" smtClean="0"/>
              <a:t>We have make a website which will provide them all the threats related issues to the people with all the solution.</a:t>
            </a:r>
          </a:p>
          <a:p>
            <a:endParaRPr lang="en-US" sz="2400" dirty="0" smtClean="0"/>
          </a:p>
          <a:p>
            <a:r>
              <a:rPr lang="en-US" sz="2400" dirty="0" smtClean="0"/>
              <a:t>We will provide him all the solution through this website.</a:t>
            </a:r>
          </a:p>
          <a:p>
            <a:endParaRPr lang="en-US" sz="2400" dirty="0" smtClean="0"/>
          </a:p>
          <a:p>
            <a:r>
              <a:rPr lang="en-US" sz="2400" dirty="0" smtClean="0"/>
              <a:t>Lets analysis the website through this presentation :-</a:t>
            </a:r>
          </a:p>
          <a:p>
            <a:endParaRPr lang="en-US" sz="2400" dirty="0" smtClean="0"/>
          </a:p>
          <a:p>
            <a:endParaRPr lang="en-US" sz="2400" dirty="0"/>
          </a:p>
        </p:txBody>
      </p:sp>
      <p:sp>
        <p:nvSpPr>
          <p:cNvPr id="2" name="Title 1"/>
          <p:cNvSpPr>
            <a:spLocks noGrp="1"/>
          </p:cNvSpPr>
          <p:nvPr>
            <p:ph type="title"/>
          </p:nvPr>
        </p:nvSpPr>
        <p:spPr>
          <a:xfrm>
            <a:off x="228600" y="0"/>
            <a:ext cx="8534400" cy="758952"/>
          </a:xfrm>
        </p:spPr>
        <p:txBody>
          <a:bodyPr>
            <a:normAutofit/>
          </a:bodyPr>
          <a:lstStyle/>
          <a:p>
            <a:r>
              <a:rPr lang="en-US" u="sng" dirty="0" smtClean="0">
                <a:latin typeface="Rockwell Extra Bold" pitchFamily="18" charset="0"/>
              </a:rPr>
              <a:t>PROBLEM </a:t>
            </a:r>
            <a:r>
              <a:rPr lang="en-US" dirty="0" smtClean="0">
                <a:latin typeface="Rockwell Extra Bold" pitchFamily="18" charset="0"/>
              </a:rPr>
              <a:t>    </a:t>
            </a:r>
            <a:r>
              <a:rPr lang="en-US" u="sng" dirty="0" smtClean="0">
                <a:latin typeface="Rockwell Extra Bold" pitchFamily="18" charset="0"/>
              </a:rPr>
              <a:t>SOLUTION</a:t>
            </a:r>
            <a:endParaRPr lang="en-US" u="sng" dirty="0">
              <a:latin typeface="Rockwell Extra Bold" pitchFamily="18" charset="0"/>
            </a:endParaRPr>
          </a:p>
        </p:txBody>
      </p:sp>
    </p:spTree>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503920" cy="4800600"/>
          </a:xfrm>
        </p:spPr>
        <p:txBody>
          <a:bodyPr/>
          <a:lstStyle/>
          <a:p>
            <a:r>
              <a:rPr lang="en-US" dirty="0" smtClean="0"/>
              <a:t>The Earth is getting affected by this environmental threats like global warming , deforestation leads to pollution which create hole in ozone so indirectly it is human who is getting affected.</a:t>
            </a:r>
          </a:p>
          <a:p>
            <a:endParaRPr lang="en-US" dirty="0" smtClean="0"/>
          </a:p>
          <a:p>
            <a:r>
              <a:rPr lang="en-US" dirty="0" smtClean="0"/>
              <a:t>We are working on this idea for last months because we want that people should get knowledge about the environmental threats and their </a:t>
            </a:r>
            <a:r>
              <a:rPr lang="en-US" dirty="0" smtClean="0"/>
              <a:t>precaution</a:t>
            </a:r>
            <a:r>
              <a:rPr lang="en-US" dirty="0" smtClean="0"/>
              <a:t>. </a:t>
            </a:r>
          </a:p>
        </p:txBody>
      </p:sp>
    </p:spTree>
  </p:cSld>
  <p:clrMapOvr>
    <a:masterClrMapping/>
  </p:clrMapOvr>
  <p:transition spd="slow">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Everything starts with some name so name of our website is </a:t>
            </a:r>
            <a:r>
              <a:rPr lang="en-US" dirty="0" smtClean="0">
                <a:solidFill>
                  <a:srgbClr val="002060"/>
                </a:solidFill>
                <a:latin typeface="Lucida Handwriting" pitchFamily="66" charset="0"/>
              </a:rPr>
              <a:t>: “Green City , Green India”</a:t>
            </a:r>
          </a:p>
          <a:p>
            <a:r>
              <a:rPr lang="en-US" dirty="0" smtClean="0"/>
              <a:t>Our site contain four main blocks :</a:t>
            </a:r>
          </a:p>
          <a:p>
            <a:r>
              <a:rPr lang="en-US" dirty="0" smtClean="0"/>
              <a:t>   1. Swachh Bharat</a:t>
            </a:r>
          </a:p>
          <a:p>
            <a:r>
              <a:rPr lang="en-US" dirty="0" smtClean="0"/>
              <a:t>  2. NGO List</a:t>
            </a:r>
          </a:p>
          <a:p>
            <a:r>
              <a:rPr lang="en-US" dirty="0" smtClean="0"/>
              <a:t>  3.Youth Involvement</a:t>
            </a:r>
          </a:p>
          <a:p>
            <a:r>
              <a:rPr lang="en-US" dirty="0" smtClean="0">
                <a:solidFill>
                  <a:srgbClr val="002060"/>
                </a:solidFill>
                <a:latin typeface="Lucida Handwriting" pitchFamily="66" charset="0"/>
              </a:rPr>
              <a:t> </a:t>
            </a:r>
            <a:r>
              <a:rPr lang="en-US" dirty="0" smtClean="0">
                <a:latin typeface="Lucida Handwriting" pitchFamily="66" charset="0"/>
              </a:rPr>
              <a:t>4</a:t>
            </a:r>
            <a:r>
              <a:rPr lang="en-US" dirty="0" smtClean="0"/>
              <a:t>.Goverment’s Project</a:t>
            </a:r>
          </a:p>
          <a:p>
            <a:r>
              <a:rPr lang="en-US" dirty="0" smtClean="0"/>
              <a:t> 5.Contact</a:t>
            </a:r>
          </a:p>
          <a:p>
            <a:r>
              <a:rPr lang="en-US" dirty="0" smtClean="0"/>
              <a:t>Some Of them contain subparts.</a:t>
            </a:r>
          </a:p>
          <a:p>
            <a:r>
              <a:rPr lang="en-US" dirty="0" smtClean="0"/>
              <a:t>We have also provided videos in our site so that user will understand things easily and get the future details also.</a:t>
            </a:r>
          </a:p>
        </p:txBody>
      </p:sp>
      <p:sp>
        <p:nvSpPr>
          <p:cNvPr id="2" name="Title 1"/>
          <p:cNvSpPr>
            <a:spLocks noGrp="1"/>
          </p:cNvSpPr>
          <p:nvPr>
            <p:ph type="title"/>
          </p:nvPr>
        </p:nvSpPr>
        <p:spPr/>
        <p:txBody>
          <a:bodyPr>
            <a:normAutofit fontScale="90000"/>
          </a:bodyPr>
          <a:lstStyle/>
          <a:p>
            <a:r>
              <a:rPr lang="en-US" b="1" i="1" u="sng" dirty="0" smtClean="0">
                <a:solidFill>
                  <a:srgbClr val="FF0000"/>
                </a:solidFill>
                <a:latin typeface="Rockwell Extra Bold" pitchFamily="18" charset="0"/>
              </a:rPr>
              <a:t>Something</a:t>
            </a:r>
            <a:r>
              <a:rPr lang="en-US" b="1" i="1" dirty="0" smtClean="0">
                <a:solidFill>
                  <a:srgbClr val="FF0000"/>
                </a:solidFill>
                <a:latin typeface="Rockwell Extra Bold" pitchFamily="18" charset="0"/>
              </a:rPr>
              <a:t>  </a:t>
            </a:r>
            <a:r>
              <a:rPr lang="en-US" b="1" i="1" u="sng" dirty="0" smtClean="0">
                <a:solidFill>
                  <a:srgbClr val="FF0000"/>
                </a:solidFill>
                <a:latin typeface="Rockwell Extra Bold" pitchFamily="18" charset="0"/>
              </a:rPr>
              <a:t>About </a:t>
            </a:r>
            <a:r>
              <a:rPr lang="en-US" b="1" i="1" dirty="0" smtClean="0">
                <a:solidFill>
                  <a:srgbClr val="FF0000"/>
                </a:solidFill>
                <a:latin typeface="Rockwell Extra Bold" pitchFamily="18" charset="0"/>
              </a:rPr>
              <a:t> </a:t>
            </a:r>
            <a:r>
              <a:rPr lang="en-US" b="1" i="1" u="sng" dirty="0" smtClean="0">
                <a:solidFill>
                  <a:srgbClr val="FF0000"/>
                </a:solidFill>
                <a:latin typeface="Rockwell Extra Bold" pitchFamily="18" charset="0"/>
              </a:rPr>
              <a:t>Website</a:t>
            </a:r>
            <a:endParaRPr lang="en-US" b="1" i="1" u="sng" dirty="0">
              <a:solidFill>
                <a:srgbClr val="FF0000"/>
              </a:solidFill>
              <a:latin typeface="Rockwell Extra Bold" pitchFamily="18" charset="0"/>
            </a:endParaRPr>
          </a:p>
        </p:txBody>
      </p:sp>
    </p:spTree>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G_20180320_151242.jpg"/>
          <p:cNvPicPr>
            <a:picLocks noChangeAspect="1"/>
          </p:cNvPicPr>
          <p:nvPr/>
        </p:nvPicPr>
        <p:blipFill>
          <a:blip r:embed="rId2" cstate="print"/>
          <a:stretch>
            <a:fillRect/>
          </a:stretch>
        </p:blipFill>
        <p:spPr>
          <a:xfrm>
            <a:off x="0" y="0"/>
            <a:ext cx="4572000" cy="3429000"/>
          </a:xfrm>
          <a:prstGeom prst="rect">
            <a:avLst/>
          </a:prstGeom>
        </p:spPr>
      </p:pic>
      <p:pic>
        <p:nvPicPr>
          <p:cNvPr id="7" name="Picture 6" descr="IMG_20180320_151325.jpg"/>
          <p:cNvPicPr>
            <a:picLocks noChangeAspect="1"/>
          </p:cNvPicPr>
          <p:nvPr/>
        </p:nvPicPr>
        <p:blipFill>
          <a:blip r:embed="rId3" cstate="print"/>
          <a:stretch>
            <a:fillRect/>
          </a:stretch>
        </p:blipFill>
        <p:spPr>
          <a:xfrm>
            <a:off x="4572000" y="0"/>
            <a:ext cx="4572000" cy="3429000"/>
          </a:xfrm>
          <a:prstGeom prst="rect">
            <a:avLst/>
          </a:prstGeom>
        </p:spPr>
      </p:pic>
      <p:pic>
        <p:nvPicPr>
          <p:cNvPr id="8" name="Picture 7" descr="IMG_20180320_151315.jpg"/>
          <p:cNvPicPr>
            <a:picLocks noChangeAspect="1"/>
          </p:cNvPicPr>
          <p:nvPr/>
        </p:nvPicPr>
        <p:blipFill>
          <a:blip r:embed="rId4" cstate="print"/>
          <a:stretch>
            <a:fillRect/>
          </a:stretch>
        </p:blipFill>
        <p:spPr>
          <a:xfrm>
            <a:off x="-228600" y="3429000"/>
            <a:ext cx="4724400" cy="3429000"/>
          </a:xfrm>
          <a:prstGeom prst="rect">
            <a:avLst/>
          </a:prstGeom>
        </p:spPr>
      </p:pic>
      <p:pic>
        <p:nvPicPr>
          <p:cNvPr id="9" name="Picture 8" descr="IMG_20180320_151512.jpg"/>
          <p:cNvPicPr>
            <a:picLocks noChangeAspect="1"/>
          </p:cNvPicPr>
          <p:nvPr/>
        </p:nvPicPr>
        <p:blipFill>
          <a:blip r:embed="rId5" cstate="print"/>
          <a:stretch>
            <a:fillRect/>
          </a:stretch>
        </p:blipFill>
        <p:spPr>
          <a:xfrm>
            <a:off x="4495800" y="3352800"/>
            <a:ext cx="4648200" cy="3505200"/>
          </a:xfrm>
          <a:prstGeom prst="rect">
            <a:avLst/>
          </a:prstGeom>
        </p:spPr>
      </p:pic>
    </p:spTree>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03920" cy="4879848"/>
          </a:xfrm>
        </p:spPr>
        <p:txBody>
          <a:bodyPr>
            <a:normAutofit fontScale="85000" lnSpcReduction="20000"/>
          </a:bodyPr>
          <a:lstStyle/>
          <a:p>
            <a:r>
              <a:rPr lang="en-US" sz="2000" dirty="0" smtClean="0"/>
              <a:t>Cities focused on sustainability, the emerging “Green Cities movement" encompasses thousands of urban areas around the world all striving to lessen their environmental impacts by reducing waste, expanding recycling, lowering emissions, increasing housing density while expanding open space, and encouraging the development of sustainable local businesses.</a:t>
            </a:r>
            <a:endParaRPr lang="en-US" sz="2000" dirty="0" smtClean="0">
              <a:solidFill>
                <a:srgbClr val="002E15"/>
              </a:solidFill>
            </a:endParaRPr>
          </a:p>
          <a:p>
            <a:endParaRPr lang="en-US" sz="2000" dirty="0" smtClean="0">
              <a:solidFill>
                <a:srgbClr val="002E15"/>
              </a:solidFill>
            </a:endParaRPr>
          </a:p>
          <a:p>
            <a:r>
              <a:rPr lang="en-US" sz="2000" dirty="0" smtClean="0">
                <a:solidFill>
                  <a:srgbClr val="002E15"/>
                </a:solidFill>
              </a:rPr>
              <a:t>It simply a small steps toward making our city and Nation agreen ,clean and Developed .</a:t>
            </a:r>
          </a:p>
          <a:p>
            <a:endParaRPr lang="en-US" sz="2000" dirty="0" smtClean="0">
              <a:solidFill>
                <a:srgbClr val="002E15"/>
              </a:solidFill>
            </a:endParaRPr>
          </a:p>
          <a:p>
            <a:r>
              <a:rPr lang="en-US" sz="2000" dirty="0" smtClean="0"/>
              <a:t>The </a:t>
            </a:r>
            <a:r>
              <a:rPr lang="en-US" sz="2000" b="1" dirty="0" smtClean="0"/>
              <a:t>Green City</a:t>
            </a:r>
            <a:r>
              <a:rPr lang="en-US" sz="2000" dirty="0" smtClean="0"/>
              <a:t> aims to inform and stimulate the interest with authorities, organizations and companies which are professionally involved in planning and developing the urban area, ensuring </a:t>
            </a:r>
            <a:r>
              <a:rPr lang="en-US" sz="2000" b="1" dirty="0" smtClean="0"/>
              <a:t>green</a:t>
            </a:r>
            <a:r>
              <a:rPr lang="en-US" sz="2000" dirty="0" smtClean="0"/>
              <a:t> will be applied appropriately.</a:t>
            </a:r>
            <a:endParaRPr lang="en-US" sz="2000" dirty="0" smtClean="0">
              <a:solidFill>
                <a:srgbClr val="002E15"/>
              </a:solidFill>
            </a:endParaRPr>
          </a:p>
          <a:p>
            <a:endParaRPr lang="en-US" sz="2000" dirty="0" smtClean="0">
              <a:solidFill>
                <a:srgbClr val="002E15"/>
              </a:solidFill>
            </a:endParaRPr>
          </a:p>
          <a:p>
            <a:r>
              <a:rPr lang="en-US" sz="2000" dirty="0" smtClean="0">
                <a:solidFill>
                  <a:srgbClr val="002E15"/>
                </a:solidFill>
              </a:rPr>
              <a:t>If our city will be clean and clean there is less chances of disease and people will stay healthy.</a:t>
            </a:r>
          </a:p>
          <a:p>
            <a:endParaRPr lang="en-US" sz="2000" dirty="0" smtClean="0">
              <a:solidFill>
                <a:srgbClr val="002E15"/>
              </a:solidFill>
            </a:endParaRPr>
          </a:p>
          <a:p>
            <a:r>
              <a:rPr lang="en-US" sz="2000" dirty="0" smtClean="0">
                <a:solidFill>
                  <a:srgbClr val="002E15"/>
                </a:solidFill>
              </a:rPr>
              <a:t>So we have make a small website where we make website to create awareness among people.</a:t>
            </a:r>
          </a:p>
          <a:p>
            <a:endParaRPr lang="en-US" dirty="0">
              <a:solidFill>
                <a:srgbClr val="00B050"/>
              </a:solidFill>
            </a:endParaRPr>
          </a:p>
        </p:txBody>
      </p:sp>
      <p:sp>
        <p:nvSpPr>
          <p:cNvPr id="2" name="Title 1"/>
          <p:cNvSpPr>
            <a:spLocks noGrp="1"/>
          </p:cNvSpPr>
          <p:nvPr>
            <p:ph type="title"/>
          </p:nvPr>
        </p:nvSpPr>
        <p:spPr/>
        <p:txBody>
          <a:bodyPr>
            <a:normAutofit/>
          </a:bodyPr>
          <a:lstStyle/>
          <a:p>
            <a:r>
              <a:rPr lang="en-US" sz="4000" dirty="0" smtClean="0">
                <a:solidFill>
                  <a:srgbClr val="0070C0"/>
                </a:solidFill>
                <a:latin typeface="Matura MT Script Capitals" pitchFamily="66" charset="0"/>
              </a:rPr>
              <a:t>What is Green City ,Green India..?</a:t>
            </a:r>
            <a:endParaRPr lang="en-US" sz="4000" dirty="0">
              <a:solidFill>
                <a:srgbClr val="0070C0"/>
              </a:solidFill>
              <a:latin typeface="Matura MT Script Capitals" pitchFamily="66" charset="0"/>
            </a:endParaRPr>
          </a:p>
        </p:txBody>
      </p:sp>
    </p:spTree>
  </p:cSld>
  <p:clrMapOvr>
    <a:masterClrMapping/>
  </p:clrMapOvr>
  <p:transition spd="slow">
    <p:pull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5008" y="1600200"/>
            <a:ext cx="8928992" cy="4170372"/>
          </a:xfrm>
          <a:prstGeom prst="rect">
            <a:avLst/>
          </a:prstGeom>
          <a:noFill/>
        </p:spPr>
        <p:txBody>
          <a:bodyPr wrap="square" rtlCol="0">
            <a:spAutoFit/>
          </a:bodyPr>
          <a:lstStyle/>
          <a:p>
            <a:endParaRPr lang="en-IN" b="1" dirty="0" smtClean="0"/>
          </a:p>
          <a:p>
            <a:pPr algn="just"/>
            <a:r>
              <a:rPr lang="en-IN" sz="1900" b="1" dirty="0">
                <a:latin typeface="Century Schoolbook" pitchFamily="18" charset="0"/>
              </a:rPr>
              <a:t>Swachh Bharat </a:t>
            </a:r>
            <a:r>
              <a:rPr lang="en-IN" sz="1900" b="1" dirty="0" smtClean="0">
                <a:latin typeface="Century Schoolbook" pitchFamily="18" charset="0"/>
              </a:rPr>
              <a:t>Abhiyan</a:t>
            </a:r>
            <a:r>
              <a:rPr lang="en-IN" sz="1900" dirty="0" smtClean="0">
                <a:latin typeface="Century Schoolbook" pitchFamily="18" charset="0"/>
              </a:rPr>
              <a:t> (Hindi:</a:t>
            </a:r>
            <a:r>
              <a:rPr lang="hi-IN" sz="1900" dirty="0" smtClean="0">
                <a:latin typeface="Century Schoolbook" pitchFamily="18" charset="0"/>
              </a:rPr>
              <a:t>स्वच्छ </a:t>
            </a:r>
            <a:r>
              <a:rPr lang="hi-IN" sz="1900" dirty="0">
                <a:latin typeface="Century Schoolbook" pitchFamily="18" charset="0"/>
              </a:rPr>
              <a:t>भारत अभियान</a:t>
            </a:r>
            <a:r>
              <a:rPr lang="en-IN" sz="1900" dirty="0">
                <a:latin typeface="Century Schoolbook" pitchFamily="18" charset="0"/>
              </a:rPr>
              <a:t>, English: Clean India Mission) is a national campaign by the </a:t>
            </a:r>
            <a:r>
              <a:rPr lang="en-IN" sz="1900" u="sng" dirty="0" smtClean="0">
                <a:latin typeface="Century Schoolbook" pitchFamily="18" charset="0"/>
              </a:rPr>
              <a:t>Government of india</a:t>
            </a:r>
            <a:r>
              <a:rPr lang="en-IN" sz="1900" u="sng" dirty="0">
                <a:latin typeface="Century Schoolbook" pitchFamily="18" charset="0"/>
              </a:rPr>
              <a:t>,</a:t>
            </a:r>
            <a:r>
              <a:rPr lang="en-IN" sz="1900" dirty="0" smtClean="0">
                <a:latin typeface="Century Schoolbook" pitchFamily="18" charset="0"/>
              </a:rPr>
              <a:t>covering </a:t>
            </a:r>
            <a:r>
              <a:rPr lang="en-IN" sz="1900" dirty="0">
                <a:latin typeface="Century Schoolbook" pitchFamily="18" charset="0"/>
              </a:rPr>
              <a:t>4041 statutory towns, to clean the streets, roads and infrastructure of the country</a:t>
            </a:r>
            <a:r>
              <a:rPr lang="en-IN" sz="1900" dirty="0" smtClean="0">
                <a:latin typeface="Century Schoolbook" pitchFamily="18" charset="0"/>
              </a:rPr>
              <a:t>.</a:t>
            </a:r>
            <a:endParaRPr lang="en-IN" sz="1900" dirty="0">
              <a:latin typeface="Century Schoolbook" pitchFamily="18" charset="0"/>
            </a:endParaRPr>
          </a:p>
          <a:p>
            <a:pPr algn="just"/>
            <a:endParaRPr lang="en-IN" sz="1900" dirty="0" smtClean="0">
              <a:latin typeface="Century Schoolbook" pitchFamily="18" charset="0"/>
            </a:endParaRPr>
          </a:p>
          <a:p>
            <a:pPr algn="just"/>
            <a:r>
              <a:rPr lang="en-IN" sz="1900" dirty="0" smtClean="0">
                <a:latin typeface="Century Schoolbook" pitchFamily="18" charset="0"/>
              </a:rPr>
              <a:t>This </a:t>
            </a:r>
            <a:r>
              <a:rPr lang="en-IN" sz="1900" dirty="0">
                <a:latin typeface="Century Schoolbook" pitchFamily="18" charset="0"/>
              </a:rPr>
              <a:t>campaign was officially launched on 2 October 2014 at </a:t>
            </a:r>
            <a:r>
              <a:rPr lang="en-IN" sz="1900" u="sng" dirty="0">
                <a:latin typeface="Century Schoolbook" pitchFamily="18" charset="0"/>
              </a:rPr>
              <a:t>Rajghat</a:t>
            </a:r>
            <a:r>
              <a:rPr lang="en-IN" sz="1900" dirty="0">
                <a:latin typeface="Century Schoolbook" pitchFamily="18" charset="0"/>
              </a:rPr>
              <a:t>, </a:t>
            </a:r>
            <a:r>
              <a:rPr lang="en-IN" sz="1900" u="sng" dirty="0">
                <a:latin typeface="Century Schoolbook" pitchFamily="18" charset="0"/>
              </a:rPr>
              <a:t>New Delhi</a:t>
            </a:r>
            <a:r>
              <a:rPr lang="en-IN" sz="1900" dirty="0">
                <a:latin typeface="Century Schoolbook" pitchFamily="18" charset="0"/>
              </a:rPr>
              <a:t>, where Prime Minister </a:t>
            </a:r>
            <a:r>
              <a:rPr lang="en-IN" sz="1900" u="sng" dirty="0">
                <a:latin typeface="Century Schoolbook" pitchFamily="18" charset="0"/>
              </a:rPr>
              <a:t>Narendra </a:t>
            </a:r>
            <a:r>
              <a:rPr lang="en-IN" sz="1900" u="sng" dirty="0" smtClean="0">
                <a:latin typeface="Century Schoolbook" pitchFamily="18" charset="0"/>
              </a:rPr>
              <a:t>Modi</a:t>
            </a:r>
            <a:r>
              <a:rPr lang="en-IN" sz="1900" dirty="0">
                <a:latin typeface="Century Schoolbook" pitchFamily="18" charset="0"/>
              </a:rPr>
              <a:t> </a:t>
            </a:r>
            <a:r>
              <a:rPr lang="en-IN" sz="1900" dirty="0" smtClean="0">
                <a:latin typeface="Century Schoolbook" pitchFamily="18" charset="0"/>
              </a:rPr>
              <a:t>himself </a:t>
            </a:r>
            <a:r>
              <a:rPr lang="en-IN" sz="1900" dirty="0">
                <a:latin typeface="Century Schoolbook" pitchFamily="18" charset="0"/>
              </a:rPr>
              <a:t>cleaned the road. It is India's biggest ever cleanliness drive and 3 million government employees and school and college students of India participated in this </a:t>
            </a:r>
            <a:r>
              <a:rPr lang="en-IN" sz="1900" dirty="0" smtClean="0">
                <a:latin typeface="Century Schoolbook" pitchFamily="18" charset="0"/>
              </a:rPr>
              <a:t>event.</a:t>
            </a:r>
            <a:r>
              <a:rPr lang="en-IN" sz="1900" u="sng" baseline="30000" dirty="0">
                <a:latin typeface="Century Schoolbook" pitchFamily="18" charset="0"/>
              </a:rPr>
              <a:t> </a:t>
            </a:r>
            <a:r>
              <a:rPr lang="en-IN" sz="1900" dirty="0" smtClean="0">
                <a:latin typeface="Century Schoolbook" pitchFamily="18" charset="0"/>
              </a:rPr>
              <a:t>The </a:t>
            </a:r>
            <a:r>
              <a:rPr lang="en-IN" sz="1900" dirty="0">
                <a:latin typeface="Century Schoolbook" pitchFamily="18" charset="0"/>
              </a:rPr>
              <a:t>mission was started by Prime Minister Modi, who nominated nine famous personalities for the campaign, and they took up the challenge and nominated nine more people and so on (like the branching of a tree). It has been carried forward since then with people from all walks of life joining it.</a:t>
            </a:r>
          </a:p>
          <a:p>
            <a:endParaRPr lang="en-IN" sz="1900" dirty="0">
              <a:solidFill>
                <a:schemeClr val="bg2">
                  <a:lumMod val="25000"/>
                </a:schemeClr>
              </a:solidFill>
            </a:endParaRPr>
          </a:p>
        </p:txBody>
      </p:sp>
      <p:sp>
        <p:nvSpPr>
          <p:cNvPr id="6" name="Rectangle 5"/>
          <p:cNvSpPr/>
          <p:nvPr/>
        </p:nvSpPr>
        <p:spPr>
          <a:xfrm>
            <a:off x="381000" y="228600"/>
            <a:ext cx="9067800" cy="523220"/>
          </a:xfrm>
          <a:prstGeom prst="rect">
            <a:avLst/>
          </a:prstGeom>
        </p:spPr>
        <p:txBody>
          <a:bodyPr wrap="square">
            <a:spAutoFit/>
          </a:bodyPr>
          <a:lstStyle/>
          <a:p>
            <a:r>
              <a:rPr lang="en-IN" sz="2800" i="1" u="sng" dirty="0" smtClean="0">
                <a:solidFill>
                  <a:srgbClr val="92D050"/>
                </a:solidFill>
                <a:latin typeface="Wide Latin" pitchFamily="18" charset="0"/>
              </a:rPr>
              <a:t>Swachh</a:t>
            </a:r>
            <a:r>
              <a:rPr lang="en-IN" sz="2800" i="1" dirty="0" smtClean="0">
                <a:solidFill>
                  <a:srgbClr val="92D050"/>
                </a:solidFill>
                <a:latin typeface="Wide Latin" pitchFamily="18" charset="0"/>
              </a:rPr>
              <a:t>  </a:t>
            </a:r>
            <a:r>
              <a:rPr lang="en-IN" sz="2800" i="1" u="sng" dirty="0" smtClean="0">
                <a:solidFill>
                  <a:srgbClr val="92D050"/>
                </a:solidFill>
                <a:latin typeface="Wide Latin" pitchFamily="18" charset="0"/>
              </a:rPr>
              <a:t>Bharat</a:t>
            </a:r>
            <a:r>
              <a:rPr lang="en-IN" sz="2800" i="1" dirty="0" smtClean="0">
                <a:solidFill>
                  <a:srgbClr val="92D050"/>
                </a:solidFill>
                <a:latin typeface="Wide Latin" pitchFamily="18" charset="0"/>
              </a:rPr>
              <a:t>  </a:t>
            </a:r>
            <a:r>
              <a:rPr lang="en-IN" sz="2800" i="1" u="sng" dirty="0" smtClean="0">
                <a:solidFill>
                  <a:srgbClr val="92D050"/>
                </a:solidFill>
                <a:latin typeface="Wide Latin" pitchFamily="18" charset="0"/>
              </a:rPr>
              <a:t>Abhiyan </a:t>
            </a:r>
            <a:endParaRPr lang="en-US" sz="2800" i="1" u="sng" dirty="0">
              <a:solidFill>
                <a:srgbClr val="92D050"/>
              </a:solidFill>
              <a:latin typeface="Wide Latin" pitchFamily="18" charset="0"/>
            </a:endParaRPr>
          </a:p>
        </p:txBody>
      </p:sp>
    </p:spTree>
    <p:extLst>
      <p:ext uri="{BB962C8B-B14F-4D97-AF65-F5344CB8AC3E}">
        <p14:creationId xmlns="" xmlns:p14="http://schemas.microsoft.com/office/powerpoint/2010/main" val="968115103"/>
      </p:ext>
    </p:extLst>
  </p:cSld>
  <p:clrMapOvr>
    <a:masterClrMapping/>
  </p:clrMapOvr>
  <p:transition spd="slow">
    <p:wheel spokes="3"/>
    <p:sndAc>
      <p:stSnd>
        <p:snd r:embed="rId2" name="breeze.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solidFill>
                  <a:schemeClr val="tx1">
                    <a:lumMod val="85000"/>
                    <a:lumOff val="15000"/>
                  </a:schemeClr>
                </a:solidFill>
              </a:rPr>
              <a:t>Environmental NGOs can play a crucial role in helping to plug gaps by conducting research to facilitate policy development, building institutional capacity, and facilitating independent dialogue with civil society to help people live more sustainable lifestyles.</a:t>
            </a:r>
          </a:p>
          <a:p>
            <a:endParaRPr lang="en-US" sz="1800" dirty="0" smtClean="0">
              <a:solidFill>
                <a:schemeClr val="tx1">
                  <a:lumMod val="85000"/>
                  <a:lumOff val="15000"/>
                </a:schemeClr>
              </a:solidFill>
            </a:endParaRPr>
          </a:p>
          <a:p>
            <a:r>
              <a:rPr lang="en-US" sz="1800" dirty="0" smtClean="0"/>
              <a:t>NGOs are not only stakeholders in governance, but also a driving force behind greater international cooperation through the active mobilization of public support for international agreements.</a:t>
            </a:r>
          </a:p>
          <a:p>
            <a:endParaRPr lang="en-US" sz="1800" dirty="0" smtClean="0">
              <a:solidFill>
                <a:schemeClr val="tx1">
                  <a:lumMod val="85000"/>
                  <a:lumOff val="15000"/>
                </a:schemeClr>
              </a:solidFill>
            </a:endParaRPr>
          </a:p>
          <a:p>
            <a:r>
              <a:rPr lang="en-US" sz="1800" dirty="0" smtClean="0">
                <a:solidFill>
                  <a:schemeClr val="tx1">
                    <a:lumMod val="85000"/>
                    <a:lumOff val="15000"/>
                  </a:schemeClr>
                </a:solidFill>
              </a:rPr>
              <a:t>There are many NGO’s which is present for the help for environmental protection so we have connected all the NGO’s through our websites so that people will easily get the NGO app. Like :</a:t>
            </a:r>
          </a:p>
          <a:p>
            <a:r>
              <a:rPr lang="en-US" sz="1800" dirty="0" smtClean="0">
                <a:solidFill>
                  <a:schemeClr val="tx1">
                    <a:lumMod val="85000"/>
                    <a:lumOff val="15000"/>
                  </a:schemeClr>
                </a:solidFill>
              </a:rPr>
              <a:t>   1. </a:t>
            </a:r>
            <a:r>
              <a:rPr lang="en-US" sz="1800" dirty="0" smtClean="0"/>
              <a:t>World Wide Fund (WWF-India)</a:t>
            </a:r>
          </a:p>
          <a:p>
            <a:r>
              <a:rPr lang="en-US" sz="1800" dirty="0" smtClean="0">
                <a:solidFill>
                  <a:schemeClr val="tx1">
                    <a:lumMod val="85000"/>
                    <a:lumOff val="15000"/>
                  </a:schemeClr>
                </a:solidFill>
              </a:rPr>
              <a:t>   2.EarhShare</a:t>
            </a:r>
            <a:endParaRPr lang="en-US" sz="1800" dirty="0">
              <a:solidFill>
                <a:schemeClr val="tx1">
                  <a:lumMod val="85000"/>
                  <a:lumOff val="15000"/>
                </a:schemeClr>
              </a:solidFill>
            </a:endParaRPr>
          </a:p>
        </p:txBody>
      </p:sp>
      <p:sp>
        <p:nvSpPr>
          <p:cNvPr id="2" name="Title 1"/>
          <p:cNvSpPr>
            <a:spLocks noGrp="1"/>
          </p:cNvSpPr>
          <p:nvPr>
            <p:ph type="title"/>
          </p:nvPr>
        </p:nvSpPr>
        <p:spPr/>
        <p:txBody>
          <a:bodyPr>
            <a:normAutofit fontScale="90000"/>
          </a:bodyPr>
          <a:lstStyle/>
          <a:p>
            <a:r>
              <a:rPr lang="en-US" dirty="0" smtClean="0">
                <a:solidFill>
                  <a:srgbClr val="FF0000"/>
                </a:solidFill>
                <a:latin typeface="Rockwell Extra Bold" pitchFamily="18" charset="0"/>
              </a:rPr>
              <a:t>Role  Of  NGO  in  Environment</a:t>
            </a:r>
            <a:endParaRPr lang="en-US" dirty="0">
              <a:solidFill>
                <a:srgbClr val="FF0000"/>
              </a:solidFill>
              <a:latin typeface="Rockwell Extra Bold" pitchFamily="18" charset="0"/>
            </a:endParaRPr>
          </a:p>
        </p:txBody>
      </p:sp>
    </p:spTree>
  </p:cSld>
  <p:clrMapOvr>
    <a:masterClrMapping/>
  </p:clrMapOvr>
  <p:transition spd="slow">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158</TotalTime>
  <Words>898</Words>
  <Application>Microsoft Office PowerPoint</Application>
  <PresentationFormat>On-screen Show (4:3)</PresentationFormat>
  <Paragraphs>100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GREEN CITY ,GREEN INDIA</vt:lpstr>
      <vt:lpstr>PROBLEM   STATEMENT</vt:lpstr>
      <vt:lpstr>PROBLEM     SOLUTION</vt:lpstr>
      <vt:lpstr>Slide 4</vt:lpstr>
      <vt:lpstr>Something  About  Website</vt:lpstr>
      <vt:lpstr>Slide 6</vt:lpstr>
      <vt:lpstr>What is Green City ,Green India..?</vt:lpstr>
      <vt:lpstr>Slide 8</vt:lpstr>
      <vt:lpstr>Role  Of  NGO  in  Environment</vt:lpstr>
      <vt:lpstr>YOUTH  INVOLVEMENT</vt:lpstr>
      <vt:lpstr>GOVERNMENT’S  PROJECT</vt:lpstr>
      <vt:lpstr>CONTACT</vt:lpstr>
      <vt:lpstr>OUTCOMES</vt:lpstr>
      <vt:lpstr>FUTURE  ASPECTS</vt:lpstr>
      <vt:lpstr>Slide 15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CITY ,GREEN INDIA</dc:title>
  <dc:creator>Microsoft</dc:creator>
  <cp:lastModifiedBy>Microsoft</cp:lastModifiedBy>
  <cp:revision>22</cp:revision>
  <dcterms:created xsi:type="dcterms:W3CDTF">2018-03-20T07:50:25Z</dcterms:created>
  <dcterms:modified xsi:type="dcterms:W3CDTF">2018-03-21T01:07:57Z</dcterms:modified>
</cp:coreProperties>
</file>