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Corbel"/>
      <p:regular r:id="rId14"/>
      <p:bold r:id="rId15"/>
      <p:italic r:id="rId16"/>
      <p:boldItalic r:id="rId17"/>
    </p:embeddedFon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2"/>
          <p:cNvSpPr txBox="1"/>
          <p:nvPr>
            <p:ph type="ctrTitle"/>
          </p:nvPr>
        </p:nvSpPr>
        <p:spPr>
          <a:xfrm>
            <a:off x="914400" y="4343400"/>
            <a:ext cx="77724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9144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914400" y="2834640"/>
            <a:ext cx="77724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2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 rot="5400000">
            <a:off x="2514600" y="18336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 rot="5400000">
            <a:off x="4694238" y="2209802"/>
            <a:ext cx="585152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" type="body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71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3429000" y="1435100"/>
            <a:ext cx="548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1640" lvl="0" marL="457200" algn="l">
              <a:spcBef>
                <a:spcPts val="700"/>
              </a:spcBef>
              <a:spcAft>
                <a:spcPts val="0"/>
              </a:spcAft>
              <a:buSzPts val="3040"/>
              <a:buChar char="▪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🢭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464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2" type="body"/>
          </p:nvPr>
        </p:nvSpPr>
        <p:spPr>
          <a:xfrm>
            <a:off x="4655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4828952" y="1073888"/>
            <a:ext cx="4322136" cy="5791200"/>
          </a:xfrm>
          <a:custGeom>
            <a:rect b="b" l="l" r="r" t="t"/>
            <a:pathLst>
              <a:path extrusionOk="0" h="3648" w="2736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373966" y="0"/>
            <a:ext cx="5514536" cy="6615332"/>
          </a:xfrm>
          <a:custGeom>
            <a:rect b="b" l="l" r="r" t="t"/>
            <a:pathLst>
              <a:path extrusionOk="0" h="4128" w="3504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6"/>
          <p:cNvSpPr/>
          <p:nvPr/>
        </p:nvSpPr>
        <p:spPr>
          <a:xfrm rot="5236414">
            <a:off x="4462128" y="1483600"/>
            <a:ext cx="4114800" cy="118872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0" y="0"/>
            <a:ext cx="2743200" cy="4267200"/>
          </a:xfrm>
          <a:custGeom>
            <a:rect b="b" l="l" r="r" t="t"/>
            <a:pathLst>
              <a:path extrusionOk="0" h="2688" w="172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943600" y="4267200"/>
            <a:ext cx="3200400" cy="1143000"/>
          </a:xfrm>
          <a:custGeom>
            <a:rect b="b" l="l" r="r" t="t"/>
            <a:pathLst>
              <a:path extrusionOk="0" h="720" w="2016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5943600" y="0"/>
            <a:ext cx="1371600" cy="4267200"/>
          </a:xfrm>
          <a:custGeom>
            <a:rect b="b" l="l" r="r" t="t"/>
            <a:pathLst>
              <a:path extrusionOk="0" h="2688" w="864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948363" y="4246563"/>
            <a:ext cx="2090737" cy="2611437"/>
          </a:xfrm>
          <a:custGeom>
            <a:rect b="b" l="l" r="r" t="t"/>
            <a:pathLst>
              <a:path extrusionOk="0" h="1645" w="1317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5943600" y="4267200"/>
            <a:ext cx="1600200" cy="2590800"/>
          </a:xfrm>
          <a:custGeom>
            <a:rect b="b" l="l" r="r" t="t"/>
            <a:pathLst>
              <a:path extrusionOk="0" h="1632" w="1008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5943600" y="1371600"/>
            <a:ext cx="3200400" cy="2895600"/>
          </a:xfrm>
          <a:custGeom>
            <a:rect b="b" l="l" r="r" t="t"/>
            <a:pathLst>
              <a:path extrusionOk="0" h="1824" w="2016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5943600" y="1752600"/>
            <a:ext cx="3200400" cy="2514600"/>
          </a:xfrm>
          <a:custGeom>
            <a:rect b="b" l="l" r="r" t="t"/>
            <a:pathLst>
              <a:path extrusionOk="0" h="1584" w="2016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990600" y="4267200"/>
            <a:ext cx="4953000" cy="2590800"/>
          </a:xfrm>
          <a:custGeom>
            <a:rect b="b" l="l" r="r" t="t"/>
            <a:pathLst>
              <a:path extrusionOk="0" h="1632" w="312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533400" y="4267200"/>
            <a:ext cx="5334000" cy="2590800"/>
          </a:xfrm>
          <a:custGeom>
            <a:rect b="b" l="l" r="r" t="t"/>
            <a:pathLst>
              <a:path extrusionOk="0" h="1632" w="336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366824" y="2438400"/>
            <a:ext cx="5638800" cy="1828800"/>
          </a:xfrm>
          <a:custGeom>
            <a:rect b="b" l="l" r="r" t="t"/>
            <a:pathLst>
              <a:path extrusionOk="0" h="1152" w="35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366824" y="2133600"/>
            <a:ext cx="5638800" cy="213360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4572000" y="4267200"/>
            <a:ext cx="1371600" cy="2590800"/>
          </a:xfrm>
          <a:custGeom>
            <a:rect b="b" l="l" r="r" t="t"/>
            <a:pathLst>
              <a:path extrusionOk="0" h="1632" w="864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706902" y="1351672"/>
            <a:ext cx="5718048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" name="Google Shape;80;p6"/>
          <p:cNvSpPr txBox="1"/>
          <p:nvPr>
            <p:ph type="title"/>
          </p:nvPr>
        </p:nvSpPr>
        <p:spPr>
          <a:xfrm>
            <a:off x="706902" y="512064"/>
            <a:ext cx="8156448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800"/>
              <a:buFont typeface="Consolas"/>
              <a:buNone/>
              <a:defRPr b="0" sz="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6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3" name="Google Shape;83;p6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6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457200" y="18097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2" type="body"/>
          </p:nvPr>
        </p:nvSpPr>
        <p:spPr>
          <a:xfrm>
            <a:off x="4645025" y="18097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3" type="body"/>
          </p:nvPr>
        </p:nvSpPr>
        <p:spPr>
          <a:xfrm>
            <a:off x="457200" y="2459037"/>
            <a:ext cx="4040188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4" type="body"/>
          </p:nvPr>
        </p:nvSpPr>
        <p:spPr>
          <a:xfrm>
            <a:off x="4645025" y="2459037"/>
            <a:ext cx="4041775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8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8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8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>
            <a:off x="363195" y="1885028"/>
            <a:ext cx="878262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7" name="Google Shape;117;p10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18" name="Google Shape;118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914400" y="441251"/>
            <a:ext cx="6858000" cy="7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2100"/>
              <a:buFont typeface="Consolas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/>
          <p:nvPr>
            <p:ph idx="2" type="pic"/>
          </p:nvPr>
        </p:nvSpPr>
        <p:spPr>
          <a:xfrm>
            <a:off x="368032" y="1893781"/>
            <a:ext cx="8778240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914400" y="1150144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30"/>
              <a:buNone/>
              <a:defRPr sz="1400">
                <a:solidFill>
                  <a:srgbClr val="FFFFFF"/>
                </a:solidFill>
              </a:defRPr>
            </a:lvl1pPr>
            <a:lvl2pPr indent="-297180" lvl="1" marL="914400" algn="l">
              <a:spcBef>
                <a:spcPts val="240"/>
              </a:spcBef>
              <a:spcAft>
                <a:spcPts val="0"/>
              </a:spcAft>
              <a:buSzPts val="1080"/>
              <a:buChar char="🢭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grpSp>
        <p:nvGrpSpPr>
          <p:cNvPr id="124" name="Google Shape;124;p10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25" name="Google Shape;125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" name="Google Shape;128;p10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29" name="Google Shape;129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2" name="Google Shape;132;p10"/>
          <p:cNvSpPr txBox="1"/>
          <p:nvPr>
            <p:ph idx="10" type="dt"/>
          </p:nvPr>
        </p:nvSpPr>
        <p:spPr>
          <a:xfrm>
            <a:off x="6477000" y="5549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11" type="ftr"/>
          </p:nvPr>
        </p:nvSpPr>
        <p:spPr>
          <a:xfrm>
            <a:off x="914400" y="55499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610600" y="55499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9575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ctrTitle"/>
          </p:nvPr>
        </p:nvSpPr>
        <p:spPr>
          <a:xfrm>
            <a:off x="4797552" y="914400"/>
            <a:ext cx="4346448" cy="685800"/>
          </a:xfrm>
          <a:prstGeom prst="rect">
            <a:avLst/>
          </a:prstGeom>
          <a:solidFill>
            <a:srgbClr val="AF0F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9144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/>
              <a:t>    </a:t>
            </a:r>
            <a:r>
              <a:rPr lang="en-US" sz="2800">
                <a:solidFill>
                  <a:srgbClr val="00192E"/>
                </a:solidFill>
                <a:latin typeface="Arial Black"/>
                <a:ea typeface="Arial Black"/>
                <a:cs typeface="Arial Black"/>
                <a:sym typeface="Arial Black"/>
              </a:rPr>
              <a:t>TEAM:-ATEX</a:t>
            </a:r>
            <a:endParaRPr sz="2800">
              <a:solidFill>
                <a:srgbClr val="0019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13"/>
          <p:cNvSpPr txBox="1"/>
          <p:nvPr>
            <p:ph idx="1" type="subTitle"/>
          </p:nvPr>
        </p:nvSpPr>
        <p:spPr>
          <a:xfrm>
            <a:off x="685800" y="3276600"/>
            <a:ext cx="7854696" cy="1524000"/>
          </a:xfrm>
          <a:prstGeom prst="rect">
            <a:avLst/>
          </a:prstGeom>
          <a:solidFill>
            <a:srgbClr val="AF0F5B"/>
          </a:solidFill>
          <a:ln cap="flat" cmpd="sng" w="9525">
            <a:solidFill>
              <a:srgbClr val="00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10057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00192E"/>
                </a:solidFill>
                <a:latin typeface="Arial Black"/>
                <a:ea typeface="Arial Black"/>
                <a:cs typeface="Arial Black"/>
                <a:sym typeface="Arial Black"/>
              </a:rPr>
              <a:t>Divanshu Joshi(TL)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00192E"/>
                </a:solidFill>
                <a:latin typeface="Arial Black"/>
                <a:ea typeface="Arial Black"/>
                <a:cs typeface="Arial Black"/>
                <a:sym typeface="Arial Black"/>
              </a:rPr>
              <a:t>Deepayan 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00192E"/>
                </a:solidFill>
                <a:latin typeface="Arial Black"/>
                <a:ea typeface="Arial Black"/>
                <a:cs typeface="Arial Black"/>
                <a:sym typeface="Arial Black"/>
              </a:rPr>
              <a:t>Ujjwal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00192E"/>
                </a:solidFill>
                <a:latin typeface="Arial Black"/>
                <a:ea typeface="Arial Black"/>
                <a:cs typeface="Arial Black"/>
                <a:sym typeface="Arial Black"/>
              </a:rPr>
              <a:t>Shivam Sharma</a:t>
            </a:r>
            <a:endParaRPr sz="2000">
              <a:solidFill>
                <a:srgbClr val="0019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609600" y="914400"/>
            <a:ext cx="2971800" cy="523220"/>
          </a:xfrm>
          <a:prstGeom prst="rect">
            <a:avLst/>
          </a:prstGeom>
          <a:solidFill>
            <a:srgbClr val="AF0F5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92E"/>
                </a:solidFill>
                <a:latin typeface="Arial Black"/>
                <a:ea typeface="Arial Black"/>
                <a:cs typeface="Arial Black"/>
                <a:sym typeface="Arial Black"/>
              </a:rPr>
              <a:t>HealthTech</a:t>
            </a:r>
            <a:endParaRPr sz="2800">
              <a:solidFill>
                <a:srgbClr val="0019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685800" y="2667000"/>
            <a:ext cx="31242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192E"/>
                </a:solidFill>
                <a:latin typeface="Arial Black"/>
                <a:ea typeface="Arial Black"/>
                <a:cs typeface="Arial Black"/>
                <a:sym typeface="Arial Black"/>
              </a:rPr>
              <a:t>Team Members:-</a:t>
            </a:r>
            <a:endParaRPr sz="2400">
              <a:solidFill>
                <a:srgbClr val="0019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</a:pPr>
            <a:r>
              <a:rPr lang="en-US"/>
              <a:t>CONSOLE APPLICATION</a:t>
            </a:r>
            <a:endParaRPr/>
          </a:p>
        </p:txBody>
      </p:sp>
      <p:pic>
        <p:nvPicPr>
          <p:cNvPr descr="Screenshot (1).png" id="162" name="Google Shape;162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80436"/>
            <a:ext cx="5486400" cy="448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/>
              <a:t> A console application is </a:t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710"/>
              <a:buNone/>
            </a:pPr>
            <a:r>
              <a:rPr lang="en-US"/>
              <a:t>designed using python which will show  the death count of different states in a particular year. It will also show how many people died and the disease from which they died.</a:t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710"/>
              <a:buNone/>
            </a:pPr>
            <a:r>
              <a:rPr lang="en-US"/>
              <a:t>It will also display  the disease from which the maximum number of people died in  a particular year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/>
              <a:t>HEATMAP AND PIECHART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64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11480" rtl="0" algn="l">
              <a:spcBef>
                <a:spcPts val="0"/>
              </a:spcBef>
              <a:spcAft>
                <a:spcPts val="0"/>
              </a:spcAft>
              <a:buSzPts val="2660"/>
              <a:buChar char="▪"/>
            </a:pPr>
            <a:r>
              <a:rPr lang="en-US"/>
              <a:t>We have used heatmap to show the diseases and the number of people who died.</a:t>
            </a:r>
            <a:endParaRPr/>
          </a:p>
          <a:p>
            <a:pPr indent="-173990" lvl="0" marL="411480" rtl="0" algn="l">
              <a:spcBef>
                <a:spcPts val="70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660"/>
              <a:buChar char="▪"/>
            </a:pPr>
            <a:r>
              <a:rPr lang="en-US"/>
              <a:t>The pieplots show you what percentage of people have died from which disease</a:t>
            </a:r>
            <a:endParaRPr/>
          </a:p>
        </p:txBody>
      </p:sp>
      <p:pic>
        <p:nvPicPr>
          <p:cNvPr descr="Screenshot (2).png" id="170" name="Google Shape;170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600200"/>
            <a:ext cx="4724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/>
              <a:t>Predictive Analytics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11480" rtl="0" algn="l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The dataset provided had to be cleaned and then the prediction had to be performed on it.</a:t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So the dataset was cleaned and preprocessed to be used as the dataset for our machine learning algorithm that we would apply here.</a:t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Since we had to predict the number of deaths occuring therefore only a regression model could be used.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706902" y="512064"/>
            <a:ext cx="8156448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800"/>
              <a:buFont typeface="Consolas"/>
              <a:buNone/>
            </a:pPr>
            <a:r>
              <a:rPr lang="en-US"/>
              <a:t>Regression Models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706902" y="1351672"/>
            <a:ext cx="8437098" cy="4820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Regression models are classic machine learning algorithms which are used in statisctics mostly.</a:t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/>
              <a:t>		Regression models produce a response which is numerical</a:t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/>
              <a:t>,they generate numeric response value, therefore we choose a regression algorithm to solve our problem since we wanted to predict the number of deaths occuring.</a:t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/>
              <a:t>The RandomForest Model has been used here to predict the values .The code has been written on spyder.</a:t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/>
              <a:t>The dataset has been created after preprocessing and cleaning</a:t>
            </a:r>
            <a:endParaRPr/>
          </a:p>
          <a:p>
            <a:pPr indent="0" lvl="0" marL="54864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97) (2).png" id="187" name="Google Shape;1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19200"/>
            <a:ext cx="6248400" cy="477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(96) (1).png"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0403"/>
            <a:ext cx="7467600" cy="559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