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66600" cy="6858000"/>
  <p:notesSz cx="6858000" cy="9144000"/>
  <p:embeddedFontLst>
    <p:embeddedFont>
      <p:font typeface="Arial Bold Italics" charset="1" panose="020B0704020202090204"/>
      <p:regular r:id="rId24"/>
    </p:embeddedFont>
    <p:embeddedFont>
      <p:font typeface="Calibri (MS)" charset="1" panose="020F0502020204030204"/>
      <p:regular r:id="rId25"/>
    </p:embeddedFont>
    <p:embeddedFont>
      <p:font typeface="Trebuchet MS" charset="1" panose="020B0603020202020204"/>
      <p:regular r:id="rId26"/>
    </p:embeddedFont>
    <p:embeddedFont>
      <p:font typeface="Calibri (MS) Bold Italics" charset="1" panose="020F07020304040A0204"/>
      <p:regular r:id="rId27"/>
    </p:embeddedFont>
    <p:embeddedFont>
      <p:font typeface="Arimo" charset="1" panose="020B0604020202020204"/>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19.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20.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1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2.png" Type="http://schemas.openxmlformats.org/officeDocument/2006/relationships/image"/><Relationship Id="rId5"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 Id="rId4" Target="../media/image15.png" Type="http://schemas.openxmlformats.org/officeDocument/2006/relationships/image"/><Relationship Id="rId5" Target="../media/image14.png" Type="http://schemas.openxmlformats.org/officeDocument/2006/relationships/image"/><Relationship Id="rId6"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 Id="rId4" Target="../media/image16.jpeg" Type="http://schemas.openxmlformats.org/officeDocument/2006/relationships/image"/><Relationship Id="rId5" Target="../media/image14.png" Type="http://schemas.openxmlformats.org/officeDocument/2006/relationships/image"/><Relationship Id="rId6" Target="../media/image17.png" Type="http://schemas.openxmlformats.org/officeDocument/2006/relationships/image"/><Relationship Id="rId7"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06596"/>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stretch>
              <a:fillRect l="0" t="0" r="0" b="0"/>
            </a:stretch>
          </a:blipFill>
        </p:spPr>
      </p:sp>
      <p:sp>
        <p:nvSpPr>
          <p:cNvPr name="Freeform 3" id="3"/>
          <p:cNvSpPr/>
          <p:nvPr/>
        </p:nvSpPr>
        <p:spPr>
          <a:xfrm flipH="false" flipV="false" rot="0">
            <a:off x="811273" y="925573"/>
            <a:ext cx="1866900" cy="1457325"/>
          </a:xfrm>
          <a:custGeom>
            <a:avLst/>
            <a:gdLst/>
            <a:ahLst/>
            <a:cxnLst/>
            <a:rect r="r" b="b" t="t" l="l"/>
            <a:pathLst>
              <a:path h="1457325" w="1866900">
                <a:moveTo>
                  <a:pt x="0" y="0"/>
                </a:moveTo>
                <a:lnTo>
                  <a:pt x="1866900" y="0"/>
                </a:lnTo>
                <a:lnTo>
                  <a:pt x="1866900" y="1457325"/>
                </a:lnTo>
                <a:lnTo>
                  <a:pt x="0" y="1457325"/>
                </a:lnTo>
                <a:lnTo>
                  <a:pt x="0" y="0"/>
                </a:lnTo>
                <a:close/>
              </a:path>
            </a:pathLst>
          </a:custGeom>
          <a:blipFill>
            <a:blip r:embed="rId3"/>
            <a:stretch>
              <a:fillRect l="0" t="0" r="0" b="0"/>
            </a:stretch>
          </a:blipFill>
        </p:spPr>
      </p:sp>
      <p:sp>
        <p:nvSpPr>
          <p:cNvPr name="Freeform 4" id="4"/>
          <p:cNvSpPr/>
          <p:nvPr/>
        </p:nvSpPr>
        <p:spPr>
          <a:xfrm flipH="false" flipV="false" rot="0">
            <a:off x="7104469" y="1655569"/>
            <a:ext cx="1666875" cy="1438275"/>
          </a:xfrm>
          <a:custGeom>
            <a:avLst/>
            <a:gdLst/>
            <a:ahLst/>
            <a:cxnLst/>
            <a:rect r="r" b="b" t="t" l="l"/>
            <a:pathLst>
              <a:path h="1438275" w="1666875">
                <a:moveTo>
                  <a:pt x="0" y="0"/>
                </a:moveTo>
                <a:lnTo>
                  <a:pt x="1666875" y="0"/>
                </a:lnTo>
                <a:lnTo>
                  <a:pt x="1666875" y="1438275"/>
                </a:lnTo>
                <a:lnTo>
                  <a:pt x="0" y="1438275"/>
                </a:lnTo>
                <a:lnTo>
                  <a:pt x="0" y="0"/>
                </a:lnTo>
                <a:close/>
              </a:path>
            </a:pathLst>
          </a:custGeom>
          <a:blipFill>
            <a:blip r:embed="rId4"/>
            <a:stretch>
              <a:fillRect l="0" t="0" r="0" b="0"/>
            </a:stretch>
          </a:blipFill>
        </p:spPr>
      </p:sp>
      <p:sp>
        <p:nvSpPr>
          <p:cNvPr name="Freeform 5" id="5"/>
          <p:cNvSpPr/>
          <p:nvPr/>
        </p:nvSpPr>
        <p:spPr>
          <a:xfrm flipH="false" flipV="false" rot="0">
            <a:off x="3796284" y="5224272"/>
            <a:ext cx="723900" cy="619125"/>
          </a:xfrm>
          <a:custGeom>
            <a:avLst/>
            <a:gdLst/>
            <a:ahLst/>
            <a:cxnLst/>
            <a:rect r="r" b="b" t="t" l="l"/>
            <a:pathLst>
              <a:path h="619125" w="723900">
                <a:moveTo>
                  <a:pt x="0" y="0"/>
                </a:moveTo>
                <a:lnTo>
                  <a:pt x="723900" y="0"/>
                </a:lnTo>
                <a:lnTo>
                  <a:pt x="723900" y="619125"/>
                </a:lnTo>
                <a:lnTo>
                  <a:pt x="0" y="619125"/>
                </a:lnTo>
                <a:lnTo>
                  <a:pt x="0" y="0"/>
                </a:lnTo>
                <a:close/>
              </a:path>
            </a:pathLst>
          </a:custGeom>
          <a:blipFill>
            <a:blip r:embed="rId5"/>
            <a:stretch>
              <a:fillRect l="0" t="0" r="0" b="0"/>
            </a:stretch>
          </a:blipFill>
        </p:spPr>
      </p:sp>
      <p:sp>
        <p:nvSpPr>
          <p:cNvPr name="Freeform 6" id="6"/>
          <p:cNvSpPr/>
          <p:nvPr/>
        </p:nvSpPr>
        <p:spPr>
          <a:xfrm flipH="false" flipV="false" rot="0">
            <a:off x="7374131" y="0"/>
            <a:ext cx="4808344" cy="6858000"/>
          </a:xfrm>
          <a:custGeom>
            <a:avLst/>
            <a:gdLst/>
            <a:ahLst/>
            <a:cxnLst/>
            <a:rect r="r" b="b" t="t" l="l"/>
            <a:pathLst>
              <a:path h="6858000" w="4808344">
                <a:moveTo>
                  <a:pt x="0" y="0"/>
                </a:moveTo>
                <a:lnTo>
                  <a:pt x="4808344" y="0"/>
                </a:lnTo>
                <a:lnTo>
                  <a:pt x="4808344" y="6858000"/>
                </a:lnTo>
                <a:lnTo>
                  <a:pt x="0" y="6858000"/>
                </a:lnTo>
                <a:lnTo>
                  <a:pt x="0" y="0"/>
                </a:lnTo>
                <a:close/>
              </a:path>
            </a:pathLst>
          </a:custGeom>
          <a:blipFill>
            <a:blip r:embed="rId6"/>
            <a:stretch>
              <a:fillRect l="0" t="-925" r="-1225" b="-879"/>
            </a:stretch>
          </a:blipFill>
        </p:spPr>
      </p:sp>
      <p:sp>
        <p:nvSpPr>
          <p:cNvPr name="Freeform 7" id="7"/>
          <p:cNvSpPr/>
          <p:nvPr/>
        </p:nvSpPr>
        <p:spPr>
          <a:xfrm flipH="false" flipV="false" rot="0">
            <a:off x="1665732" y="6460236"/>
            <a:ext cx="76200" cy="180975"/>
          </a:xfrm>
          <a:custGeom>
            <a:avLst/>
            <a:gdLst/>
            <a:ahLst/>
            <a:cxnLst/>
            <a:rect r="r" b="b" t="t" l="l"/>
            <a:pathLst>
              <a:path h="180975" w="76200">
                <a:moveTo>
                  <a:pt x="0" y="0"/>
                </a:moveTo>
                <a:lnTo>
                  <a:pt x="76200" y="0"/>
                </a:lnTo>
                <a:lnTo>
                  <a:pt x="76200" y="180975"/>
                </a:lnTo>
                <a:lnTo>
                  <a:pt x="0" y="180975"/>
                </a:lnTo>
                <a:lnTo>
                  <a:pt x="0" y="0"/>
                </a:lnTo>
                <a:close/>
              </a:path>
            </a:pathLst>
          </a:custGeom>
          <a:blipFill>
            <a:blip r:embed="rId7"/>
            <a:stretch>
              <a:fillRect l="0" t="0" r="0" b="0"/>
            </a:stretch>
          </a:blipFill>
        </p:spPr>
      </p:sp>
      <p:sp>
        <p:nvSpPr>
          <p:cNvPr name="TextBox 8" id="8"/>
          <p:cNvSpPr txBox="true"/>
          <p:nvPr/>
        </p:nvSpPr>
        <p:spPr>
          <a:xfrm rot="0">
            <a:off x="3979164" y="355844"/>
            <a:ext cx="3911622" cy="634422"/>
          </a:xfrm>
          <a:prstGeom prst="rect">
            <a:avLst/>
          </a:prstGeom>
        </p:spPr>
        <p:txBody>
          <a:bodyPr anchor="t" rtlCol="false" tIns="0" lIns="0" bIns="0" rIns="0">
            <a:spAutoFit/>
          </a:bodyPr>
          <a:lstStyle/>
          <a:p>
            <a:pPr algn="l">
              <a:lnSpc>
                <a:spcPts val="5040"/>
              </a:lnSpc>
            </a:pPr>
            <a:r>
              <a:rPr lang="en-US" b="true" sz="3600" i="true" spc="212">
                <a:solidFill>
                  <a:srgbClr val="0D0D0D"/>
                </a:solidFill>
                <a:latin typeface="Arial Bold Italics"/>
                <a:ea typeface="Arial Bold Italics"/>
                <a:cs typeface="Arial Bold Italics"/>
                <a:sym typeface="Arial Bold Italics"/>
              </a:rPr>
              <a:t>Digital Portfolio</a:t>
            </a:r>
          </a:p>
        </p:txBody>
      </p:sp>
      <p:sp>
        <p:nvSpPr>
          <p:cNvPr name="TextBox 9" id="9"/>
          <p:cNvSpPr txBox="true"/>
          <p:nvPr/>
        </p:nvSpPr>
        <p:spPr>
          <a:xfrm rot="0">
            <a:off x="1529715" y="2688584"/>
            <a:ext cx="6253143" cy="2031683"/>
          </a:xfrm>
          <a:prstGeom prst="rect">
            <a:avLst/>
          </a:prstGeom>
        </p:spPr>
        <p:txBody>
          <a:bodyPr anchor="t" rtlCol="false" tIns="0" lIns="0" bIns="0" rIns="0">
            <a:spAutoFit/>
          </a:bodyPr>
          <a:lstStyle/>
          <a:p>
            <a:pPr algn="l">
              <a:lnSpc>
                <a:spcPts val="3000"/>
              </a:lnSpc>
            </a:pPr>
            <a:r>
              <a:rPr lang="en-US" sz="2400">
                <a:solidFill>
                  <a:srgbClr val="000000"/>
                </a:solidFill>
                <a:latin typeface="Calibri (MS)"/>
                <a:ea typeface="Calibri (MS)"/>
                <a:cs typeface="Calibri (MS)"/>
                <a:sym typeface="Calibri (MS)"/>
              </a:rPr>
              <a:t>STUDENT NAME:JOSHIKA.M REGISTER NO AND NMID : asunm1711222410472  DEPARTMENT:B.SC AI 2ND Year COLLEGE : S.A COLLEGE OF ARTS &amp; SCIENCE UNIVERSITY : MADRAS UNIVERSITY</a:t>
            </a:r>
          </a:p>
        </p:txBody>
      </p:sp>
      <p:sp>
        <p:nvSpPr>
          <p:cNvPr name="TextBox 10" id="10"/>
          <p:cNvSpPr txBox="true"/>
          <p:nvPr/>
        </p:nvSpPr>
        <p:spPr>
          <a:xfrm rot="0">
            <a:off x="11383013" y="6430366"/>
            <a:ext cx="75000" cy="195463"/>
          </a:xfrm>
          <a:prstGeom prst="rect">
            <a:avLst/>
          </a:prstGeom>
        </p:spPr>
        <p:txBody>
          <a:bodyPr anchor="t" rtlCol="false" tIns="0" lIns="0" bIns="0" rIns="0">
            <a:spAutoFit/>
          </a:bodyPr>
          <a:lstStyle/>
          <a:p>
            <a:pPr algn="l">
              <a:lnSpc>
                <a:spcPts val="1545"/>
              </a:lnSpc>
            </a:pPr>
            <a:r>
              <a:rPr lang="en-US" sz="1103">
                <a:solidFill>
                  <a:srgbClr val="2D936A"/>
                </a:solidFill>
                <a:latin typeface="Trebuchet MS"/>
                <a:ea typeface="Trebuchet MS"/>
                <a:cs typeface="Trebuchet MS"/>
                <a:sym typeface="Trebuchet M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06596"/>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stretch>
              <a:fillRect l="0" t="0" r="0" b="0"/>
            </a:stretch>
          </a:blipFill>
        </p:spPr>
      </p:sp>
      <p:sp>
        <p:nvSpPr>
          <p:cNvPr name="Freeform 3" id="3"/>
          <p:cNvSpPr/>
          <p:nvPr/>
        </p:nvSpPr>
        <p:spPr>
          <a:xfrm flipH="false" flipV="false" rot="0">
            <a:off x="7374131" y="0"/>
            <a:ext cx="4808344" cy="6858000"/>
          </a:xfrm>
          <a:custGeom>
            <a:avLst/>
            <a:gdLst/>
            <a:ahLst/>
            <a:cxnLst/>
            <a:rect r="r" b="b" t="t" l="l"/>
            <a:pathLst>
              <a:path h="6858000" w="4808344">
                <a:moveTo>
                  <a:pt x="0" y="0"/>
                </a:moveTo>
                <a:lnTo>
                  <a:pt x="4808344" y="0"/>
                </a:lnTo>
                <a:lnTo>
                  <a:pt x="4808344" y="6858000"/>
                </a:lnTo>
                <a:lnTo>
                  <a:pt x="0" y="6858000"/>
                </a:lnTo>
                <a:lnTo>
                  <a:pt x="0" y="0"/>
                </a:lnTo>
                <a:close/>
              </a:path>
            </a:pathLst>
          </a:custGeom>
          <a:blipFill>
            <a:blip r:embed="rId3"/>
            <a:stretch>
              <a:fillRect l="0" t="-925" r="-1225" b="-879"/>
            </a:stretch>
          </a:blipFill>
        </p:spPr>
      </p:sp>
      <p:sp>
        <p:nvSpPr>
          <p:cNvPr name="TextBox 4" id="4"/>
          <p:cNvSpPr txBox="true"/>
          <p:nvPr/>
        </p:nvSpPr>
        <p:spPr>
          <a:xfrm rot="0">
            <a:off x="824741" y="1915230"/>
            <a:ext cx="1021394" cy="388487"/>
          </a:xfrm>
          <a:prstGeom prst="rect">
            <a:avLst/>
          </a:prstGeom>
        </p:spPr>
        <p:txBody>
          <a:bodyPr anchor="t" rtlCol="false" tIns="0" lIns="0" bIns="0" rIns="0">
            <a:spAutoFit/>
          </a:bodyPr>
          <a:lstStyle/>
          <a:p>
            <a:pPr algn="l">
              <a:lnSpc>
                <a:spcPts val="2993"/>
              </a:lnSpc>
            </a:pPr>
            <a:r>
              <a:rPr lang="en-US" sz="2138" spc="2">
                <a:solidFill>
                  <a:srgbClr val="FF66CC"/>
                </a:solidFill>
                <a:latin typeface="Calibri (MS)"/>
                <a:ea typeface="Calibri (MS)"/>
                <a:cs typeface="Calibri (MS)"/>
                <a:sym typeface="Calibri (MS)"/>
              </a:rPr>
              <a:t>8. Footer</a:t>
            </a:r>
          </a:p>
        </p:txBody>
      </p:sp>
      <p:sp>
        <p:nvSpPr>
          <p:cNvPr name="TextBox 5" id="5"/>
          <p:cNvSpPr txBox="true"/>
          <p:nvPr/>
        </p:nvSpPr>
        <p:spPr>
          <a:xfrm rot="0">
            <a:off x="824741" y="288874"/>
            <a:ext cx="2102272" cy="388487"/>
          </a:xfrm>
          <a:prstGeom prst="rect">
            <a:avLst/>
          </a:prstGeom>
        </p:spPr>
        <p:txBody>
          <a:bodyPr anchor="t" rtlCol="false" tIns="0" lIns="0" bIns="0" rIns="0">
            <a:spAutoFit/>
          </a:bodyPr>
          <a:lstStyle/>
          <a:p>
            <a:pPr algn="l">
              <a:lnSpc>
                <a:spcPts val="2993"/>
              </a:lnSpc>
            </a:pPr>
            <a:r>
              <a:rPr lang="en-US" sz="2138">
                <a:solidFill>
                  <a:srgbClr val="FF66CC"/>
                </a:solidFill>
                <a:latin typeface="Calibri (MS)"/>
                <a:ea typeface="Calibri (MS)"/>
                <a:cs typeface="Calibri (MS)"/>
                <a:sym typeface="Calibri (MS)"/>
              </a:rPr>
              <a:t>7. Contact Section </a:t>
            </a:r>
          </a:p>
        </p:txBody>
      </p:sp>
      <p:sp>
        <p:nvSpPr>
          <p:cNvPr name="TextBox 6" id="6"/>
          <p:cNvSpPr txBox="true"/>
          <p:nvPr/>
        </p:nvSpPr>
        <p:spPr>
          <a:xfrm rot="0">
            <a:off x="862841" y="3540195"/>
            <a:ext cx="3055449" cy="388487"/>
          </a:xfrm>
          <a:prstGeom prst="rect">
            <a:avLst/>
          </a:prstGeom>
        </p:spPr>
        <p:txBody>
          <a:bodyPr anchor="t" rtlCol="false" tIns="0" lIns="0" bIns="0" rIns="0">
            <a:spAutoFit/>
          </a:bodyPr>
          <a:lstStyle/>
          <a:p>
            <a:pPr algn="l">
              <a:lnSpc>
                <a:spcPts val="2993"/>
              </a:lnSpc>
            </a:pPr>
            <a:r>
              <a:rPr lang="en-US" sz="2138">
                <a:solidFill>
                  <a:srgbClr val="FF66CC"/>
                </a:solidFill>
                <a:latin typeface="Calibri (MS)"/>
                <a:ea typeface="Calibri (MS)"/>
                <a:cs typeface="Calibri (MS)"/>
                <a:sym typeface="Calibri (MS)"/>
              </a:rPr>
              <a:t>Design Principles Followed </a:t>
            </a:r>
          </a:p>
        </p:txBody>
      </p:sp>
      <p:sp>
        <p:nvSpPr>
          <p:cNvPr name="TextBox 7" id="7"/>
          <p:cNvSpPr txBox="true"/>
          <p:nvPr/>
        </p:nvSpPr>
        <p:spPr>
          <a:xfrm rot="0">
            <a:off x="2852566" y="4561637"/>
            <a:ext cx="62551" cy="350063"/>
          </a:xfrm>
          <a:prstGeom prst="rect">
            <a:avLst/>
          </a:prstGeom>
        </p:spPr>
        <p:txBody>
          <a:bodyPr anchor="t" rtlCol="false" tIns="0" lIns="0" bIns="0" rIns="0">
            <a:spAutoFit/>
          </a:bodyPr>
          <a:lstStyle/>
          <a:p>
            <a:pPr algn="l">
              <a:lnSpc>
                <a:spcPts val="2552"/>
              </a:lnSpc>
            </a:pPr>
            <a:r>
              <a:rPr lang="en-US" sz="2136">
                <a:solidFill>
                  <a:srgbClr val="000000"/>
                </a:solidFill>
                <a:latin typeface="Calibri (MS)"/>
                <a:ea typeface="Calibri (MS)"/>
                <a:cs typeface="Calibri (MS)"/>
                <a:sym typeface="Calibri (MS)"/>
              </a:rPr>
              <a:t> </a:t>
            </a:r>
          </a:p>
        </p:txBody>
      </p:sp>
      <p:sp>
        <p:nvSpPr>
          <p:cNvPr name="TextBox 8" id="8"/>
          <p:cNvSpPr txBox="true"/>
          <p:nvPr/>
        </p:nvSpPr>
        <p:spPr>
          <a:xfrm rot="0">
            <a:off x="528780" y="4885782"/>
            <a:ext cx="6995998" cy="350387"/>
          </a:xfrm>
          <a:prstGeom prst="rect">
            <a:avLst/>
          </a:prstGeom>
        </p:spPr>
        <p:txBody>
          <a:bodyPr anchor="t" rtlCol="false" tIns="0" lIns="0" bIns="0" rIns="0">
            <a:spAutoFit/>
          </a:bodyPr>
          <a:lstStyle/>
          <a:p>
            <a:pPr algn="l">
              <a:lnSpc>
                <a:spcPts val="2555"/>
              </a:lnSpc>
            </a:pPr>
            <a:r>
              <a:rPr lang="en-US" sz="2138">
                <a:solidFill>
                  <a:srgbClr val="000000"/>
                </a:solidFill>
                <a:latin typeface="Calibri (MS)"/>
                <a:ea typeface="Calibri (MS)"/>
                <a:cs typeface="Calibri (MS)"/>
                <a:sym typeface="Calibri (MS)"/>
              </a:rPr>
              <a:t>Organized Layout –Sections divided clearly for easynavigation.</a:t>
            </a:r>
          </a:p>
        </p:txBody>
      </p:sp>
      <p:sp>
        <p:nvSpPr>
          <p:cNvPr name="TextBox 9" id="9"/>
          <p:cNvSpPr txBox="true"/>
          <p:nvPr/>
        </p:nvSpPr>
        <p:spPr>
          <a:xfrm rot="0">
            <a:off x="528780" y="1930375"/>
            <a:ext cx="276987" cy="338166"/>
          </a:xfrm>
          <a:prstGeom prst="rect">
            <a:avLst/>
          </a:prstGeom>
        </p:spPr>
        <p:txBody>
          <a:bodyPr anchor="t" rtlCol="false" tIns="0" lIns="0" bIns="0" rIns="0">
            <a:spAutoFit/>
          </a:bodyPr>
          <a:lstStyle/>
          <a:p>
            <a:pPr algn="l">
              <a:lnSpc>
                <a:spcPts val="2916"/>
              </a:lnSpc>
            </a:pPr>
            <a:r>
              <a:rPr lang="en-US" sz="2138">
                <a:solidFill>
                  <a:srgbClr val="FF0000"/>
                </a:solidFill>
                <a:latin typeface="Arimo"/>
                <a:ea typeface="Arimo"/>
                <a:cs typeface="Arimo"/>
                <a:sym typeface="Arimo"/>
              </a:rPr>
              <a:t>🔹</a:t>
            </a:r>
          </a:p>
        </p:txBody>
      </p:sp>
      <p:sp>
        <p:nvSpPr>
          <p:cNvPr name="TextBox 10" id="10"/>
          <p:cNvSpPr txBox="true"/>
          <p:nvPr/>
        </p:nvSpPr>
        <p:spPr>
          <a:xfrm rot="0">
            <a:off x="528780" y="2237318"/>
            <a:ext cx="6919189" cy="1012786"/>
          </a:xfrm>
          <a:prstGeom prst="rect">
            <a:avLst/>
          </a:prstGeom>
        </p:spPr>
        <p:txBody>
          <a:bodyPr anchor="t" rtlCol="false" tIns="0" lIns="0" bIns="0" rIns="0">
            <a:spAutoFit/>
          </a:bodyPr>
          <a:lstStyle/>
          <a:p>
            <a:pPr algn="l">
              <a:lnSpc>
                <a:spcPts val="2913"/>
              </a:lnSpc>
            </a:pPr>
            <a:r>
              <a:rPr lang="en-US" sz="2136">
                <a:solidFill>
                  <a:srgbClr val="000000"/>
                </a:solidFill>
                <a:latin typeface="Calibri (MS)"/>
                <a:ea typeface="Calibri (MS)"/>
                <a:cs typeface="Calibri (MS)"/>
                <a:sym typeface="Calibri (MS)"/>
              </a:rPr>
              <a:t>Placed at the bottom of the page.</a:t>
            </a:r>
          </a:p>
          <a:p>
            <a:pPr algn="l">
              <a:lnSpc>
                <a:spcPts val="2035"/>
              </a:lnSpc>
            </a:pPr>
            <a:r>
              <a:rPr lang="en-US" sz="2136">
                <a:solidFill>
                  <a:srgbClr val="000000"/>
                </a:solidFill>
                <a:latin typeface="Calibri (MS)"/>
                <a:ea typeface="Calibri (MS)"/>
                <a:cs typeface="Calibri (MS)"/>
                <a:sym typeface="Calibri (MS)"/>
              </a:rPr>
              <a:t>Contains copyright info (© 2025 Joshika M| Student Portfolio).</a:t>
            </a:r>
          </a:p>
          <a:p>
            <a:pPr algn="l">
              <a:lnSpc>
                <a:spcPts val="2913"/>
              </a:lnSpc>
            </a:pPr>
            <a:r>
              <a:rPr lang="en-US" sz="2136">
                <a:solidFill>
                  <a:srgbClr val="000000"/>
                </a:solidFill>
                <a:latin typeface="Calibri (MS)"/>
                <a:ea typeface="Calibri (MS)"/>
                <a:cs typeface="Calibri (MS)"/>
                <a:sym typeface="Calibri (MS)"/>
              </a:rPr>
              <a:t>Styled with a dark background for contrast.</a:t>
            </a:r>
          </a:p>
        </p:txBody>
      </p:sp>
      <p:sp>
        <p:nvSpPr>
          <p:cNvPr name="TextBox 11" id="11"/>
          <p:cNvSpPr txBox="true"/>
          <p:nvPr/>
        </p:nvSpPr>
        <p:spPr>
          <a:xfrm rot="0">
            <a:off x="528780" y="294218"/>
            <a:ext cx="276987" cy="347691"/>
          </a:xfrm>
          <a:prstGeom prst="rect">
            <a:avLst/>
          </a:prstGeom>
        </p:spPr>
        <p:txBody>
          <a:bodyPr anchor="t" rtlCol="false" tIns="0" lIns="0" bIns="0" rIns="0">
            <a:spAutoFit/>
          </a:bodyPr>
          <a:lstStyle/>
          <a:p>
            <a:pPr algn="l">
              <a:lnSpc>
                <a:spcPts val="3002"/>
              </a:lnSpc>
            </a:pPr>
            <a:r>
              <a:rPr lang="en-US" sz="2138">
                <a:solidFill>
                  <a:srgbClr val="FF0000"/>
                </a:solidFill>
                <a:latin typeface="Arimo"/>
                <a:ea typeface="Arimo"/>
                <a:cs typeface="Arimo"/>
                <a:sym typeface="Arimo"/>
              </a:rPr>
              <a:t>🔹</a:t>
            </a:r>
          </a:p>
        </p:txBody>
      </p:sp>
      <p:sp>
        <p:nvSpPr>
          <p:cNvPr name="TextBox 12" id="12"/>
          <p:cNvSpPr txBox="true"/>
          <p:nvPr/>
        </p:nvSpPr>
        <p:spPr>
          <a:xfrm rot="0">
            <a:off x="528780" y="621602"/>
            <a:ext cx="7435767" cy="1035863"/>
          </a:xfrm>
          <a:prstGeom prst="rect">
            <a:avLst/>
          </a:prstGeom>
        </p:spPr>
        <p:txBody>
          <a:bodyPr anchor="t" rtlCol="false" tIns="0" lIns="0" bIns="0" rIns="0">
            <a:spAutoFit/>
          </a:bodyPr>
          <a:lstStyle/>
          <a:p>
            <a:pPr algn="l">
              <a:lnSpc>
                <a:spcPts val="2998"/>
              </a:lnSpc>
            </a:pPr>
            <a:r>
              <a:rPr lang="en-US" sz="2136">
                <a:solidFill>
                  <a:srgbClr val="000000"/>
                </a:solidFill>
                <a:latin typeface="Calibri (MS)"/>
                <a:ea typeface="Calibri (MS)"/>
                <a:cs typeface="Calibri (MS)"/>
                <a:sym typeface="Calibri (MS)"/>
              </a:rPr>
              <a:t>Includes a contact form with Name, Email, and Message fields.</a:t>
            </a:r>
          </a:p>
          <a:p>
            <a:pPr algn="l">
              <a:lnSpc>
                <a:spcPts val="2099"/>
              </a:lnSpc>
            </a:pPr>
            <a:r>
              <a:rPr lang="en-US" sz="2136">
                <a:solidFill>
                  <a:srgbClr val="000000"/>
                </a:solidFill>
                <a:latin typeface="Calibri (MS)"/>
                <a:ea typeface="Calibri (MS)"/>
                <a:cs typeface="Calibri (MS)"/>
                <a:sym typeface="Calibri (MS)"/>
              </a:rPr>
              <a:t>Uses JavaScript validation to check inputs before submission.</a:t>
            </a:r>
          </a:p>
          <a:p>
            <a:pPr algn="l">
              <a:lnSpc>
                <a:spcPts val="2998"/>
              </a:lnSpc>
            </a:pPr>
            <a:r>
              <a:rPr lang="en-US" sz="2136">
                <a:solidFill>
                  <a:srgbClr val="000000"/>
                </a:solidFill>
                <a:latin typeface="Calibri (MS)"/>
                <a:ea typeface="Calibri (MS)"/>
                <a:cs typeface="Calibri (MS)"/>
                <a:sym typeface="Calibri (MS)"/>
              </a:rPr>
              <a:t>Provides an easy way for recruiters/teachers to reach the student.</a:t>
            </a:r>
          </a:p>
        </p:txBody>
      </p:sp>
      <p:sp>
        <p:nvSpPr>
          <p:cNvPr name="TextBox 13" id="13"/>
          <p:cNvSpPr txBox="true"/>
          <p:nvPr/>
        </p:nvSpPr>
        <p:spPr>
          <a:xfrm rot="0">
            <a:off x="528780" y="3497866"/>
            <a:ext cx="276987" cy="359759"/>
          </a:xfrm>
          <a:prstGeom prst="rect">
            <a:avLst/>
          </a:prstGeom>
        </p:spPr>
        <p:txBody>
          <a:bodyPr anchor="t" rtlCol="false" tIns="0" lIns="0" bIns="0" rIns="0">
            <a:spAutoFit/>
          </a:bodyPr>
          <a:lstStyle/>
          <a:p>
            <a:pPr algn="l">
              <a:lnSpc>
                <a:spcPts val="3002"/>
              </a:lnSpc>
            </a:pPr>
            <a:r>
              <a:rPr lang="en-US" sz="2138">
                <a:solidFill>
                  <a:srgbClr val="FF0000"/>
                </a:solidFill>
                <a:latin typeface="Arimo"/>
                <a:ea typeface="Arimo"/>
                <a:cs typeface="Arimo"/>
                <a:sym typeface="Arimo"/>
              </a:rPr>
              <a:t>🎨</a:t>
            </a:r>
          </a:p>
        </p:txBody>
      </p:sp>
      <p:sp>
        <p:nvSpPr>
          <p:cNvPr name="TextBox 14" id="14"/>
          <p:cNvSpPr txBox="true"/>
          <p:nvPr/>
        </p:nvSpPr>
        <p:spPr>
          <a:xfrm rot="0">
            <a:off x="528780" y="3872522"/>
            <a:ext cx="7581081" cy="712013"/>
          </a:xfrm>
          <a:prstGeom prst="rect">
            <a:avLst/>
          </a:prstGeom>
        </p:spPr>
        <p:txBody>
          <a:bodyPr anchor="t" rtlCol="false" tIns="0" lIns="0" bIns="0" rIns="0">
            <a:spAutoFit/>
          </a:bodyPr>
          <a:lstStyle/>
          <a:p>
            <a:pPr algn="l">
              <a:lnSpc>
                <a:spcPts val="2998"/>
              </a:lnSpc>
            </a:pPr>
            <a:r>
              <a:rPr lang="en-US" sz="2136">
                <a:solidFill>
                  <a:srgbClr val="000000"/>
                </a:solidFill>
                <a:latin typeface="Calibri (MS)"/>
                <a:ea typeface="Calibri (MS)"/>
                <a:cs typeface="Calibri (MS)"/>
                <a:sym typeface="Calibri (MS)"/>
              </a:rPr>
              <a:t>Responsive Design–Worksondesktop, tablet, and mobile.</a:t>
            </a:r>
          </a:p>
          <a:p>
            <a:pPr algn="l">
              <a:lnSpc>
                <a:spcPts val="2099"/>
              </a:lnSpc>
            </a:pPr>
            <a:r>
              <a:rPr lang="en-US" sz="2136">
                <a:solidFill>
                  <a:srgbClr val="000000"/>
                </a:solidFill>
                <a:latin typeface="Calibri (MS)"/>
                <a:ea typeface="Calibri (MS)"/>
                <a:cs typeface="Calibri (MS)"/>
                <a:sym typeface="Calibri (MS)"/>
              </a:rPr>
              <a:t>Minimal &amp; Professional Look –Simple fonts and clean color scheme.</a:t>
            </a:r>
          </a:p>
        </p:txBody>
      </p:sp>
      <p:sp>
        <p:nvSpPr>
          <p:cNvPr name="TextBox 15" id="15"/>
          <p:cNvSpPr txBox="true"/>
          <p:nvPr/>
        </p:nvSpPr>
        <p:spPr>
          <a:xfrm rot="0">
            <a:off x="528780" y="4513745"/>
            <a:ext cx="7914932" cy="397688"/>
          </a:xfrm>
          <a:prstGeom prst="rect">
            <a:avLst/>
          </a:prstGeom>
        </p:spPr>
        <p:txBody>
          <a:bodyPr anchor="t" rtlCol="false" tIns="0" lIns="0" bIns="0" rIns="0">
            <a:spAutoFit/>
          </a:bodyPr>
          <a:lstStyle/>
          <a:p>
            <a:pPr algn="l">
              <a:lnSpc>
                <a:spcPts val="3048"/>
              </a:lnSpc>
            </a:pPr>
            <a:r>
              <a:rPr lang="en-US" sz="2136">
                <a:solidFill>
                  <a:srgbClr val="000000"/>
                </a:solidFill>
                <a:latin typeface="Calibri (MS)"/>
                <a:ea typeface="Calibri (MS)"/>
                <a:cs typeface="Calibri (MS)"/>
                <a:sym typeface="Calibri (MS)"/>
              </a:rPr>
              <a:t>Interactive Elements–Hover effects, smoothnavigation,formvalidation.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06596"/>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stretch>
              <a:fillRect l="0" t="0" r="0" b="0"/>
            </a:stretch>
          </a:blipFill>
        </p:spPr>
      </p:sp>
      <p:sp>
        <p:nvSpPr>
          <p:cNvPr name="Freeform 3" id="3"/>
          <p:cNvSpPr/>
          <p:nvPr/>
        </p:nvSpPr>
        <p:spPr>
          <a:xfrm flipH="false" flipV="false" rot="0">
            <a:off x="7374131" y="0"/>
            <a:ext cx="4808344" cy="6858000"/>
          </a:xfrm>
          <a:custGeom>
            <a:avLst/>
            <a:gdLst/>
            <a:ahLst/>
            <a:cxnLst/>
            <a:rect r="r" b="b" t="t" l="l"/>
            <a:pathLst>
              <a:path h="6858000" w="4808344">
                <a:moveTo>
                  <a:pt x="0" y="0"/>
                </a:moveTo>
                <a:lnTo>
                  <a:pt x="4808344" y="0"/>
                </a:lnTo>
                <a:lnTo>
                  <a:pt x="4808344" y="6858000"/>
                </a:lnTo>
                <a:lnTo>
                  <a:pt x="0" y="6858000"/>
                </a:lnTo>
                <a:lnTo>
                  <a:pt x="0" y="0"/>
                </a:lnTo>
                <a:close/>
              </a:path>
            </a:pathLst>
          </a:custGeom>
          <a:blipFill>
            <a:blip r:embed="rId3"/>
            <a:stretch>
              <a:fillRect l="0" t="-925" r="-1225" b="-879"/>
            </a:stretch>
          </a:blipFill>
        </p:spPr>
      </p:sp>
      <p:sp>
        <p:nvSpPr>
          <p:cNvPr name="TextBox 4" id="4"/>
          <p:cNvSpPr txBox="true"/>
          <p:nvPr/>
        </p:nvSpPr>
        <p:spPr>
          <a:xfrm rot="0">
            <a:off x="755856" y="558194"/>
            <a:ext cx="8722395" cy="573195"/>
          </a:xfrm>
          <a:prstGeom prst="rect">
            <a:avLst/>
          </a:prstGeom>
        </p:spPr>
        <p:txBody>
          <a:bodyPr anchor="t" rtlCol="false" tIns="0" lIns="0" bIns="0" rIns="0">
            <a:spAutoFit/>
          </a:bodyPr>
          <a:lstStyle/>
          <a:p>
            <a:pPr algn="l">
              <a:lnSpc>
                <a:spcPts val="4084"/>
              </a:lnSpc>
            </a:pPr>
            <a:r>
              <a:rPr lang="en-US" sz="4800">
                <a:solidFill>
                  <a:srgbClr val="558ED5"/>
                </a:solidFill>
                <a:latin typeface="Trebuchet MS"/>
                <a:ea typeface="Trebuchet MS"/>
                <a:cs typeface="Trebuchet MS"/>
                <a:sym typeface="Trebuchet MS"/>
              </a:rPr>
              <a:t>FEATURES</a:t>
            </a:r>
            <a:r>
              <a:rPr lang="en-US" sz="4800">
                <a:solidFill>
                  <a:srgbClr val="000000"/>
                </a:solidFill>
                <a:latin typeface="Trebuchet MS"/>
                <a:ea typeface="Trebuchet MS"/>
                <a:cs typeface="Trebuchet MS"/>
                <a:sym typeface="Trebuchet MS"/>
              </a:rPr>
              <a:t> </a:t>
            </a:r>
            <a:r>
              <a:rPr lang="en-US" sz="4800">
                <a:solidFill>
                  <a:srgbClr val="558ED5"/>
                </a:solidFill>
                <a:latin typeface="Trebuchet MS"/>
                <a:ea typeface="Trebuchet MS"/>
                <a:cs typeface="Trebuchet MS"/>
                <a:sym typeface="Trebuchet MS"/>
              </a:rPr>
              <a:t>AND</a:t>
            </a:r>
            <a:r>
              <a:rPr lang="en-US" sz="4800">
                <a:solidFill>
                  <a:srgbClr val="000000"/>
                </a:solidFill>
                <a:latin typeface="Trebuchet MS"/>
                <a:ea typeface="Trebuchet MS"/>
                <a:cs typeface="Trebuchet MS"/>
                <a:sym typeface="Trebuchet MS"/>
              </a:rPr>
              <a:t> </a:t>
            </a:r>
            <a:r>
              <a:rPr lang="en-US" sz="4800">
                <a:solidFill>
                  <a:srgbClr val="558ED5"/>
                </a:solidFill>
                <a:latin typeface="Trebuchet MS"/>
                <a:ea typeface="Trebuchet MS"/>
                <a:cs typeface="Trebuchet MS"/>
                <a:sym typeface="Trebuchet MS"/>
              </a:rPr>
              <a:t>FUNCTIONALITY</a:t>
            </a:r>
          </a:p>
        </p:txBody>
      </p:sp>
      <p:sp>
        <p:nvSpPr>
          <p:cNvPr name="TextBox 5" id="5"/>
          <p:cNvSpPr txBox="true"/>
          <p:nvPr/>
        </p:nvSpPr>
        <p:spPr>
          <a:xfrm rot="0">
            <a:off x="755856" y="970512"/>
            <a:ext cx="9192873" cy="873357"/>
          </a:xfrm>
          <a:prstGeom prst="rect">
            <a:avLst/>
          </a:prstGeom>
        </p:spPr>
        <p:txBody>
          <a:bodyPr anchor="t" rtlCol="false" tIns="0" lIns="0" bIns="0" rIns="0">
            <a:spAutoFit/>
          </a:bodyPr>
          <a:lstStyle/>
          <a:p>
            <a:pPr algn="l">
              <a:lnSpc>
                <a:spcPts val="4226"/>
              </a:lnSpc>
            </a:pPr>
            <a:r>
              <a:rPr lang="en-US" sz="2003">
                <a:solidFill>
                  <a:srgbClr val="0D0D0D"/>
                </a:solidFill>
                <a:latin typeface="Arimo"/>
                <a:ea typeface="Arimo"/>
                <a:cs typeface="Arimo"/>
                <a:sym typeface="Arimo"/>
              </a:rPr>
              <a:t>🔹</a:t>
            </a:r>
          </a:p>
          <a:p>
            <a:pPr algn="l">
              <a:lnSpc>
                <a:spcPts val="2400"/>
              </a:lnSpc>
            </a:pPr>
            <a:r>
              <a:rPr lang="en-US" sz="2003">
                <a:solidFill>
                  <a:srgbClr val="000000"/>
                </a:solidFill>
                <a:latin typeface="Trebuchet MS"/>
                <a:ea typeface="Trebuchet MS"/>
                <a:cs typeface="Trebuchet MS"/>
                <a:sym typeface="Trebuchet MS"/>
              </a:rPr>
              <a:t>1.Single PagePortfolio – Allstudentdetailsaredisplayedonasinglepagewith</a:t>
            </a:r>
          </a:p>
        </p:txBody>
      </p:sp>
      <p:sp>
        <p:nvSpPr>
          <p:cNvPr name="TextBox 6" id="6"/>
          <p:cNvSpPr txBox="true"/>
          <p:nvPr/>
        </p:nvSpPr>
        <p:spPr>
          <a:xfrm rot="0">
            <a:off x="2277247" y="1519561"/>
            <a:ext cx="78210" cy="217208"/>
          </a:xfrm>
          <a:prstGeom prst="rect">
            <a:avLst/>
          </a:prstGeom>
        </p:spPr>
        <p:txBody>
          <a:bodyPr anchor="t" rtlCol="false" tIns="0" lIns="0" bIns="0" rIns="0">
            <a:spAutoFit/>
          </a:bodyPr>
          <a:lstStyle/>
          <a:p>
            <a:pPr algn="l">
              <a:lnSpc>
                <a:spcPts val="1336"/>
              </a:lnSpc>
            </a:pPr>
            <a:r>
              <a:rPr lang="en-US" sz="2003">
                <a:solidFill>
                  <a:srgbClr val="000000"/>
                </a:solidFill>
                <a:latin typeface="Trebuchet MS"/>
                <a:ea typeface="Trebuchet MS"/>
                <a:cs typeface="Trebuchet MS"/>
                <a:sym typeface="Trebuchet MS"/>
              </a:rPr>
              <a:t> </a:t>
            </a:r>
          </a:p>
        </p:txBody>
      </p:sp>
      <p:sp>
        <p:nvSpPr>
          <p:cNvPr name="TextBox 7" id="7"/>
          <p:cNvSpPr txBox="true"/>
          <p:nvPr/>
        </p:nvSpPr>
        <p:spPr>
          <a:xfrm rot="0">
            <a:off x="755856" y="2110311"/>
            <a:ext cx="8963454" cy="3493884"/>
          </a:xfrm>
          <a:prstGeom prst="rect">
            <a:avLst/>
          </a:prstGeom>
        </p:spPr>
        <p:txBody>
          <a:bodyPr anchor="t" rtlCol="false" tIns="0" lIns="0" bIns="0" rIns="0">
            <a:spAutoFit/>
          </a:bodyPr>
          <a:lstStyle/>
          <a:p>
            <a:pPr algn="l">
              <a:lnSpc>
                <a:spcPts val="4725"/>
              </a:lnSpc>
            </a:pPr>
            <a:r>
              <a:rPr lang="en-US" sz="2003">
                <a:solidFill>
                  <a:srgbClr val="000000"/>
                </a:solidFill>
                <a:latin typeface="Trebuchet MS"/>
                <a:ea typeface="Trebuchet MS"/>
                <a:cs typeface="Trebuchet MS"/>
                <a:sym typeface="Trebuchet MS"/>
              </a:rPr>
              <a:t>2. Responsive Design –Works well on desktop, tablet, and mobile devices. 3. Clean UI &amp; Layout –Simple, card-based design for skills, certificates, and </a:t>
            </a:r>
          </a:p>
          <a:p>
            <a:pPr algn="l">
              <a:lnSpc>
                <a:spcPts val="2808"/>
              </a:lnSpc>
            </a:pPr>
            <a:r>
              <a:rPr lang="en-US" sz="2006">
                <a:solidFill>
                  <a:srgbClr val="000000"/>
                </a:solidFill>
                <a:latin typeface="Trebuchet MS"/>
                <a:ea typeface="Trebuchet MS"/>
                <a:cs typeface="Trebuchet MS"/>
                <a:sym typeface="Trebuchet MS"/>
              </a:rPr>
              <a:t>projects.</a:t>
            </a:r>
          </a:p>
          <a:p>
            <a:pPr algn="l">
              <a:lnSpc>
                <a:spcPts val="2400"/>
              </a:lnSpc>
            </a:pPr>
            <a:r>
              <a:rPr lang="en-US" sz="2003">
                <a:solidFill>
                  <a:srgbClr val="000000"/>
                </a:solidFill>
                <a:latin typeface="Trebuchet MS"/>
                <a:ea typeface="Trebuchet MS"/>
                <a:cs typeface="Trebuchet MS"/>
                <a:sym typeface="Trebuchet MS"/>
              </a:rPr>
              <a:t>4. Interactive Elements –Hover effects on cards, smooth scrolling navigation. 5. Contact Form –Allows visitors to send messages to the student. 6. Organized Sections –About, Education, Skills, Certificates, Projects, and Contact are clearly separated. 7. Custom Styling –Consistent color theme (green &amp; white) for a </a:t>
            </a:r>
          </a:p>
          <a:p>
            <a:pPr algn="l">
              <a:lnSpc>
                <a:spcPts val="2808"/>
              </a:lnSpc>
            </a:pPr>
            <a:r>
              <a:rPr lang="en-US" sz="2006">
                <a:solidFill>
                  <a:srgbClr val="000000"/>
                </a:solidFill>
                <a:latin typeface="Trebuchet MS"/>
                <a:ea typeface="Trebuchet MS"/>
                <a:cs typeface="Trebuchet MS"/>
                <a:sym typeface="Trebuchet MS"/>
              </a:rPr>
              <a:t>professional</a:t>
            </a:r>
            <a:r>
              <a:rPr lang="en-US" sz="2006">
                <a:solidFill>
                  <a:srgbClr val="000000"/>
                </a:solidFill>
                <a:latin typeface="Trebuchet MS"/>
                <a:ea typeface="Trebuchet MS"/>
                <a:cs typeface="Trebuchet MS"/>
                <a:sym typeface="Trebuchet MS"/>
              </a:rPr>
              <a:t> </a:t>
            </a:r>
            <a:r>
              <a:rPr lang="en-US" sz="2006">
                <a:solidFill>
                  <a:srgbClr val="000000"/>
                </a:solidFill>
                <a:latin typeface="Trebuchet MS"/>
                <a:ea typeface="Trebuchet MS"/>
                <a:cs typeface="Trebuchet MS"/>
                <a:sym typeface="Trebuchet MS"/>
              </a:rPr>
              <a:t>look.</a:t>
            </a:r>
          </a:p>
        </p:txBody>
      </p:sp>
      <p:sp>
        <p:nvSpPr>
          <p:cNvPr name="TextBox 8" id="8"/>
          <p:cNvSpPr txBox="true"/>
          <p:nvPr/>
        </p:nvSpPr>
        <p:spPr>
          <a:xfrm rot="0">
            <a:off x="1048474" y="1109986"/>
            <a:ext cx="1006535" cy="321983"/>
          </a:xfrm>
          <a:prstGeom prst="rect">
            <a:avLst/>
          </a:prstGeom>
        </p:spPr>
        <p:txBody>
          <a:bodyPr anchor="t" rtlCol="false" tIns="0" lIns="0" bIns="0" rIns="0">
            <a:spAutoFit/>
          </a:bodyPr>
          <a:lstStyle/>
          <a:p>
            <a:pPr algn="l">
              <a:lnSpc>
                <a:spcPts val="2400"/>
              </a:lnSpc>
            </a:pPr>
            <a:r>
              <a:rPr lang="en-US" sz="2003">
                <a:solidFill>
                  <a:srgbClr val="0D0D0D"/>
                </a:solidFill>
                <a:latin typeface="Trebuchet MS"/>
                <a:ea typeface="Trebuchet MS"/>
                <a:cs typeface="Trebuchet MS"/>
                <a:sym typeface="Trebuchet MS"/>
              </a:rPr>
              <a:t>Features</a:t>
            </a:r>
          </a:p>
        </p:txBody>
      </p:sp>
      <p:sp>
        <p:nvSpPr>
          <p:cNvPr name="TextBox 9" id="9"/>
          <p:cNvSpPr txBox="true"/>
          <p:nvPr/>
        </p:nvSpPr>
        <p:spPr>
          <a:xfrm rot="0">
            <a:off x="755856" y="1683649"/>
            <a:ext cx="2224164" cy="360426"/>
          </a:xfrm>
          <a:prstGeom prst="rect">
            <a:avLst/>
          </a:prstGeom>
        </p:spPr>
        <p:txBody>
          <a:bodyPr anchor="t" rtlCol="false" tIns="0" lIns="0" bIns="0" rIns="0">
            <a:spAutoFit/>
          </a:bodyPr>
          <a:lstStyle/>
          <a:p>
            <a:pPr algn="l">
              <a:lnSpc>
                <a:spcPts val="2808"/>
              </a:lnSpc>
            </a:pPr>
            <a:r>
              <a:rPr lang="en-US" sz="2006">
                <a:solidFill>
                  <a:srgbClr val="000000"/>
                </a:solidFill>
                <a:latin typeface="Trebuchet MS"/>
                <a:ea typeface="Trebuchet MS"/>
                <a:cs typeface="Trebuchet MS"/>
                <a:sym typeface="Trebuchet MS"/>
              </a:rPr>
              <a:t>smooth navigation.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06596"/>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stretch>
              <a:fillRect l="0" t="0" r="0" b="0"/>
            </a:stretch>
          </a:blipFill>
        </p:spPr>
      </p:sp>
      <p:sp>
        <p:nvSpPr>
          <p:cNvPr name="Freeform 3" id="3"/>
          <p:cNvSpPr/>
          <p:nvPr/>
        </p:nvSpPr>
        <p:spPr>
          <a:xfrm flipH="false" flipV="false" rot="0">
            <a:off x="7374131" y="0"/>
            <a:ext cx="4808344" cy="6858000"/>
          </a:xfrm>
          <a:custGeom>
            <a:avLst/>
            <a:gdLst/>
            <a:ahLst/>
            <a:cxnLst/>
            <a:rect r="r" b="b" t="t" l="l"/>
            <a:pathLst>
              <a:path h="6858000" w="4808344">
                <a:moveTo>
                  <a:pt x="0" y="0"/>
                </a:moveTo>
                <a:lnTo>
                  <a:pt x="4808344" y="0"/>
                </a:lnTo>
                <a:lnTo>
                  <a:pt x="4808344" y="6858000"/>
                </a:lnTo>
                <a:lnTo>
                  <a:pt x="0" y="6858000"/>
                </a:lnTo>
                <a:lnTo>
                  <a:pt x="0" y="0"/>
                </a:lnTo>
                <a:close/>
              </a:path>
            </a:pathLst>
          </a:custGeom>
          <a:blipFill>
            <a:blip r:embed="rId3"/>
            <a:stretch>
              <a:fillRect l="0" t="-925" r="-1225" b="-879"/>
            </a:stretch>
          </a:blipFill>
        </p:spPr>
      </p:sp>
      <p:sp>
        <p:nvSpPr>
          <p:cNvPr name="TextBox 4" id="4"/>
          <p:cNvSpPr txBox="true"/>
          <p:nvPr/>
        </p:nvSpPr>
        <p:spPr>
          <a:xfrm rot="0">
            <a:off x="1077735" y="183937"/>
            <a:ext cx="2437314" cy="465287"/>
          </a:xfrm>
          <a:prstGeom prst="rect">
            <a:avLst/>
          </a:prstGeom>
        </p:spPr>
        <p:txBody>
          <a:bodyPr anchor="t" rtlCol="false" tIns="0" lIns="0" bIns="0" rIns="0">
            <a:spAutoFit/>
          </a:bodyPr>
          <a:lstStyle/>
          <a:p>
            <a:pPr algn="l">
              <a:lnSpc>
                <a:spcPts val="3636"/>
              </a:lnSpc>
            </a:pPr>
            <a:r>
              <a:rPr lang="en-US" sz="3204">
                <a:solidFill>
                  <a:srgbClr val="0D0D0D"/>
                </a:solidFill>
                <a:latin typeface="Trebuchet MS"/>
                <a:ea typeface="Trebuchet MS"/>
                <a:cs typeface="Trebuchet MS"/>
                <a:sym typeface="Trebuchet MS"/>
              </a:rPr>
              <a:t>Functionality</a:t>
            </a:r>
          </a:p>
        </p:txBody>
      </p:sp>
      <p:sp>
        <p:nvSpPr>
          <p:cNvPr name="TextBox 5" id="5"/>
          <p:cNvSpPr txBox="true"/>
          <p:nvPr/>
        </p:nvSpPr>
        <p:spPr>
          <a:xfrm rot="0">
            <a:off x="2444763" y="609133"/>
            <a:ext cx="93659" cy="362798"/>
          </a:xfrm>
          <a:prstGeom prst="rect">
            <a:avLst/>
          </a:prstGeom>
        </p:spPr>
        <p:txBody>
          <a:bodyPr anchor="t" rtlCol="false" tIns="0" lIns="0" bIns="0" rIns="0">
            <a:spAutoFit/>
          </a:bodyPr>
          <a:lstStyle/>
          <a:p>
            <a:pPr algn="l">
              <a:lnSpc>
                <a:spcPts val="2724"/>
              </a:lnSpc>
            </a:pPr>
            <a:r>
              <a:rPr lang="en-US" sz="2400">
                <a:solidFill>
                  <a:srgbClr val="000000"/>
                </a:solidFill>
                <a:latin typeface="Trebuchet MS"/>
                <a:ea typeface="Trebuchet MS"/>
                <a:cs typeface="Trebuchet MS"/>
                <a:sym typeface="Trebuchet MS"/>
              </a:rPr>
              <a:t> </a:t>
            </a:r>
          </a:p>
        </p:txBody>
      </p:sp>
      <p:sp>
        <p:nvSpPr>
          <p:cNvPr name="TextBox 6" id="6"/>
          <p:cNvSpPr txBox="true"/>
          <p:nvPr/>
        </p:nvSpPr>
        <p:spPr>
          <a:xfrm rot="0">
            <a:off x="876881" y="5717924"/>
            <a:ext cx="93755" cy="372666"/>
          </a:xfrm>
          <a:prstGeom prst="rect">
            <a:avLst/>
          </a:prstGeom>
        </p:spPr>
        <p:txBody>
          <a:bodyPr anchor="t" rtlCol="false" tIns="0" lIns="0" bIns="0" rIns="0">
            <a:spAutoFit/>
          </a:bodyPr>
          <a:lstStyle/>
          <a:p>
            <a:pPr algn="l">
              <a:lnSpc>
                <a:spcPts val="2868"/>
              </a:lnSpc>
            </a:pPr>
            <a:r>
              <a:rPr lang="en-US" sz="2402">
                <a:solidFill>
                  <a:srgbClr val="000000"/>
                </a:solidFill>
                <a:latin typeface="Trebuchet MS"/>
                <a:ea typeface="Trebuchet MS"/>
                <a:cs typeface="Trebuchet MS"/>
                <a:sym typeface="Trebuchet MS"/>
              </a:rPr>
              <a:t> </a:t>
            </a:r>
          </a:p>
        </p:txBody>
      </p:sp>
      <p:sp>
        <p:nvSpPr>
          <p:cNvPr name="TextBox 7" id="7"/>
          <p:cNvSpPr txBox="true"/>
          <p:nvPr/>
        </p:nvSpPr>
        <p:spPr>
          <a:xfrm rot="0">
            <a:off x="604980" y="6086485"/>
            <a:ext cx="7470915" cy="734273"/>
          </a:xfrm>
          <a:prstGeom prst="rect">
            <a:avLst/>
          </a:prstGeom>
        </p:spPr>
        <p:txBody>
          <a:bodyPr anchor="t" rtlCol="false" tIns="0" lIns="0" bIns="0" rIns="0">
            <a:spAutoFit/>
          </a:bodyPr>
          <a:lstStyle/>
          <a:p>
            <a:pPr algn="l">
              <a:lnSpc>
                <a:spcPts val="2865"/>
              </a:lnSpc>
            </a:pPr>
            <a:r>
              <a:rPr lang="en-US" sz="2400">
                <a:solidFill>
                  <a:srgbClr val="000000"/>
                </a:solidFill>
                <a:latin typeface="Trebuchet MS"/>
                <a:ea typeface="Trebuchet MS"/>
                <a:cs typeface="Trebuchet MS"/>
                <a:sym typeface="Trebuchet MS"/>
              </a:rPr>
              <a:t>validation checks for empty fields before submission. Confirmation alert is shown on successful submission.</a:t>
            </a:r>
          </a:p>
        </p:txBody>
      </p:sp>
      <p:sp>
        <p:nvSpPr>
          <p:cNvPr name="TextBox 8" id="8"/>
          <p:cNvSpPr txBox="true"/>
          <p:nvPr/>
        </p:nvSpPr>
        <p:spPr>
          <a:xfrm rot="0">
            <a:off x="604980" y="4623168"/>
            <a:ext cx="7587196" cy="734273"/>
          </a:xfrm>
          <a:prstGeom prst="rect">
            <a:avLst/>
          </a:prstGeom>
        </p:spPr>
        <p:txBody>
          <a:bodyPr anchor="t" rtlCol="false" tIns="0" lIns="0" bIns="0" rIns="0">
            <a:spAutoFit/>
          </a:bodyPr>
          <a:lstStyle/>
          <a:p>
            <a:pPr algn="l">
              <a:lnSpc>
                <a:spcPts val="2851"/>
              </a:lnSpc>
            </a:pPr>
            <a:r>
              <a:rPr lang="en-US" sz="2400">
                <a:solidFill>
                  <a:srgbClr val="000000"/>
                </a:solidFill>
                <a:latin typeface="Trebuchet MS"/>
                <a:ea typeface="Trebuchet MS"/>
                <a:cs typeface="Trebuchet MS"/>
                <a:sym typeface="Trebuchet MS"/>
              </a:rPr>
              <a:t>6. Projects Section –Displays mini/major projects with descriptions. </a:t>
            </a:r>
          </a:p>
        </p:txBody>
      </p:sp>
      <p:sp>
        <p:nvSpPr>
          <p:cNvPr name="TextBox 9" id="9"/>
          <p:cNvSpPr txBox="true"/>
          <p:nvPr/>
        </p:nvSpPr>
        <p:spPr>
          <a:xfrm rot="0">
            <a:off x="604980" y="161249"/>
            <a:ext cx="9223953" cy="4260056"/>
          </a:xfrm>
          <a:prstGeom prst="rect">
            <a:avLst/>
          </a:prstGeom>
        </p:spPr>
        <p:txBody>
          <a:bodyPr anchor="t" rtlCol="false" tIns="0" lIns="0" bIns="0" rIns="0">
            <a:spAutoFit/>
          </a:bodyPr>
          <a:lstStyle/>
          <a:p>
            <a:pPr algn="l">
              <a:lnSpc>
                <a:spcPts val="4194"/>
              </a:lnSpc>
            </a:pPr>
            <a:r>
              <a:rPr lang="en-US" sz="3204">
                <a:solidFill>
                  <a:srgbClr val="FF0000"/>
                </a:solidFill>
                <a:latin typeface="Arimo"/>
                <a:ea typeface="Arimo"/>
                <a:cs typeface="Arimo"/>
                <a:sym typeface="Arimo"/>
              </a:rPr>
              <a:t>🔹</a:t>
            </a:r>
          </a:p>
          <a:p>
            <a:pPr algn="l">
              <a:lnSpc>
                <a:spcPts val="3141"/>
              </a:lnSpc>
            </a:pPr>
            <a:r>
              <a:rPr lang="en-US" sz="2400">
                <a:solidFill>
                  <a:srgbClr val="000000"/>
                </a:solidFill>
                <a:latin typeface="Trebuchet MS"/>
                <a:ea typeface="Trebuchet MS"/>
                <a:cs typeface="Trebuchet MS"/>
                <a:sym typeface="Trebuchet MS"/>
              </a:rPr>
              <a:t>1. NavigationBar –Links to different sections on the page.</a:t>
            </a:r>
          </a:p>
          <a:p>
            <a:pPr algn="l">
              <a:lnSpc>
                <a:spcPts val="5071"/>
              </a:lnSpc>
            </a:pPr>
            <a:r>
              <a:rPr lang="en-US" sz="2400">
                <a:solidFill>
                  <a:srgbClr val="000000"/>
                </a:solidFill>
                <a:latin typeface="Trebuchet MS"/>
                <a:ea typeface="Trebuchet MS"/>
                <a:cs typeface="Trebuchet MS"/>
                <a:sym typeface="Trebuchet MS"/>
              </a:rPr>
              <a:t>2. About Section –Displays student introduction and ambition.</a:t>
            </a:r>
          </a:p>
          <a:p>
            <a:pPr algn="l">
              <a:lnSpc>
                <a:spcPts val="6000"/>
              </a:lnSpc>
            </a:pPr>
            <a:r>
              <a:rPr lang="en-US" sz="2400">
                <a:solidFill>
                  <a:srgbClr val="000000"/>
                </a:solidFill>
                <a:latin typeface="Trebuchet MS"/>
                <a:ea typeface="Trebuchet MS"/>
                <a:cs typeface="Trebuchet MS"/>
                <a:sym typeface="Trebuchet MS"/>
              </a:rPr>
              <a:t>3. Education Section –Shows academic qualifications.</a:t>
            </a:r>
          </a:p>
          <a:p>
            <a:pPr algn="l">
              <a:lnSpc>
                <a:spcPts val="5400"/>
              </a:lnSpc>
            </a:pPr>
            <a:r>
              <a:rPr lang="en-US" sz="2400">
                <a:solidFill>
                  <a:srgbClr val="000000"/>
                </a:solidFill>
                <a:latin typeface="Trebuchet MS"/>
                <a:ea typeface="Trebuchet MS"/>
                <a:cs typeface="Trebuchet MS"/>
                <a:sym typeface="Trebuchet MS"/>
              </a:rPr>
              <a:t>4. Skills Section –Lists technical/professional skills in card format.</a:t>
            </a:r>
          </a:p>
          <a:p>
            <a:pPr algn="l">
              <a:lnSpc>
                <a:spcPts val="6000"/>
              </a:lnSpc>
            </a:pPr>
            <a:r>
              <a:rPr lang="en-US" sz="2400">
                <a:solidFill>
                  <a:srgbClr val="000000"/>
                </a:solidFill>
                <a:latin typeface="Trebuchet MS"/>
                <a:ea typeface="Trebuchet MS"/>
                <a:cs typeface="Trebuchet MS"/>
                <a:sym typeface="Trebuchet MS"/>
              </a:rPr>
              <a:t>5. Certificates Section –Highlights student certifications with </a:t>
            </a:r>
          </a:p>
          <a:p>
            <a:pPr algn="l">
              <a:lnSpc>
                <a:spcPts val="3363"/>
              </a:lnSpc>
            </a:pPr>
            <a:r>
              <a:rPr lang="en-US" sz="2402">
                <a:solidFill>
                  <a:srgbClr val="000000"/>
                </a:solidFill>
                <a:latin typeface="Trebuchet MS"/>
                <a:ea typeface="Trebuchet MS"/>
                <a:cs typeface="Trebuchet MS"/>
                <a:sym typeface="Trebuchet MS"/>
              </a:rPr>
              <a:t>details.</a:t>
            </a:r>
          </a:p>
        </p:txBody>
      </p:sp>
      <p:sp>
        <p:nvSpPr>
          <p:cNvPr name="TextBox 10" id="10"/>
          <p:cNvSpPr txBox="true"/>
          <p:nvPr/>
        </p:nvSpPr>
        <p:spPr>
          <a:xfrm rot="0">
            <a:off x="604980" y="5670299"/>
            <a:ext cx="9227906" cy="420291"/>
          </a:xfrm>
          <a:prstGeom prst="rect">
            <a:avLst/>
          </a:prstGeom>
        </p:spPr>
        <p:txBody>
          <a:bodyPr anchor="t" rtlCol="false" tIns="0" lIns="0" bIns="0" rIns="0">
            <a:spAutoFit/>
          </a:bodyPr>
          <a:lstStyle/>
          <a:p>
            <a:pPr algn="l">
              <a:lnSpc>
                <a:spcPts val="3363"/>
              </a:lnSpc>
            </a:pPr>
            <a:r>
              <a:rPr lang="en-US" sz="2402">
                <a:solidFill>
                  <a:srgbClr val="000000"/>
                </a:solidFill>
                <a:latin typeface="Trebuchet MS"/>
                <a:ea typeface="Trebuchet MS"/>
                <a:cs typeface="Trebuchet MS"/>
                <a:sym typeface="Trebuchet MS"/>
              </a:rPr>
              <a:t>7.</a:t>
            </a:r>
            <a:r>
              <a:rPr lang="en-US" sz="2402">
                <a:solidFill>
                  <a:srgbClr val="000000"/>
                </a:solidFill>
                <a:latin typeface="Trebuchet MS"/>
                <a:ea typeface="Trebuchet MS"/>
                <a:cs typeface="Trebuchet MS"/>
                <a:sym typeface="Trebuchet MS"/>
              </a:rPr>
              <a:t> </a:t>
            </a:r>
            <a:r>
              <a:rPr lang="en-US" sz="2402">
                <a:solidFill>
                  <a:srgbClr val="000000"/>
                </a:solidFill>
                <a:latin typeface="Trebuchet MS"/>
                <a:ea typeface="Trebuchet MS"/>
                <a:cs typeface="Trebuchet MS"/>
                <a:sym typeface="Trebuchet MS"/>
              </a:rPr>
              <a:t>Contact</a:t>
            </a:r>
            <a:r>
              <a:rPr lang="en-US" sz="2402">
                <a:solidFill>
                  <a:srgbClr val="000000"/>
                </a:solidFill>
                <a:latin typeface="Trebuchet MS"/>
                <a:ea typeface="Trebuchet MS"/>
                <a:cs typeface="Trebuchet MS"/>
                <a:sym typeface="Trebuchet MS"/>
              </a:rPr>
              <a:t> </a:t>
            </a:r>
            <a:r>
              <a:rPr lang="en-US" sz="2402">
                <a:solidFill>
                  <a:srgbClr val="000000"/>
                </a:solidFill>
                <a:latin typeface="Trebuchet MS"/>
                <a:ea typeface="Trebuchet MS"/>
                <a:cs typeface="Trebuchet MS"/>
                <a:sym typeface="Trebuchet MS"/>
              </a:rPr>
              <a:t>Section</a:t>
            </a:r>
            <a:r>
              <a:rPr lang="en-US" sz="2402">
                <a:solidFill>
                  <a:srgbClr val="000000"/>
                </a:solidFill>
                <a:latin typeface="Trebuchet MS"/>
                <a:ea typeface="Trebuchet MS"/>
                <a:cs typeface="Trebuchet MS"/>
                <a:sym typeface="Trebuchet MS"/>
              </a:rPr>
              <a:t> </a:t>
            </a:r>
            <a:r>
              <a:rPr lang="en-US" sz="2402">
                <a:solidFill>
                  <a:srgbClr val="000000"/>
                </a:solidFill>
                <a:latin typeface="Trebuchet MS"/>
                <a:ea typeface="Trebuchet MS"/>
                <a:cs typeface="Trebuchet MS"/>
                <a:sym typeface="Trebuchet MS"/>
              </a:rPr>
              <a:t>–Input</a:t>
            </a:r>
            <a:r>
              <a:rPr lang="en-US" sz="2402">
                <a:solidFill>
                  <a:srgbClr val="000000"/>
                </a:solidFill>
                <a:latin typeface="Trebuchet MS"/>
                <a:ea typeface="Trebuchet MS"/>
                <a:cs typeface="Trebuchet MS"/>
                <a:sym typeface="Trebuchet MS"/>
              </a:rPr>
              <a:t> </a:t>
            </a:r>
            <a:r>
              <a:rPr lang="en-US" sz="2402">
                <a:solidFill>
                  <a:srgbClr val="000000"/>
                </a:solidFill>
                <a:latin typeface="Trebuchet MS"/>
                <a:ea typeface="Trebuchet MS"/>
                <a:cs typeface="Trebuchet MS"/>
                <a:sym typeface="Trebuchet MS"/>
              </a:rPr>
              <a:t>fields:</a:t>
            </a:r>
            <a:r>
              <a:rPr lang="en-US" sz="2402">
                <a:solidFill>
                  <a:srgbClr val="000000"/>
                </a:solidFill>
                <a:latin typeface="Trebuchet MS"/>
                <a:ea typeface="Trebuchet MS"/>
                <a:cs typeface="Trebuchet MS"/>
                <a:sym typeface="Trebuchet MS"/>
              </a:rPr>
              <a:t> </a:t>
            </a:r>
            <a:r>
              <a:rPr lang="en-US" sz="2402">
                <a:solidFill>
                  <a:srgbClr val="000000"/>
                </a:solidFill>
                <a:latin typeface="Trebuchet MS"/>
                <a:ea typeface="Trebuchet MS"/>
                <a:cs typeface="Trebuchet MS"/>
                <a:sym typeface="Trebuchet MS"/>
              </a:rPr>
              <a:t>Name,</a:t>
            </a:r>
            <a:r>
              <a:rPr lang="en-US" sz="2402">
                <a:solidFill>
                  <a:srgbClr val="000000"/>
                </a:solidFill>
                <a:latin typeface="Trebuchet MS"/>
                <a:ea typeface="Trebuchet MS"/>
                <a:cs typeface="Trebuchet MS"/>
                <a:sym typeface="Trebuchet MS"/>
              </a:rPr>
              <a:t> </a:t>
            </a:r>
            <a:r>
              <a:rPr lang="en-US" sz="2402">
                <a:solidFill>
                  <a:srgbClr val="000000"/>
                </a:solidFill>
                <a:latin typeface="Trebuchet MS"/>
                <a:ea typeface="Trebuchet MS"/>
                <a:cs typeface="Trebuchet MS"/>
                <a:sym typeface="Trebuchet MS"/>
              </a:rPr>
              <a:t>Email,</a:t>
            </a:r>
            <a:r>
              <a:rPr lang="en-US" sz="2402">
                <a:solidFill>
                  <a:srgbClr val="000000"/>
                </a:solidFill>
                <a:latin typeface="Trebuchet MS"/>
                <a:ea typeface="Trebuchet MS"/>
                <a:cs typeface="Trebuchet MS"/>
                <a:sym typeface="Trebuchet MS"/>
              </a:rPr>
              <a:t> </a:t>
            </a:r>
            <a:r>
              <a:rPr lang="en-US" sz="2402">
                <a:solidFill>
                  <a:srgbClr val="000000"/>
                </a:solidFill>
                <a:latin typeface="Trebuchet MS"/>
                <a:ea typeface="Trebuchet MS"/>
                <a:cs typeface="Trebuchet MS"/>
                <a:sym typeface="Trebuchet MS"/>
              </a:rPr>
              <a:t>Message.JavaScript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06596"/>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stretch>
              <a:fillRect l="0" t="0" r="0" b="0"/>
            </a:stretch>
          </a:blipFill>
        </p:spPr>
      </p:sp>
      <p:sp>
        <p:nvSpPr>
          <p:cNvPr name="Freeform 3" id="3"/>
          <p:cNvSpPr/>
          <p:nvPr/>
        </p:nvSpPr>
        <p:spPr>
          <a:xfrm flipH="false" flipV="false" rot="0">
            <a:off x="7374131" y="0"/>
            <a:ext cx="4808344" cy="6858000"/>
          </a:xfrm>
          <a:custGeom>
            <a:avLst/>
            <a:gdLst/>
            <a:ahLst/>
            <a:cxnLst/>
            <a:rect r="r" b="b" t="t" l="l"/>
            <a:pathLst>
              <a:path h="6858000" w="4808344">
                <a:moveTo>
                  <a:pt x="0" y="0"/>
                </a:moveTo>
                <a:lnTo>
                  <a:pt x="4808344" y="0"/>
                </a:lnTo>
                <a:lnTo>
                  <a:pt x="4808344" y="6858000"/>
                </a:lnTo>
                <a:lnTo>
                  <a:pt x="0" y="6858000"/>
                </a:lnTo>
                <a:lnTo>
                  <a:pt x="0" y="0"/>
                </a:lnTo>
                <a:close/>
              </a:path>
            </a:pathLst>
          </a:custGeom>
          <a:blipFill>
            <a:blip r:embed="rId3"/>
            <a:stretch>
              <a:fillRect l="0" t="-925" r="-1225" b="-879"/>
            </a:stretch>
          </a:blipFill>
        </p:spPr>
      </p:sp>
      <p:sp>
        <p:nvSpPr>
          <p:cNvPr name="Freeform 4" id="4"/>
          <p:cNvSpPr/>
          <p:nvPr/>
        </p:nvSpPr>
        <p:spPr>
          <a:xfrm flipH="false" flipV="false" rot="0">
            <a:off x="1252680" y="1747809"/>
            <a:ext cx="7277100" cy="5105400"/>
          </a:xfrm>
          <a:custGeom>
            <a:avLst/>
            <a:gdLst/>
            <a:ahLst/>
            <a:cxnLst/>
            <a:rect r="r" b="b" t="t" l="l"/>
            <a:pathLst>
              <a:path h="5105400" w="7277100">
                <a:moveTo>
                  <a:pt x="0" y="0"/>
                </a:moveTo>
                <a:lnTo>
                  <a:pt x="7277100" y="0"/>
                </a:lnTo>
                <a:lnTo>
                  <a:pt x="7277100" y="5105400"/>
                </a:lnTo>
                <a:lnTo>
                  <a:pt x="0" y="5105400"/>
                </a:lnTo>
                <a:lnTo>
                  <a:pt x="0" y="0"/>
                </a:lnTo>
                <a:close/>
              </a:path>
            </a:pathLst>
          </a:custGeom>
          <a:blipFill>
            <a:blip r:embed="rId4"/>
            <a:stretch>
              <a:fillRect l="0" t="0" r="0" b="0"/>
            </a:stretch>
          </a:blipFill>
        </p:spPr>
      </p:sp>
      <p:sp>
        <p:nvSpPr>
          <p:cNvPr name="TextBox 5" id="5"/>
          <p:cNvSpPr txBox="true"/>
          <p:nvPr/>
        </p:nvSpPr>
        <p:spPr>
          <a:xfrm rot="0">
            <a:off x="556212" y="318183"/>
            <a:ext cx="3832155" cy="725595"/>
          </a:xfrm>
          <a:prstGeom prst="rect">
            <a:avLst/>
          </a:prstGeom>
        </p:spPr>
        <p:txBody>
          <a:bodyPr anchor="t" rtlCol="false" tIns="0" lIns="0" bIns="0" rIns="0">
            <a:spAutoFit/>
          </a:bodyPr>
          <a:lstStyle/>
          <a:p>
            <a:pPr algn="l">
              <a:lnSpc>
                <a:spcPts val="5630"/>
              </a:lnSpc>
            </a:pPr>
            <a:r>
              <a:rPr lang="en-US" sz="4800">
                <a:solidFill>
                  <a:srgbClr val="0D0D0D"/>
                </a:solidFill>
                <a:latin typeface="Trebuchet MS"/>
                <a:ea typeface="Trebuchet MS"/>
                <a:cs typeface="Trebuchet MS"/>
                <a:sym typeface="Trebuchet MS"/>
              </a:rPr>
              <a:t>CERTIFICATES</a:t>
            </a:r>
          </a:p>
        </p:txBody>
      </p:sp>
      <p:sp>
        <p:nvSpPr>
          <p:cNvPr name="TextBox 6" id="6"/>
          <p:cNvSpPr txBox="true"/>
          <p:nvPr/>
        </p:nvSpPr>
        <p:spPr>
          <a:xfrm rot="0">
            <a:off x="1274245" y="988095"/>
            <a:ext cx="93831" cy="591769"/>
          </a:xfrm>
          <a:prstGeom prst="rect">
            <a:avLst/>
          </a:prstGeom>
        </p:spPr>
        <p:txBody>
          <a:bodyPr anchor="t" rtlCol="false" tIns="0" lIns="0" bIns="0" rIns="0">
            <a:spAutoFit/>
          </a:bodyPr>
          <a:lstStyle/>
          <a:p>
            <a:pPr algn="l">
              <a:lnSpc>
                <a:spcPts val="4581"/>
              </a:lnSpc>
            </a:pPr>
            <a:r>
              <a:rPr lang="en-US" sz="3204">
                <a:solidFill>
                  <a:srgbClr val="7030A0"/>
                </a:solidFill>
                <a:latin typeface="Calibri (MS)"/>
                <a:ea typeface="Calibri (MS)"/>
                <a:cs typeface="Calibri (MS)"/>
                <a:sym typeface="Calibri (MS)"/>
              </a:rPr>
              <a:t> </a:t>
            </a:r>
          </a:p>
        </p:txBody>
      </p:sp>
      <p:sp>
        <p:nvSpPr>
          <p:cNvPr name="TextBox 7" id="7"/>
          <p:cNvSpPr txBox="true"/>
          <p:nvPr/>
        </p:nvSpPr>
        <p:spPr>
          <a:xfrm rot="0">
            <a:off x="556212" y="997620"/>
            <a:ext cx="2837764" cy="582244"/>
          </a:xfrm>
          <a:prstGeom prst="rect">
            <a:avLst/>
          </a:prstGeom>
        </p:spPr>
        <p:txBody>
          <a:bodyPr anchor="t" rtlCol="false" tIns="0" lIns="0" bIns="0" rIns="0">
            <a:spAutoFit/>
          </a:bodyPr>
          <a:lstStyle/>
          <a:p>
            <a:pPr algn="l">
              <a:lnSpc>
                <a:spcPts val="4485"/>
              </a:lnSpc>
            </a:pPr>
            <a:r>
              <a:rPr lang="en-US" sz="3204">
                <a:solidFill>
                  <a:srgbClr val="7030A0"/>
                </a:solidFill>
                <a:latin typeface="Calibri (MS)"/>
                <a:ea typeface="Calibri (MS)"/>
                <a:cs typeface="Calibri (MS)"/>
                <a:sym typeface="Calibri (MS)"/>
              </a:rPr>
              <a:t>GEN</a:t>
            </a:r>
            <a:r>
              <a:rPr lang="en-US" sz="3204">
                <a:solidFill>
                  <a:srgbClr val="000000"/>
                </a:solidFill>
                <a:latin typeface="Calibri (MS)"/>
                <a:ea typeface="Calibri (MS)"/>
                <a:cs typeface="Calibri (MS)"/>
                <a:sym typeface="Calibri (MS)"/>
              </a:rPr>
              <a:t> </a:t>
            </a:r>
            <a:r>
              <a:rPr lang="en-US" sz="3204">
                <a:solidFill>
                  <a:srgbClr val="7030A0"/>
                </a:solidFill>
                <a:latin typeface="Calibri (MS)"/>
                <a:ea typeface="Calibri (MS)"/>
                <a:cs typeface="Calibri (MS)"/>
                <a:sym typeface="Calibri (MS)"/>
              </a:rPr>
              <a:t>AI</a:t>
            </a:r>
            <a:r>
              <a:rPr lang="en-US" sz="3204">
                <a:solidFill>
                  <a:srgbClr val="000000"/>
                </a:solidFill>
                <a:latin typeface="Calibri (MS)"/>
                <a:ea typeface="Calibri (MS)"/>
                <a:cs typeface="Calibri (MS)"/>
                <a:sym typeface="Calibri (MS)"/>
              </a:rPr>
              <a:t> </a:t>
            </a:r>
            <a:r>
              <a:rPr lang="en-US" sz="3204">
                <a:solidFill>
                  <a:srgbClr val="7030A0"/>
                </a:solidFill>
                <a:latin typeface="Calibri (MS)"/>
                <a:ea typeface="Calibri (MS)"/>
                <a:cs typeface="Calibri (MS)"/>
                <a:sym typeface="Calibri (MS)"/>
              </a:rPr>
              <a:t>LITERACY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06596"/>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stretch>
              <a:fillRect l="0" t="0" r="0" b="0"/>
            </a:stretch>
          </a:blipFill>
        </p:spPr>
      </p:sp>
      <p:sp>
        <p:nvSpPr>
          <p:cNvPr name="Freeform 3" id="3"/>
          <p:cNvSpPr/>
          <p:nvPr/>
        </p:nvSpPr>
        <p:spPr>
          <a:xfrm flipH="false" flipV="false" rot="0">
            <a:off x="7374131" y="0"/>
            <a:ext cx="4808344" cy="6858000"/>
          </a:xfrm>
          <a:custGeom>
            <a:avLst/>
            <a:gdLst/>
            <a:ahLst/>
            <a:cxnLst/>
            <a:rect r="r" b="b" t="t" l="l"/>
            <a:pathLst>
              <a:path h="6858000" w="4808344">
                <a:moveTo>
                  <a:pt x="0" y="0"/>
                </a:moveTo>
                <a:lnTo>
                  <a:pt x="4808344" y="0"/>
                </a:lnTo>
                <a:lnTo>
                  <a:pt x="4808344" y="6858000"/>
                </a:lnTo>
                <a:lnTo>
                  <a:pt x="0" y="6858000"/>
                </a:lnTo>
                <a:lnTo>
                  <a:pt x="0" y="0"/>
                </a:lnTo>
                <a:close/>
              </a:path>
            </a:pathLst>
          </a:custGeom>
          <a:blipFill>
            <a:blip r:embed="rId3"/>
            <a:stretch>
              <a:fillRect l="0" t="-925" r="-1225" b="-879"/>
            </a:stretch>
          </a:blipFill>
        </p:spPr>
      </p:sp>
      <p:sp>
        <p:nvSpPr>
          <p:cNvPr name="Freeform 4" id="4"/>
          <p:cNvSpPr/>
          <p:nvPr/>
        </p:nvSpPr>
        <p:spPr>
          <a:xfrm flipH="false" flipV="false" rot="-5400000">
            <a:off x="2102272" y="-397716"/>
            <a:ext cx="6029325" cy="7648575"/>
          </a:xfrm>
          <a:custGeom>
            <a:avLst/>
            <a:gdLst/>
            <a:ahLst/>
            <a:cxnLst/>
            <a:rect r="r" b="b" t="t" l="l"/>
            <a:pathLst>
              <a:path h="7648575" w="6029325">
                <a:moveTo>
                  <a:pt x="0" y="0"/>
                </a:moveTo>
                <a:lnTo>
                  <a:pt x="6029325" y="0"/>
                </a:lnTo>
                <a:lnTo>
                  <a:pt x="6029325" y="7648575"/>
                </a:lnTo>
                <a:lnTo>
                  <a:pt x="0" y="7648575"/>
                </a:lnTo>
                <a:lnTo>
                  <a:pt x="0" y="0"/>
                </a:lnTo>
                <a:close/>
              </a:path>
            </a:pathLst>
          </a:custGeom>
          <a:blipFill>
            <a:blip r:embed="rId4"/>
            <a:stretch>
              <a:fillRect l="-13428" t="0" r="-13427"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0765" y="992734"/>
            <a:ext cx="9858375" cy="4676775"/>
          </a:xfrm>
          <a:custGeom>
            <a:avLst/>
            <a:gdLst/>
            <a:ahLst/>
            <a:cxnLst/>
            <a:rect r="r" b="b" t="t" l="l"/>
            <a:pathLst>
              <a:path h="4676775" w="9858375">
                <a:moveTo>
                  <a:pt x="0" y="0"/>
                </a:moveTo>
                <a:lnTo>
                  <a:pt x="9858375" y="0"/>
                </a:lnTo>
                <a:lnTo>
                  <a:pt x="9858375" y="4676775"/>
                </a:lnTo>
                <a:lnTo>
                  <a:pt x="0" y="4676775"/>
                </a:lnTo>
                <a:lnTo>
                  <a:pt x="0" y="0"/>
                </a:lnTo>
                <a:close/>
              </a:path>
            </a:pathLst>
          </a:custGeom>
          <a:blipFill>
            <a:blip r:embed="rId2"/>
            <a:stretch>
              <a:fillRect l="0" t="0" r="0" b="0"/>
            </a:stretch>
          </a:blipFill>
        </p:spPr>
      </p:sp>
      <p:sp>
        <p:nvSpPr>
          <p:cNvPr name="Freeform 3" id="3"/>
          <p:cNvSpPr/>
          <p:nvPr/>
        </p:nvSpPr>
        <p:spPr>
          <a:xfrm flipH="false" flipV="false" rot="0">
            <a:off x="8271853" y="0"/>
            <a:ext cx="3910622" cy="6858000"/>
          </a:xfrm>
          <a:custGeom>
            <a:avLst/>
            <a:gdLst/>
            <a:ahLst/>
            <a:cxnLst/>
            <a:rect r="r" b="b" t="t" l="l"/>
            <a:pathLst>
              <a:path h="6858000" w="3910622">
                <a:moveTo>
                  <a:pt x="0" y="0"/>
                </a:moveTo>
                <a:lnTo>
                  <a:pt x="3910622" y="0"/>
                </a:lnTo>
                <a:lnTo>
                  <a:pt x="3910622" y="6858000"/>
                </a:lnTo>
                <a:lnTo>
                  <a:pt x="0" y="6858000"/>
                </a:lnTo>
                <a:lnTo>
                  <a:pt x="0" y="0"/>
                </a:lnTo>
                <a:close/>
              </a:path>
            </a:pathLst>
          </a:custGeom>
          <a:blipFill>
            <a:blip r:embed="rId3"/>
            <a:stretch>
              <a:fillRect l="0" t="-905" r="-24462" b="-900"/>
            </a:stretch>
          </a:blipFill>
        </p:spPr>
      </p:sp>
      <p:sp>
        <p:nvSpPr>
          <p:cNvPr name="TextBox 4" id="4"/>
          <p:cNvSpPr txBox="true"/>
          <p:nvPr/>
        </p:nvSpPr>
        <p:spPr>
          <a:xfrm rot="0">
            <a:off x="1243460" y="306934"/>
            <a:ext cx="3516925" cy="389677"/>
          </a:xfrm>
          <a:prstGeom prst="rect">
            <a:avLst/>
          </a:prstGeom>
        </p:spPr>
        <p:txBody>
          <a:bodyPr anchor="t" rtlCol="false" tIns="0" lIns="0" bIns="0" rIns="0">
            <a:spAutoFit/>
          </a:bodyPr>
          <a:lstStyle/>
          <a:p>
            <a:pPr algn="l">
              <a:lnSpc>
                <a:spcPts val="3079"/>
              </a:lnSpc>
            </a:pPr>
            <a:r>
              <a:rPr lang="en-US" sz="2199">
                <a:solidFill>
                  <a:srgbClr val="000000"/>
                </a:solidFill>
                <a:latin typeface="Trebuchet MS"/>
                <a:ea typeface="Trebuchet MS"/>
                <a:cs typeface="Trebuchet MS"/>
                <a:sym typeface="Trebuchet MS"/>
              </a:rPr>
              <a:t>RESULTS AND SCREENSHOTS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3225" y="-114300"/>
            <a:ext cx="14411325" cy="7086600"/>
          </a:xfrm>
          <a:custGeom>
            <a:avLst/>
            <a:gdLst/>
            <a:ahLst/>
            <a:cxnLst/>
            <a:rect r="r" b="b" t="t" l="l"/>
            <a:pathLst>
              <a:path h="7086600" w="14411325">
                <a:moveTo>
                  <a:pt x="0" y="0"/>
                </a:moveTo>
                <a:lnTo>
                  <a:pt x="14411325" y="0"/>
                </a:lnTo>
                <a:lnTo>
                  <a:pt x="14411325" y="7086600"/>
                </a:lnTo>
                <a:lnTo>
                  <a:pt x="0" y="7086600"/>
                </a:lnTo>
                <a:lnTo>
                  <a:pt x="0" y="0"/>
                </a:lnTo>
                <a:close/>
              </a:path>
            </a:pathLst>
          </a:custGeom>
          <a:blipFill>
            <a:blip r:embed="rId2"/>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94956" y="-114300"/>
            <a:ext cx="14373225" cy="7086600"/>
          </a:xfrm>
          <a:custGeom>
            <a:avLst/>
            <a:gdLst/>
            <a:ahLst/>
            <a:cxnLst/>
            <a:rect r="r" b="b" t="t" l="l"/>
            <a:pathLst>
              <a:path h="7086600" w="14373225">
                <a:moveTo>
                  <a:pt x="0" y="0"/>
                </a:moveTo>
                <a:lnTo>
                  <a:pt x="14373225" y="0"/>
                </a:lnTo>
                <a:lnTo>
                  <a:pt x="14373225" y="7086600"/>
                </a:lnTo>
                <a:lnTo>
                  <a:pt x="0" y="7086600"/>
                </a:lnTo>
                <a:lnTo>
                  <a:pt x="0" y="0"/>
                </a:lnTo>
                <a:close/>
              </a:path>
            </a:pathLst>
          </a:custGeom>
          <a:blipFill>
            <a:blip r:embed="rId2"/>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06596"/>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stretch>
              <a:fillRect l="0" t="0" r="0" b="0"/>
            </a:stretch>
          </a:blipFill>
        </p:spPr>
      </p:sp>
      <p:sp>
        <p:nvSpPr>
          <p:cNvPr name="Freeform 3" id="3"/>
          <p:cNvSpPr/>
          <p:nvPr/>
        </p:nvSpPr>
        <p:spPr>
          <a:xfrm flipH="false" flipV="false" rot="0">
            <a:off x="6688836" y="1693126"/>
            <a:ext cx="314325" cy="323850"/>
          </a:xfrm>
          <a:custGeom>
            <a:avLst/>
            <a:gdLst/>
            <a:ahLst/>
            <a:cxnLst/>
            <a:rect r="r" b="b" t="t" l="l"/>
            <a:pathLst>
              <a:path h="323850" w="314325">
                <a:moveTo>
                  <a:pt x="0" y="0"/>
                </a:moveTo>
                <a:lnTo>
                  <a:pt x="314325" y="0"/>
                </a:lnTo>
                <a:lnTo>
                  <a:pt x="314325" y="323850"/>
                </a:lnTo>
                <a:lnTo>
                  <a:pt x="0" y="323850"/>
                </a:lnTo>
                <a:lnTo>
                  <a:pt x="0" y="0"/>
                </a:lnTo>
                <a:close/>
              </a:path>
            </a:pathLst>
          </a:custGeom>
          <a:blipFill>
            <a:blip r:embed="rId3"/>
            <a:stretch>
              <a:fillRect l="0" t="0" r="0" b="0"/>
            </a:stretch>
          </a:blipFill>
        </p:spPr>
      </p:sp>
      <p:sp>
        <p:nvSpPr>
          <p:cNvPr name="Freeform 4" id="4"/>
          <p:cNvSpPr/>
          <p:nvPr/>
        </p:nvSpPr>
        <p:spPr>
          <a:xfrm flipH="false" flipV="false" rot="0">
            <a:off x="7374131" y="0"/>
            <a:ext cx="4808344" cy="6858000"/>
          </a:xfrm>
          <a:custGeom>
            <a:avLst/>
            <a:gdLst/>
            <a:ahLst/>
            <a:cxnLst/>
            <a:rect r="r" b="b" t="t" l="l"/>
            <a:pathLst>
              <a:path h="6858000" w="4808344">
                <a:moveTo>
                  <a:pt x="0" y="0"/>
                </a:moveTo>
                <a:lnTo>
                  <a:pt x="4808344" y="0"/>
                </a:lnTo>
                <a:lnTo>
                  <a:pt x="4808344" y="6858000"/>
                </a:lnTo>
                <a:lnTo>
                  <a:pt x="0" y="6858000"/>
                </a:lnTo>
                <a:lnTo>
                  <a:pt x="0" y="0"/>
                </a:lnTo>
                <a:close/>
              </a:path>
            </a:pathLst>
          </a:custGeom>
          <a:blipFill>
            <a:blip r:embed="rId4"/>
            <a:stretch>
              <a:fillRect l="0" t="-925" r="-1225" b="-879"/>
            </a:stretch>
          </a:blipFill>
        </p:spPr>
      </p:sp>
      <p:sp>
        <p:nvSpPr>
          <p:cNvPr name="Freeform 5" id="5"/>
          <p:cNvSpPr/>
          <p:nvPr/>
        </p:nvSpPr>
        <p:spPr>
          <a:xfrm flipH="false" flipV="false" rot="0">
            <a:off x="1665732" y="6460236"/>
            <a:ext cx="76200" cy="180975"/>
          </a:xfrm>
          <a:custGeom>
            <a:avLst/>
            <a:gdLst/>
            <a:ahLst/>
            <a:cxnLst/>
            <a:rect r="r" b="b" t="t" l="l"/>
            <a:pathLst>
              <a:path h="180975" w="76200">
                <a:moveTo>
                  <a:pt x="0" y="0"/>
                </a:moveTo>
                <a:lnTo>
                  <a:pt x="76200" y="0"/>
                </a:lnTo>
                <a:lnTo>
                  <a:pt x="76200" y="180975"/>
                </a:lnTo>
                <a:lnTo>
                  <a:pt x="0" y="180975"/>
                </a:lnTo>
                <a:lnTo>
                  <a:pt x="0" y="0"/>
                </a:lnTo>
                <a:close/>
              </a:path>
            </a:pathLst>
          </a:custGeom>
          <a:blipFill>
            <a:blip r:embed="rId5"/>
            <a:stretch>
              <a:fillRect l="0" t="0" r="0" b="0"/>
            </a:stretch>
          </a:blipFill>
        </p:spPr>
      </p:sp>
      <p:sp>
        <p:nvSpPr>
          <p:cNvPr name="TextBox 6" id="6"/>
          <p:cNvSpPr txBox="true"/>
          <p:nvPr/>
        </p:nvSpPr>
        <p:spPr>
          <a:xfrm rot="0">
            <a:off x="766524" y="564537"/>
            <a:ext cx="3793903" cy="544620"/>
          </a:xfrm>
          <a:prstGeom prst="rect">
            <a:avLst/>
          </a:prstGeom>
        </p:spPr>
        <p:txBody>
          <a:bodyPr anchor="t" rtlCol="false" tIns="0" lIns="0" bIns="0" rIns="0">
            <a:spAutoFit/>
          </a:bodyPr>
          <a:lstStyle/>
          <a:p>
            <a:pPr algn="l">
              <a:lnSpc>
                <a:spcPts val="3753"/>
              </a:lnSpc>
            </a:pPr>
            <a:r>
              <a:rPr lang="en-US" sz="4800">
                <a:solidFill>
                  <a:srgbClr val="0D0D0D"/>
                </a:solidFill>
                <a:latin typeface="Trebuchet MS"/>
                <a:ea typeface="Trebuchet MS"/>
                <a:cs typeface="Trebuchet MS"/>
                <a:sym typeface="Trebuchet MS"/>
              </a:rPr>
              <a:t>CONCLUSION:</a:t>
            </a:r>
          </a:p>
        </p:txBody>
      </p:sp>
      <p:sp>
        <p:nvSpPr>
          <p:cNvPr name="TextBox 7" id="7"/>
          <p:cNvSpPr txBox="true"/>
          <p:nvPr/>
        </p:nvSpPr>
        <p:spPr>
          <a:xfrm rot="0">
            <a:off x="1214723" y="836219"/>
            <a:ext cx="78210" cy="569633"/>
          </a:xfrm>
          <a:prstGeom prst="rect">
            <a:avLst/>
          </a:prstGeom>
        </p:spPr>
        <p:txBody>
          <a:bodyPr anchor="t" rtlCol="false" tIns="0" lIns="0" bIns="0" rIns="0">
            <a:spAutoFit/>
          </a:bodyPr>
          <a:lstStyle/>
          <a:p>
            <a:pPr algn="l">
              <a:lnSpc>
                <a:spcPts val="5009"/>
              </a:lnSpc>
            </a:pPr>
            <a:r>
              <a:rPr lang="en-US" sz="2003">
                <a:solidFill>
                  <a:srgbClr val="000000"/>
                </a:solidFill>
                <a:latin typeface="Trebuchet MS"/>
                <a:ea typeface="Trebuchet MS"/>
                <a:cs typeface="Trebuchet MS"/>
                <a:sym typeface="Trebuchet MS"/>
              </a:rPr>
              <a:t> </a:t>
            </a:r>
          </a:p>
        </p:txBody>
      </p:sp>
      <p:sp>
        <p:nvSpPr>
          <p:cNvPr name="TextBox 8" id="8"/>
          <p:cNvSpPr txBox="true"/>
          <p:nvPr/>
        </p:nvSpPr>
        <p:spPr>
          <a:xfrm rot="0">
            <a:off x="1049884" y="3220936"/>
            <a:ext cx="78296" cy="322326"/>
          </a:xfrm>
          <a:prstGeom prst="rect">
            <a:avLst/>
          </a:prstGeom>
        </p:spPr>
        <p:txBody>
          <a:bodyPr anchor="t" rtlCol="false" tIns="0" lIns="0" bIns="0" rIns="0">
            <a:spAutoFit/>
          </a:bodyPr>
          <a:lstStyle/>
          <a:p>
            <a:pPr algn="l">
              <a:lnSpc>
                <a:spcPts val="2405"/>
              </a:lnSpc>
            </a:pPr>
            <a:r>
              <a:rPr lang="en-US" sz="2006">
                <a:solidFill>
                  <a:srgbClr val="000000"/>
                </a:solidFill>
                <a:latin typeface="Trebuchet MS"/>
                <a:ea typeface="Trebuchet MS"/>
                <a:cs typeface="Trebuchet MS"/>
                <a:sym typeface="Trebuchet MS"/>
              </a:rPr>
              <a:t> </a:t>
            </a:r>
          </a:p>
        </p:txBody>
      </p:sp>
      <p:sp>
        <p:nvSpPr>
          <p:cNvPr name="TextBox 9" id="9"/>
          <p:cNvSpPr txBox="true"/>
          <p:nvPr/>
        </p:nvSpPr>
        <p:spPr>
          <a:xfrm rot="0">
            <a:off x="766524" y="3526669"/>
            <a:ext cx="7760332" cy="931583"/>
          </a:xfrm>
          <a:prstGeom prst="rect">
            <a:avLst/>
          </a:prstGeom>
        </p:spPr>
        <p:txBody>
          <a:bodyPr anchor="t" rtlCol="false" tIns="0" lIns="0" bIns="0" rIns="0">
            <a:spAutoFit/>
          </a:bodyPr>
          <a:lstStyle/>
          <a:p>
            <a:pPr algn="l">
              <a:lnSpc>
                <a:spcPts val="2402"/>
              </a:lnSpc>
            </a:pPr>
            <a:r>
              <a:rPr lang="en-US" sz="2003">
                <a:solidFill>
                  <a:srgbClr val="000000"/>
                </a:solidFill>
                <a:latin typeface="Trebuchet MS"/>
                <a:ea typeface="Trebuchet MS"/>
                <a:cs typeface="Trebuchet MS"/>
                <a:sym typeface="Trebuchet MS"/>
              </a:rPr>
              <a:t>modern platform where students can highlight their strengths and achievements. This enhances their chances of being recognized by teachers, recruiters, and peers.</a:t>
            </a:r>
          </a:p>
        </p:txBody>
      </p:sp>
      <p:sp>
        <p:nvSpPr>
          <p:cNvPr name="TextBox 10" id="10"/>
          <p:cNvSpPr txBox="true"/>
          <p:nvPr/>
        </p:nvSpPr>
        <p:spPr>
          <a:xfrm rot="0">
            <a:off x="984399" y="4745317"/>
            <a:ext cx="78296" cy="322326"/>
          </a:xfrm>
          <a:prstGeom prst="rect">
            <a:avLst/>
          </a:prstGeom>
        </p:spPr>
        <p:txBody>
          <a:bodyPr anchor="t" rtlCol="false" tIns="0" lIns="0" bIns="0" rIns="0">
            <a:spAutoFit/>
          </a:bodyPr>
          <a:lstStyle/>
          <a:p>
            <a:pPr algn="l">
              <a:lnSpc>
                <a:spcPts val="2405"/>
              </a:lnSpc>
            </a:pPr>
            <a:r>
              <a:rPr lang="en-US" sz="2006">
                <a:solidFill>
                  <a:srgbClr val="000000"/>
                </a:solidFill>
                <a:latin typeface="Trebuchet MS"/>
                <a:ea typeface="Trebuchet MS"/>
                <a:cs typeface="Trebuchet MS"/>
                <a:sym typeface="Trebuchet MS"/>
              </a:rPr>
              <a:t> </a:t>
            </a:r>
          </a:p>
        </p:txBody>
      </p:sp>
      <p:sp>
        <p:nvSpPr>
          <p:cNvPr name="TextBox 11" id="11"/>
          <p:cNvSpPr txBox="true"/>
          <p:nvPr/>
        </p:nvSpPr>
        <p:spPr>
          <a:xfrm rot="0">
            <a:off x="766524" y="5050927"/>
            <a:ext cx="7869850" cy="931583"/>
          </a:xfrm>
          <a:prstGeom prst="rect">
            <a:avLst/>
          </a:prstGeom>
        </p:spPr>
        <p:txBody>
          <a:bodyPr anchor="t" rtlCol="false" tIns="0" lIns="0" bIns="0" rIns="0">
            <a:spAutoFit/>
          </a:bodyPr>
          <a:lstStyle/>
          <a:p>
            <a:pPr algn="l">
              <a:lnSpc>
                <a:spcPts val="2402"/>
              </a:lnSpc>
            </a:pPr>
            <a:r>
              <a:rPr lang="en-US" sz="2003">
                <a:solidFill>
                  <a:srgbClr val="000000"/>
                </a:solidFill>
                <a:latin typeface="Trebuchet MS"/>
                <a:ea typeface="Trebuchet MS"/>
                <a:cs typeface="Trebuchet MS"/>
                <a:sym typeface="Trebuchet MS"/>
              </a:rPr>
              <a:t>tool for today’s students, enabling them to present themselves in a professional manner and stand out in the competitiveworld .</a:t>
            </a:r>
          </a:p>
        </p:txBody>
      </p:sp>
      <p:sp>
        <p:nvSpPr>
          <p:cNvPr name="TextBox 12" id="12"/>
          <p:cNvSpPr txBox="true"/>
          <p:nvPr/>
        </p:nvSpPr>
        <p:spPr>
          <a:xfrm rot="0">
            <a:off x="766524" y="1087631"/>
            <a:ext cx="8281730" cy="321983"/>
          </a:xfrm>
          <a:prstGeom prst="rect">
            <a:avLst/>
          </a:prstGeom>
        </p:spPr>
        <p:txBody>
          <a:bodyPr anchor="t" rtlCol="false" tIns="0" lIns="0" bIns="0" rIns="0">
            <a:spAutoFit/>
          </a:bodyPr>
          <a:lstStyle/>
          <a:p>
            <a:pPr algn="l">
              <a:lnSpc>
                <a:spcPts val="2400"/>
              </a:lnSpc>
            </a:pPr>
            <a:r>
              <a:rPr lang="en-US" sz="2003">
                <a:solidFill>
                  <a:srgbClr val="000000"/>
                </a:solidFill>
                <a:latin typeface="Trebuchet MS"/>
                <a:ea typeface="Trebuchet MS"/>
                <a:cs typeface="Trebuchet MS"/>
                <a:sym typeface="Trebuchet MS"/>
              </a:rPr>
              <a:t>TheCurrent Academic Portfolio project successfully demonstrates how </a:t>
            </a:r>
          </a:p>
        </p:txBody>
      </p:sp>
      <p:sp>
        <p:nvSpPr>
          <p:cNvPr name="TextBox 13" id="13"/>
          <p:cNvSpPr txBox="true"/>
          <p:nvPr/>
        </p:nvSpPr>
        <p:spPr>
          <a:xfrm rot="0">
            <a:off x="766524" y="1392431"/>
            <a:ext cx="8399031" cy="1541183"/>
          </a:xfrm>
          <a:prstGeom prst="rect">
            <a:avLst/>
          </a:prstGeom>
        </p:spPr>
        <p:txBody>
          <a:bodyPr anchor="t" rtlCol="false" tIns="0" lIns="0" bIns="0" rIns="0">
            <a:spAutoFit/>
          </a:bodyPr>
          <a:lstStyle/>
          <a:p>
            <a:pPr algn="l">
              <a:lnSpc>
                <a:spcPts val="2400"/>
              </a:lnSpc>
            </a:pPr>
            <a:r>
              <a:rPr lang="en-US" sz="2003">
                <a:solidFill>
                  <a:srgbClr val="000000"/>
                </a:solidFill>
                <a:latin typeface="Trebuchet MS"/>
                <a:ea typeface="Trebuchet MS"/>
                <a:cs typeface="Trebuchet MS"/>
                <a:sym typeface="Trebuchet MS"/>
              </a:rPr>
              <a:t>studentscan digitally showcase their academic qualifications, skills, certifications, and projects in a structured and professional way. Unlike traditional paper-based resumes, this portfolio is interactive, responsive, and easily accessible online, making it more effective for academic purposes, internships, and job opportunities.</a:t>
            </a:r>
          </a:p>
        </p:txBody>
      </p:sp>
      <p:sp>
        <p:nvSpPr>
          <p:cNvPr name="TextBox 14" id="14"/>
          <p:cNvSpPr txBox="true"/>
          <p:nvPr/>
        </p:nvSpPr>
        <p:spPr>
          <a:xfrm rot="0">
            <a:off x="766524" y="3185674"/>
            <a:ext cx="7308761" cy="360426"/>
          </a:xfrm>
          <a:prstGeom prst="rect">
            <a:avLst/>
          </a:prstGeom>
        </p:spPr>
        <p:txBody>
          <a:bodyPr anchor="t" rtlCol="false" tIns="0" lIns="0" bIns="0" rIns="0">
            <a:spAutoFit/>
          </a:bodyPr>
          <a:lstStyle/>
          <a:p>
            <a:pPr algn="l">
              <a:lnSpc>
                <a:spcPts val="2808"/>
              </a:lnSpc>
            </a:pPr>
            <a:r>
              <a:rPr lang="en-US" sz="2006">
                <a:solidFill>
                  <a:srgbClr val="000000"/>
                </a:solidFill>
                <a:latin typeface="Trebuchet MS"/>
                <a:ea typeface="Trebuchet MS"/>
                <a:cs typeface="Trebuchet MS"/>
                <a:sym typeface="Trebuchet MS"/>
              </a:rPr>
              <a:t>ByusingHTML,CSS,andJavaScript,theprojectprovidesasimpleyet</a:t>
            </a:r>
          </a:p>
        </p:txBody>
      </p:sp>
      <p:sp>
        <p:nvSpPr>
          <p:cNvPr name="TextBox 15" id="15"/>
          <p:cNvSpPr txBox="true"/>
          <p:nvPr/>
        </p:nvSpPr>
        <p:spPr>
          <a:xfrm rot="0">
            <a:off x="766524" y="4710055"/>
            <a:ext cx="7555963" cy="360426"/>
          </a:xfrm>
          <a:prstGeom prst="rect">
            <a:avLst/>
          </a:prstGeom>
        </p:spPr>
        <p:txBody>
          <a:bodyPr anchor="t" rtlCol="false" tIns="0" lIns="0" bIns="0" rIns="0">
            <a:spAutoFit/>
          </a:bodyPr>
          <a:lstStyle/>
          <a:p>
            <a:pPr algn="l">
              <a:lnSpc>
                <a:spcPts val="2808"/>
              </a:lnSpc>
            </a:pPr>
            <a:r>
              <a:rPr lang="en-US" sz="2006">
                <a:solidFill>
                  <a:srgbClr val="000000"/>
                </a:solidFill>
                <a:latin typeface="Trebuchet MS"/>
                <a:ea typeface="Trebuchet MS"/>
                <a:cs typeface="Trebuchet MS"/>
                <a:sym typeface="Trebuchet MS"/>
              </a:rPr>
              <a:t>Inconclusion,theprojectprovesthatdigitalportfoliosareanessential</a:t>
            </a:r>
          </a:p>
        </p:txBody>
      </p:sp>
      <p:sp>
        <p:nvSpPr>
          <p:cNvPr name="TextBox 16" id="16"/>
          <p:cNvSpPr txBox="true"/>
          <p:nvPr/>
        </p:nvSpPr>
        <p:spPr>
          <a:xfrm rot="0">
            <a:off x="11306813" y="6430366"/>
            <a:ext cx="149990" cy="195463"/>
          </a:xfrm>
          <a:prstGeom prst="rect">
            <a:avLst/>
          </a:prstGeom>
        </p:spPr>
        <p:txBody>
          <a:bodyPr anchor="t" rtlCol="false" tIns="0" lIns="0" bIns="0" rIns="0">
            <a:spAutoFit/>
          </a:bodyPr>
          <a:lstStyle/>
          <a:p>
            <a:pPr algn="l">
              <a:lnSpc>
                <a:spcPts val="1545"/>
              </a:lnSpc>
            </a:pPr>
            <a:r>
              <a:rPr lang="en-US" sz="1103">
                <a:solidFill>
                  <a:srgbClr val="2D936A"/>
                </a:solidFill>
                <a:latin typeface="Trebuchet MS"/>
                <a:ea typeface="Trebuchet MS"/>
                <a:cs typeface="Trebuchet MS"/>
                <a:sym typeface="Trebuchet MS"/>
              </a:rPr>
              <a:t>19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06300" cy="6981825"/>
          </a:xfrm>
          <a:custGeom>
            <a:avLst/>
            <a:gdLst/>
            <a:ahLst/>
            <a:cxnLst/>
            <a:rect r="r" b="b" t="t" l="l"/>
            <a:pathLst>
              <a:path h="6981825" w="12306300">
                <a:moveTo>
                  <a:pt x="0" y="0"/>
                </a:moveTo>
                <a:lnTo>
                  <a:pt x="12306300" y="0"/>
                </a:lnTo>
                <a:lnTo>
                  <a:pt x="12306300" y="6981825"/>
                </a:lnTo>
                <a:lnTo>
                  <a:pt x="0" y="6981825"/>
                </a:lnTo>
                <a:lnTo>
                  <a:pt x="0" y="0"/>
                </a:lnTo>
                <a:close/>
              </a:path>
            </a:pathLst>
          </a:custGeom>
          <a:blipFill>
            <a:blip r:embed="rId2"/>
            <a:stretch>
              <a:fillRect l="0" t="0" r="0" b="0"/>
            </a:stretch>
          </a:blipFill>
        </p:spPr>
      </p:sp>
      <p:sp>
        <p:nvSpPr>
          <p:cNvPr name="Freeform 3" id="3"/>
          <p:cNvSpPr/>
          <p:nvPr/>
        </p:nvSpPr>
        <p:spPr>
          <a:xfrm flipH="false" flipV="false" rot="0">
            <a:off x="675132" y="6460236"/>
            <a:ext cx="2143125" cy="200025"/>
          </a:xfrm>
          <a:custGeom>
            <a:avLst/>
            <a:gdLst/>
            <a:ahLst/>
            <a:cxnLst/>
            <a:rect r="r" b="b" t="t" l="l"/>
            <a:pathLst>
              <a:path h="200025" w="2143125">
                <a:moveTo>
                  <a:pt x="0" y="0"/>
                </a:moveTo>
                <a:lnTo>
                  <a:pt x="2143125" y="0"/>
                </a:lnTo>
                <a:lnTo>
                  <a:pt x="2143125" y="200025"/>
                </a:lnTo>
                <a:lnTo>
                  <a:pt x="0" y="200025"/>
                </a:lnTo>
                <a:lnTo>
                  <a:pt x="0" y="0"/>
                </a:lnTo>
                <a:close/>
              </a:path>
            </a:pathLst>
          </a:custGeom>
          <a:blipFill>
            <a:blip r:embed="rId3"/>
            <a:stretch>
              <a:fillRect l="0" t="0" r="0" b="0"/>
            </a:stretch>
          </a:blipFill>
        </p:spPr>
      </p:sp>
      <p:grpSp>
        <p:nvGrpSpPr>
          <p:cNvPr name="Group 4" id="4"/>
          <p:cNvGrpSpPr>
            <a:grpSpLocks noChangeAspect="true"/>
          </p:cNvGrpSpPr>
          <p:nvPr/>
        </p:nvGrpSpPr>
        <p:grpSpPr>
          <a:xfrm rot="0">
            <a:off x="466344" y="6403848"/>
            <a:ext cx="3701929" cy="294132"/>
            <a:chOff x="0" y="0"/>
            <a:chExt cx="3701923" cy="294132"/>
          </a:xfrm>
        </p:grpSpPr>
        <p:sp>
          <p:nvSpPr>
            <p:cNvPr name="Freeform 5" id="5"/>
            <p:cNvSpPr/>
            <p:nvPr/>
          </p:nvSpPr>
          <p:spPr>
            <a:xfrm flipH="false" flipV="false" rot="0">
              <a:off x="0" y="0"/>
              <a:ext cx="3701796" cy="294132"/>
            </a:xfrm>
            <a:custGeom>
              <a:avLst/>
              <a:gdLst/>
              <a:ahLst/>
              <a:cxnLst/>
              <a:rect r="r" b="b" t="t" l="l"/>
              <a:pathLst>
                <a:path h="294132" w="3701796">
                  <a:moveTo>
                    <a:pt x="0" y="0"/>
                  </a:moveTo>
                  <a:lnTo>
                    <a:pt x="0" y="294132"/>
                  </a:lnTo>
                  <a:lnTo>
                    <a:pt x="3701796" y="294132"/>
                  </a:lnTo>
                  <a:lnTo>
                    <a:pt x="3701796" y="0"/>
                  </a:lnTo>
                  <a:close/>
                </a:path>
              </a:pathLst>
            </a:custGeom>
            <a:solidFill>
              <a:srgbClr val="F2F2F2"/>
            </a:solidFill>
          </p:spPr>
        </p:sp>
      </p:grpSp>
      <p:sp>
        <p:nvSpPr>
          <p:cNvPr name="TextBox 6" id="6"/>
          <p:cNvSpPr txBox="true"/>
          <p:nvPr/>
        </p:nvSpPr>
        <p:spPr>
          <a:xfrm rot="0">
            <a:off x="2347474" y="857174"/>
            <a:ext cx="3938235" cy="661540"/>
          </a:xfrm>
          <a:prstGeom prst="rect">
            <a:avLst/>
          </a:prstGeom>
        </p:spPr>
        <p:txBody>
          <a:bodyPr anchor="t" rtlCol="false" tIns="0" lIns="0" bIns="0" rIns="0">
            <a:spAutoFit/>
          </a:bodyPr>
          <a:lstStyle/>
          <a:p>
            <a:pPr algn="l">
              <a:lnSpc>
                <a:spcPts val="5108"/>
              </a:lnSpc>
            </a:pPr>
            <a:r>
              <a:rPr lang="en-US" sz="4250">
                <a:solidFill>
                  <a:srgbClr val="558ED5"/>
                </a:solidFill>
                <a:latin typeface="Trebuchet MS"/>
                <a:ea typeface="Trebuchet MS"/>
                <a:cs typeface="Trebuchet MS"/>
                <a:sym typeface="Trebuchet MS"/>
              </a:rPr>
              <a:t>PROJECT TITLE</a:t>
            </a:r>
            <a:r>
              <a:rPr lang="en-US" sz="4250">
                <a:solidFill>
                  <a:srgbClr val="000000"/>
                </a:solidFill>
                <a:latin typeface="Trebuchet MS"/>
                <a:ea typeface="Trebuchet MS"/>
                <a:cs typeface="Trebuchet MS"/>
                <a:sym typeface="Trebuchet MS"/>
              </a:rPr>
              <a:t>:</a:t>
            </a:r>
          </a:p>
        </p:txBody>
      </p:sp>
      <p:sp>
        <p:nvSpPr>
          <p:cNvPr name="TextBox 7" id="7"/>
          <p:cNvSpPr txBox="true"/>
          <p:nvPr/>
        </p:nvSpPr>
        <p:spPr>
          <a:xfrm rot="0">
            <a:off x="2187454" y="1505683"/>
            <a:ext cx="288579" cy="661206"/>
          </a:xfrm>
          <a:prstGeom prst="rect">
            <a:avLst/>
          </a:prstGeom>
        </p:spPr>
        <p:txBody>
          <a:bodyPr anchor="t" rtlCol="false" tIns="0" lIns="0" bIns="0" rIns="0">
            <a:spAutoFit/>
          </a:bodyPr>
          <a:lstStyle/>
          <a:p>
            <a:pPr algn="l">
              <a:lnSpc>
                <a:spcPts val="5106"/>
              </a:lnSpc>
            </a:pPr>
            <a:r>
              <a:rPr lang="en-US" sz="4247" spc="3398">
                <a:solidFill>
                  <a:srgbClr val="000000"/>
                </a:solidFill>
                <a:latin typeface="Trebuchet MS"/>
                <a:ea typeface="Trebuchet MS"/>
                <a:cs typeface="Trebuchet MS"/>
                <a:sym typeface="Trebuchet MS"/>
              </a:rPr>
              <a:t>“</a:t>
            </a:r>
          </a:p>
        </p:txBody>
      </p:sp>
      <p:sp>
        <p:nvSpPr>
          <p:cNvPr name="TextBox 8" id="8"/>
          <p:cNvSpPr txBox="true"/>
          <p:nvPr/>
        </p:nvSpPr>
        <p:spPr>
          <a:xfrm rot="0">
            <a:off x="4275801" y="1641272"/>
            <a:ext cx="125044" cy="484337"/>
          </a:xfrm>
          <a:prstGeom prst="rect">
            <a:avLst/>
          </a:prstGeom>
        </p:spPr>
        <p:txBody>
          <a:bodyPr anchor="t" rtlCol="false" tIns="0" lIns="0" bIns="0" rIns="0">
            <a:spAutoFit/>
          </a:bodyPr>
          <a:lstStyle/>
          <a:p>
            <a:pPr algn="l">
              <a:lnSpc>
                <a:spcPts val="3851"/>
              </a:lnSpc>
            </a:pPr>
            <a:r>
              <a:rPr lang="en-US" sz="3204" spc="2563">
                <a:solidFill>
                  <a:srgbClr val="000000"/>
                </a:solidFill>
                <a:latin typeface="Trebuchet MS"/>
                <a:ea typeface="Trebuchet MS"/>
                <a:cs typeface="Trebuchet MS"/>
                <a:sym typeface="Trebuchet MS"/>
              </a:rPr>
              <a:t> </a:t>
            </a:r>
          </a:p>
        </p:txBody>
      </p:sp>
      <p:sp>
        <p:nvSpPr>
          <p:cNvPr name="TextBox 9" id="9"/>
          <p:cNvSpPr txBox="true"/>
          <p:nvPr/>
        </p:nvSpPr>
        <p:spPr>
          <a:xfrm rot="0">
            <a:off x="2503313" y="1553156"/>
            <a:ext cx="5674709" cy="570062"/>
          </a:xfrm>
          <a:prstGeom prst="rect">
            <a:avLst/>
          </a:prstGeom>
        </p:spPr>
        <p:txBody>
          <a:bodyPr anchor="t" rtlCol="false" tIns="0" lIns="0" bIns="0" rIns="0">
            <a:spAutoFit/>
          </a:bodyPr>
          <a:lstStyle/>
          <a:p>
            <a:pPr algn="l">
              <a:lnSpc>
                <a:spcPts val="4786"/>
              </a:lnSpc>
            </a:pPr>
            <a:r>
              <a:rPr lang="en-US" sz="3204">
                <a:solidFill>
                  <a:srgbClr val="000000"/>
                </a:solidFill>
                <a:latin typeface="Trebuchet MS"/>
                <a:ea typeface="Trebuchet MS"/>
                <a:cs typeface="Trebuchet MS"/>
                <a:sym typeface="Trebuchet MS"/>
              </a:rPr>
              <a:t>CURRENTACADEMICPORFOLIO”</a:t>
            </a:r>
          </a:p>
        </p:txBody>
      </p:sp>
      <p:sp>
        <p:nvSpPr>
          <p:cNvPr name="TextBox 10" id="10"/>
          <p:cNvSpPr txBox="true"/>
          <p:nvPr/>
        </p:nvSpPr>
        <p:spPr>
          <a:xfrm rot="0">
            <a:off x="7372683" y="2165213"/>
            <a:ext cx="93831" cy="610819"/>
          </a:xfrm>
          <a:prstGeom prst="rect">
            <a:avLst/>
          </a:prstGeom>
        </p:spPr>
        <p:txBody>
          <a:bodyPr anchor="t" rtlCol="false" tIns="0" lIns="0" bIns="0" rIns="0">
            <a:spAutoFit/>
          </a:bodyPr>
          <a:lstStyle/>
          <a:p>
            <a:pPr algn="l">
              <a:lnSpc>
                <a:spcPts val="4786"/>
              </a:lnSpc>
            </a:pPr>
            <a:r>
              <a:rPr lang="en-US" sz="3204">
                <a:solidFill>
                  <a:srgbClr val="000000"/>
                </a:solidFill>
                <a:latin typeface="Calibri (MS)"/>
                <a:ea typeface="Calibri (MS)"/>
                <a:cs typeface="Calibri (MS)"/>
                <a:sym typeface="Calibri (MS)"/>
              </a:rPr>
              <a:t> </a:t>
            </a:r>
          </a:p>
        </p:txBody>
      </p:sp>
      <p:sp>
        <p:nvSpPr>
          <p:cNvPr name="TextBox 11" id="11"/>
          <p:cNvSpPr txBox="true"/>
          <p:nvPr/>
        </p:nvSpPr>
        <p:spPr>
          <a:xfrm rot="0">
            <a:off x="1699774" y="1850888"/>
            <a:ext cx="8596560" cy="925144"/>
          </a:xfrm>
          <a:prstGeom prst="rect">
            <a:avLst/>
          </a:prstGeom>
        </p:spPr>
        <p:txBody>
          <a:bodyPr anchor="t" rtlCol="false" tIns="0" lIns="0" bIns="0" rIns="0">
            <a:spAutoFit/>
          </a:bodyPr>
          <a:lstStyle/>
          <a:p>
            <a:pPr algn="l">
              <a:lnSpc>
                <a:spcPts val="8010"/>
              </a:lnSpc>
            </a:pPr>
            <a:r>
              <a:rPr lang="en-US" sz="3204">
                <a:solidFill>
                  <a:srgbClr val="000000"/>
                </a:solidFill>
                <a:latin typeface="Calibri (MS)"/>
                <a:ea typeface="Calibri (MS)"/>
                <a:cs typeface="Calibri (MS)"/>
                <a:sym typeface="Calibri (MS)"/>
              </a:rPr>
              <a:t>*Current Academic portfolio usingHTML, CSS, and </a:t>
            </a:r>
          </a:p>
        </p:txBody>
      </p:sp>
      <p:sp>
        <p:nvSpPr>
          <p:cNvPr name="TextBox 12" id="12"/>
          <p:cNvSpPr txBox="true"/>
          <p:nvPr/>
        </p:nvSpPr>
        <p:spPr>
          <a:xfrm rot="0">
            <a:off x="1798844" y="2902687"/>
            <a:ext cx="7688266" cy="925144"/>
          </a:xfrm>
          <a:prstGeom prst="rect">
            <a:avLst/>
          </a:prstGeom>
        </p:spPr>
        <p:txBody>
          <a:bodyPr anchor="t" rtlCol="false" tIns="0" lIns="0" bIns="0" rIns="0">
            <a:spAutoFit/>
          </a:bodyPr>
          <a:lstStyle/>
          <a:p>
            <a:pPr algn="l">
              <a:lnSpc>
                <a:spcPts val="8010"/>
              </a:lnSpc>
            </a:pPr>
            <a:r>
              <a:rPr lang="en-US" sz="3204">
                <a:solidFill>
                  <a:srgbClr val="000000"/>
                </a:solidFill>
                <a:latin typeface="Calibri (MS)"/>
                <a:ea typeface="Calibri (MS)"/>
                <a:cs typeface="Calibri (MS)"/>
                <a:sym typeface="Calibri (MS)"/>
              </a:rPr>
              <a:t>*Digital portfolio of current academic records</a:t>
            </a:r>
          </a:p>
        </p:txBody>
      </p:sp>
      <p:sp>
        <p:nvSpPr>
          <p:cNvPr name="TextBox 13" id="13"/>
          <p:cNvSpPr txBox="true"/>
          <p:nvPr/>
        </p:nvSpPr>
        <p:spPr>
          <a:xfrm rot="0">
            <a:off x="1888750" y="4003939"/>
            <a:ext cx="6574079" cy="532486"/>
          </a:xfrm>
          <a:prstGeom prst="rect">
            <a:avLst/>
          </a:prstGeom>
        </p:spPr>
        <p:txBody>
          <a:bodyPr anchor="t" rtlCol="false" tIns="0" lIns="0" bIns="0" rIns="0">
            <a:spAutoFit/>
          </a:bodyPr>
          <a:lstStyle/>
          <a:p>
            <a:pPr algn="l">
              <a:lnSpc>
                <a:spcPts val="1602"/>
              </a:lnSpc>
            </a:pPr>
            <a:r>
              <a:rPr lang="en-US" sz="3204">
                <a:solidFill>
                  <a:srgbClr val="000000"/>
                </a:solidFill>
                <a:latin typeface="Calibri (MS)"/>
                <a:ea typeface="Calibri (MS)"/>
                <a:cs typeface="Calibri (MS)"/>
                <a:sym typeface="Calibri (MS)"/>
              </a:rPr>
              <a:t>*Personal Academic portfolio-Joshika M</a:t>
            </a:r>
          </a:p>
        </p:txBody>
      </p:sp>
      <p:sp>
        <p:nvSpPr>
          <p:cNvPr name="TextBox 14" id="14"/>
          <p:cNvSpPr txBox="true"/>
          <p:nvPr/>
        </p:nvSpPr>
        <p:spPr>
          <a:xfrm rot="0">
            <a:off x="890578" y="2758859"/>
            <a:ext cx="1758286" cy="582578"/>
          </a:xfrm>
          <a:prstGeom prst="rect">
            <a:avLst/>
          </a:prstGeom>
        </p:spPr>
        <p:txBody>
          <a:bodyPr anchor="t" rtlCol="false" tIns="0" lIns="0" bIns="0" rIns="0">
            <a:spAutoFit/>
          </a:bodyPr>
          <a:lstStyle/>
          <a:p>
            <a:pPr algn="l">
              <a:lnSpc>
                <a:spcPts val="4488"/>
              </a:lnSpc>
            </a:pPr>
            <a:r>
              <a:rPr lang="en-US" sz="3206">
                <a:solidFill>
                  <a:srgbClr val="000000"/>
                </a:solidFill>
                <a:latin typeface="Calibri (MS)"/>
                <a:ea typeface="Calibri (MS)"/>
                <a:cs typeface="Calibri (MS)"/>
                <a:sym typeface="Calibri (MS)"/>
              </a:rPr>
              <a:t>Javascript.</a:t>
            </a:r>
          </a:p>
        </p:txBody>
      </p:sp>
      <p:sp>
        <p:nvSpPr>
          <p:cNvPr name="TextBox 15" id="15"/>
          <p:cNvSpPr txBox="true"/>
          <p:nvPr/>
        </p:nvSpPr>
        <p:spPr>
          <a:xfrm rot="0">
            <a:off x="11383013" y="6430366"/>
            <a:ext cx="75000" cy="195463"/>
          </a:xfrm>
          <a:prstGeom prst="rect">
            <a:avLst/>
          </a:prstGeom>
        </p:spPr>
        <p:txBody>
          <a:bodyPr anchor="t" rtlCol="false" tIns="0" lIns="0" bIns="0" rIns="0">
            <a:spAutoFit/>
          </a:bodyPr>
          <a:lstStyle/>
          <a:p>
            <a:pPr algn="l">
              <a:lnSpc>
                <a:spcPts val="1545"/>
              </a:lnSpc>
            </a:pPr>
            <a:r>
              <a:rPr lang="en-US" sz="1103">
                <a:solidFill>
                  <a:srgbClr val="2D936A"/>
                </a:solidFill>
                <a:latin typeface="Trebuchet MS"/>
                <a:ea typeface="Trebuchet MS"/>
                <a:cs typeface="Trebuchet MS"/>
                <a:sym typeface="Trebuchet M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2306300" cy="6981825"/>
          </a:xfrm>
          <a:custGeom>
            <a:avLst/>
            <a:gdLst/>
            <a:ahLst/>
            <a:cxnLst/>
            <a:rect r="r" b="b" t="t" l="l"/>
            <a:pathLst>
              <a:path h="6981825" w="12306300">
                <a:moveTo>
                  <a:pt x="0" y="0"/>
                </a:moveTo>
                <a:lnTo>
                  <a:pt x="12306300" y="0"/>
                </a:lnTo>
                <a:lnTo>
                  <a:pt x="12306300" y="6981825"/>
                </a:lnTo>
                <a:lnTo>
                  <a:pt x="0" y="6981825"/>
                </a:lnTo>
                <a:lnTo>
                  <a:pt x="0" y="0"/>
                </a:lnTo>
                <a:close/>
              </a:path>
            </a:pathLst>
          </a:custGeom>
          <a:blipFill>
            <a:blip r:embed="rId2"/>
            <a:stretch>
              <a:fillRect l="0" t="0" r="0" b="0"/>
            </a:stretch>
          </a:blipFill>
        </p:spPr>
      </p:sp>
      <p:sp>
        <p:nvSpPr>
          <p:cNvPr name="Freeform 3" id="3"/>
          <p:cNvSpPr/>
          <p:nvPr/>
        </p:nvSpPr>
        <p:spPr>
          <a:xfrm flipH="false" flipV="false" rot="0">
            <a:off x="10675620" y="6128004"/>
            <a:ext cx="247650" cy="247650"/>
          </a:xfrm>
          <a:custGeom>
            <a:avLst/>
            <a:gdLst/>
            <a:ahLst/>
            <a:cxnLst/>
            <a:rect r="r" b="b" t="t" l="l"/>
            <a:pathLst>
              <a:path h="247650" w="247650">
                <a:moveTo>
                  <a:pt x="0" y="0"/>
                </a:moveTo>
                <a:lnTo>
                  <a:pt x="247650" y="0"/>
                </a:lnTo>
                <a:lnTo>
                  <a:pt x="247650" y="247650"/>
                </a:lnTo>
                <a:lnTo>
                  <a:pt x="0" y="247650"/>
                </a:lnTo>
                <a:lnTo>
                  <a:pt x="0" y="0"/>
                </a:lnTo>
                <a:close/>
              </a:path>
            </a:pathLst>
          </a:custGeom>
          <a:blipFill>
            <a:blip r:embed="rId3"/>
            <a:stretch>
              <a:fillRect l="0" t="0" r="0" b="0"/>
            </a:stretch>
          </a:blipFill>
        </p:spPr>
      </p:sp>
      <p:grpSp>
        <p:nvGrpSpPr>
          <p:cNvPr name="Group 4" id="4"/>
          <p:cNvGrpSpPr>
            <a:grpSpLocks noChangeAspect="true"/>
          </p:cNvGrpSpPr>
          <p:nvPr/>
        </p:nvGrpSpPr>
        <p:grpSpPr>
          <a:xfrm rot="0">
            <a:off x="466344" y="6403848"/>
            <a:ext cx="3701929" cy="294132"/>
            <a:chOff x="0" y="0"/>
            <a:chExt cx="3701923" cy="294132"/>
          </a:xfrm>
        </p:grpSpPr>
        <p:sp>
          <p:nvSpPr>
            <p:cNvPr name="Freeform 5" id="5"/>
            <p:cNvSpPr/>
            <p:nvPr/>
          </p:nvSpPr>
          <p:spPr>
            <a:xfrm flipH="false" flipV="false" rot="0">
              <a:off x="0" y="0"/>
              <a:ext cx="3701796" cy="294132"/>
            </a:xfrm>
            <a:custGeom>
              <a:avLst/>
              <a:gdLst/>
              <a:ahLst/>
              <a:cxnLst/>
              <a:rect r="r" b="b" t="t" l="l"/>
              <a:pathLst>
                <a:path h="294132" w="3701796">
                  <a:moveTo>
                    <a:pt x="0" y="0"/>
                  </a:moveTo>
                  <a:lnTo>
                    <a:pt x="0" y="294132"/>
                  </a:lnTo>
                  <a:lnTo>
                    <a:pt x="3701796" y="294132"/>
                  </a:lnTo>
                  <a:lnTo>
                    <a:pt x="3701796" y="0"/>
                  </a:lnTo>
                  <a:close/>
                </a:path>
              </a:pathLst>
            </a:custGeom>
            <a:solidFill>
              <a:srgbClr val="F2F2F2"/>
            </a:solidFill>
          </p:spPr>
        </p:sp>
      </p:grpSp>
      <p:sp>
        <p:nvSpPr>
          <p:cNvPr name="Freeform 6" id="6"/>
          <p:cNvSpPr/>
          <p:nvPr/>
        </p:nvSpPr>
        <p:spPr>
          <a:xfrm flipH="false" flipV="false" rot="0">
            <a:off x="47244" y="3816096"/>
            <a:ext cx="1733550" cy="3009900"/>
          </a:xfrm>
          <a:custGeom>
            <a:avLst/>
            <a:gdLst/>
            <a:ahLst/>
            <a:cxnLst/>
            <a:rect r="r" b="b" t="t" l="l"/>
            <a:pathLst>
              <a:path h="3009900" w="1733550">
                <a:moveTo>
                  <a:pt x="0" y="0"/>
                </a:moveTo>
                <a:lnTo>
                  <a:pt x="1733550" y="0"/>
                </a:lnTo>
                <a:lnTo>
                  <a:pt x="1733550" y="3009900"/>
                </a:lnTo>
                <a:lnTo>
                  <a:pt x="0" y="3009900"/>
                </a:lnTo>
                <a:lnTo>
                  <a:pt x="0" y="0"/>
                </a:lnTo>
                <a:close/>
              </a:path>
            </a:pathLst>
          </a:custGeom>
          <a:blipFill>
            <a:blip r:embed="rId4"/>
            <a:stretch>
              <a:fillRect l="0" t="0" r="0" b="0"/>
            </a:stretch>
          </a:blipFill>
        </p:spPr>
      </p:sp>
      <p:sp>
        <p:nvSpPr>
          <p:cNvPr name="TextBox 7" id="7"/>
          <p:cNvSpPr txBox="true"/>
          <p:nvPr/>
        </p:nvSpPr>
        <p:spPr>
          <a:xfrm rot="0">
            <a:off x="753723" y="6441948"/>
            <a:ext cx="1610535" cy="195463"/>
          </a:xfrm>
          <a:prstGeom prst="rect">
            <a:avLst/>
          </a:prstGeom>
        </p:spPr>
        <p:txBody>
          <a:bodyPr anchor="t" rtlCol="false" tIns="0" lIns="0" bIns="0" rIns="0">
            <a:spAutoFit/>
          </a:bodyPr>
          <a:lstStyle/>
          <a:p>
            <a:pPr algn="l">
              <a:lnSpc>
                <a:spcPts val="1545"/>
              </a:lnSpc>
            </a:pPr>
            <a:r>
              <a:rPr lang="en-US" sz="1103">
                <a:solidFill>
                  <a:srgbClr val="2D82C2"/>
                </a:solidFill>
                <a:latin typeface="Trebuchet MS"/>
                <a:ea typeface="Trebuchet MS"/>
                <a:cs typeface="Trebuchet MS"/>
                <a:sym typeface="Trebuchet MS"/>
              </a:rPr>
              <a:t>3/21/2024</a:t>
            </a:r>
            <a:r>
              <a:rPr lang="en-US" sz="1103">
                <a:solidFill>
                  <a:srgbClr val="000000"/>
                </a:solidFill>
                <a:latin typeface="Trebuchet MS"/>
                <a:ea typeface="Trebuchet MS"/>
                <a:cs typeface="Trebuchet MS"/>
                <a:sym typeface="Trebuchet MS"/>
              </a:rPr>
              <a:t> </a:t>
            </a:r>
            <a:r>
              <a:rPr lang="en-US" sz="1103">
                <a:solidFill>
                  <a:srgbClr val="2D82C2"/>
                </a:solidFill>
                <a:latin typeface="Trebuchet MS"/>
                <a:ea typeface="Trebuchet MS"/>
                <a:cs typeface="Trebuchet MS"/>
                <a:sym typeface="Trebuchet MS"/>
              </a:rPr>
              <a:t>AnnualReview</a:t>
            </a:r>
          </a:p>
        </p:txBody>
      </p:sp>
      <p:sp>
        <p:nvSpPr>
          <p:cNvPr name="TextBox 8" id="8"/>
          <p:cNvSpPr txBox="true"/>
          <p:nvPr/>
        </p:nvSpPr>
        <p:spPr>
          <a:xfrm rot="0">
            <a:off x="11383013" y="6430366"/>
            <a:ext cx="75000" cy="195463"/>
          </a:xfrm>
          <a:prstGeom prst="rect">
            <a:avLst/>
          </a:prstGeom>
        </p:spPr>
        <p:txBody>
          <a:bodyPr anchor="t" rtlCol="false" tIns="0" lIns="0" bIns="0" rIns="0">
            <a:spAutoFit/>
          </a:bodyPr>
          <a:lstStyle/>
          <a:p>
            <a:pPr algn="l">
              <a:lnSpc>
                <a:spcPts val="1545"/>
              </a:lnSpc>
            </a:pPr>
            <a:r>
              <a:rPr lang="en-US" sz="1103">
                <a:solidFill>
                  <a:srgbClr val="2D936A"/>
                </a:solidFill>
                <a:latin typeface="Trebuchet MS"/>
                <a:ea typeface="Trebuchet MS"/>
                <a:cs typeface="Trebuchet MS"/>
                <a:sym typeface="Trebuchet MS"/>
              </a:rPr>
              <a:t>3</a:t>
            </a:r>
          </a:p>
        </p:txBody>
      </p:sp>
      <p:sp>
        <p:nvSpPr>
          <p:cNvPr name="TextBox 9" id="9"/>
          <p:cNvSpPr txBox="true"/>
          <p:nvPr/>
        </p:nvSpPr>
        <p:spPr>
          <a:xfrm rot="0">
            <a:off x="749760" y="334156"/>
            <a:ext cx="2265864" cy="830713"/>
          </a:xfrm>
          <a:prstGeom prst="rect">
            <a:avLst/>
          </a:prstGeom>
        </p:spPr>
        <p:txBody>
          <a:bodyPr anchor="t" rtlCol="false" tIns="0" lIns="0" bIns="0" rIns="0">
            <a:spAutoFit/>
          </a:bodyPr>
          <a:lstStyle/>
          <a:p>
            <a:pPr algn="l">
              <a:lnSpc>
                <a:spcPts val="6723"/>
              </a:lnSpc>
            </a:pPr>
            <a:r>
              <a:rPr lang="en-US" sz="4802">
                <a:solidFill>
                  <a:srgbClr val="0D0D0D"/>
                </a:solidFill>
                <a:latin typeface="Trebuchet MS"/>
                <a:ea typeface="Trebuchet MS"/>
                <a:cs typeface="Trebuchet MS"/>
                <a:sym typeface="Trebuchet MS"/>
              </a:rPr>
              <a:t>AGENDA</a:t>
            </a:r>
          </a:p>
        </p:txBody>
      </p:sp>
      <p:sp>
        <p:nvSpPr>
          <p:cNvPr name="TextBox 10" id="10"/>
          <p:cNvSpPr txBox="true"/>
          <p:nvPr/>
        </p:nvSpPr>
        <p:spPr>
          <a:xfrm rot="0">
            <a:off x="2100586" y="1563624"/>
            <a:ext cx="4668755" cy="2104682"/>
          </a:xfrm>
          <a:prstGeom prst="rect">
            <a:avLst/>
          </a:prstGeom>
        </p:spPr>
        <p:txBody>
          <a:bodyPr anchor="t" rtlCol="false" tIns="0" lIns="0" bIns="0" rIns="0">
            <a:spAutoFit/>
          </a:bodyPr>
          <a:lstStyle/>
          <a:p>
            <a:pPr algn="l">
              <a:lnSpc>
                <a:spcPts val="3299"/>
              </a:lnSpc>
            </a:pPr>
            <a:r>
              <a:rPr lang="en-US" b="true" sz="2795" i="true" spc="39">
                <a:solidFill>
                  <a:srgbClr val="0D0D0D"/>
                </a:solidFill>
                <a:latin typeface="Arial Bold Italics"/>
                <a:ea typeface="Arial Bold Italics"/>
                <a:cs typeface="Arial Bold Italics"/>
                <a:sym typeface="Arial Bold Italics"/>
              </a:rPr>
              <a:t>1.</a:t>
            </a:r>
            <a:r>
              <a:rPr lang="en-US" b="true" sz="2795" i="true" spc="39">
                <a:solidFill>
                  <a:srgbClr val="000000"/>
                </a:solidFill>
                <a:latin typeface="Arial Bold Italics"/>
                <a:ea typeface="Arial Bold Italics"/>
                <a:cs typeface="Arial Bold Italics"/>
                <a:sym typeface="Arial Bold Italics"/>
              </a:rPr>
              <a:t> </a:t>
            </a:r>
            <a:r>
              <a:rPr lang="en-US" b="true" sz="2795" i="true" spc="39">
                <a:solidFill>
                  <a:srgbClr val="0D0D0D"/>
                </a:solidFill>
                <a:latin typeface="Arial Bold Italics"/>
                <a:ea typeface="Arial Bold Italics"/>
                <a:cs typeface="Arial Bold Italics"/>
                <a:sym typeface="Arial Bold Italics"/>
              </a:rPr>
              <a:t>Problem</a:t>
            </a:r>
            <a:r>
              <a:rPr lang="en-US" b="true" sz="2795" i="true" spc="39">
                <a:solidFill>
                  <a:srgbClr val="000000"/>
                </a:solidFill>
                <a:latin typeface="Arial Bold Italics"/>
                <a:ea typeface="Arial Bold Italics"/>
                <a:cs typeface="Arial Bold Italics"/>
                <a:sym typeface="Arial Bold Italics"/>
              </a:rPr>
              <a:t> </a:t>
            </a:r>
            <a:r>
              <a:rPr lang="en-US" b="true" sz="2795" i="true" spc="39">
                <a:solidFill>
                  <a:srgbClr val="0D0D0D"/>
                </a:solidFill>
                <a:latin typeface="Arial Bold Italics"/>
                <a:ea typeface="Arial Bold Italics"/>
                <a:cs typeface="Arial Bold Italics"/>
                <a:sym typeface="Arial Bold Italics"/>
              </a:rPr>
              <a:t>Statement 2.</a:t>
            </a:r>
            <a:r>
              <a:rPr lang="en-US" b="true" sz="2795" i="true" spc="39">
                <a:solidFill>
                  <a:srgbClr val="000000"/>
                </a:solidFill>
                <a:latin typeface="Arial Bold Italics"/>
                <a:ea typeface="Arial Bold Italics"/>
                <a:cs typeface="Arial Bold Italics"/>
                <a:sym typeface="Arial Bold Italics"/>
              </a:rPr>
              <a:t> </a:t>
            </a:r>
            <a:r>
              <a:rPr lang="en-US" b="true" sz="2795" i="true" spc="39">
                <a:solidFill>
                  <a:srgbClr val="0D0D0D"/>
                </a:solidFill>
                <a:latin typeface="Arial Bold Italics"/>
                <a:ea typeface="Arial Bold Italics"/>
                <a:cs typeface="Arial Bold Italics"/>
                <a:sym typeface="Arial Bold Italics"/>
              </a:rPr>
              <a:t>Project</a:t>
            </a:r>
            <a:r>
              <a:rPr lang="en-US" b="true" sz="2795" i="true" spc="39">
                <a:solidFill>
                  <a:srgbClr val="000000"/>
                </a:solidFill>
                <a:latin typeface="Arial Bold Italics"/>
                <a:ea typeface="Arial Bold Italics"/>
                <a:cs typeface="Arial Bold Italics"/>
                <a:sym typeface="Arial Bold Italics"/>
              </a:rPr>
              <a:t> </a:t>
            </a:r>
            <a:r>
              <a:rPr lang="en-US" b="true" sz="2795" i="true" spc="39">
                <a:solidFill>
                  <a:srgbClr val="0D0D0D"/>
                </a:solidFill>
                <a:latin typeface="Arial Bold Italics"/>
                <a:ea typeface="Arial Bold Italics"/>
                <a:cs typeface="Arial Bold Italics"/>
                <a:sym typeface="Arial Bold Italics"/>
              </a:rPr>
              <a:t>Overview 3.</a:t>
            </a:r>
            <a:r>
              <a:rPr lang="en-US" b="true" sz="2795" i="true" spc="39">
                <a:solidFill>
                  <a:srgbClr val="000000"/>
                </a:solidFill>
                <a:latin typeface="Arial Bold Italics"/>
                <a:ea typeface="Arial Bold Italics"/>
                <a:cs typeface="Arial Bold Italics"/>
                <a:sym typeface="Arial Bold Italics"/>
              </a:rPr>
              <a:t> </a:t>
            </a:r>
            <a:r>
              <a:rPr lang="en-US" b="true" sz="2795" i="true" spc="39">
                <a:solidFill>
                  <a:srgbClr val="0D0D0D"/>
                </a:solidFill>
                <a:latin typeface="Arial Bold Italics"/>
                <a:ea typeface="Arial Bold Italics"/>
                <a:cs typeface="Arial Bold Italics"/>
                <a:sym typeface="Arial Bold Italics"/>
              </a:rPr>
              <a:t>End</a:t>
            </a:r>
            <a:r>
              <a:rPr lang="en-US" b="true" sz="2795" i="true" spc="39">
                <a:solidFill>
                  <a:srgbClr val="000000"/>
                </a:solidFill>
                <a:latin typeface="Arial Bold Italics"/>
                <a:ea typeface="Arial Bold Italics"/>
                <a:cs typeface="Arial Bold Italics"/>
                <a:sym typeface="Arial Bold Italics"/>
              </a:rPr>
              <a:t> </a:t>
            </a:r>
            <a:r>
              <a:rPr lang="en-US" b="true" sz="2795" i="true" spc="39">
                <a:solidFill>
                  <a:srgbClr val="0D0D0D"/>
                </a:solidFill>
                <a:latin typeface="Arial Bold Italics"/>
                <a:ea typeface="Arial Bold Italics"/>
                <a:cs typeface="Arial Bold Italics"/>
                <a:sym typeface="Arial Bold Italics"/>
              </a:rPr>
              <a:t>Users 4.</a:t>
            </a:r>
            <a:r>
              <a:rPr lang="en-US" b="true" sz="2795" i="true" spc="39">
                <a:solidFill>
                  <a:srgbClr val="000000"/>
                </a:solidFill>
                <a:latin typeface="Arial Bold Italics"/>
                <a:ea typeface="Arial Bold Italics"/>
                <a:cs typeface="Arial Bold Italics"/>
                <a:sym typeface="Arial Bold Italics"/>
              </a:rPr>
              <a:t> </a:t>
            </a:r>
            <a:r>
              <a:rPr lang="en-US" b="true" sz="2795" i="true" spc="39">
                <a:solidFill>
                  <a:srgbClr val="0D0D0D"/>
                </a:solidFill>
                <a:latin typeface="Arial Bold Italics"/>
                <a:ea typeface="Arial Bold Italics"/>
                <a:cs typeface="Arial Bold Italics"/>
                <a:sym typeface="Arial Bold Italics"/>
              </a:rPr>
              <a:t>Tools</a:t>
            </a:r>
            <a:r>
              <a:rPr lang="en-US" b="true" sz="2795" i="true" spc="39">
                <a:solidFill>
                  <a:srgbClr val="000000"/>
                </a:solidFill>
                <a:latin typeface="Arial Bold Italics"/>
                <a:ea typeface="Arial Bold Italics"/>
                <a:cs typeface="Arial Bold Italics"/>
                <a:sym typeface="Arial Bold Italics"/>
              </a:rPr>
              <a:t> </a:t>
            </a:r>
            <a:r>
              <a:rPr lang="en-US" b="true" sz="2795" i="true" spc="39">
                <a:solidFill>
                  <a:srgbClr val="0D0D0D"/>
                </a:solidFill>
                <a:latin typeface="Arial Bold Italics"/>
                <a:ea typeface="Arial Bold Italics"/>
                <a:cs typeface="Arial Bold Italics"/>
                <a:sym typeface="Arial Bold Italics"/>
              </a:rPr>
              <a:t>and</a:t>
            </a:r>
            <a:r>
              <a:rPr lang="en-US" b="true" sz="2795" i="true" spc="39">
                <a:solidFill>
                  <a:srgbClr val="000000"/>
                </a:solidFill>
                <a:latin typeface="Arial Bold Italics"/>
                <a:ea typeface="Arial Bold Italics"/>
                <a:cs typeface="Arial Bold Italics"/>
                <a:sym typeface="Arial Bold Italics"/>
              </a:rPr>
              <a:t> </a:t>
            </a:r>
            <a:r>
              <a:rPr lang="en-US" b="true" sz="2795" i="true" spc="39">
                <a:solidFill>
                  <a:srgbClr val="0D0D0D"/>
                </a:solidFill>
                <a:latin typeface="Arial Bold Italics"/>
                <a:ea typeface="Arial Bold Italics"/>
                <a:cs typeface="Arial Bold Italics"/>
                <a:sym typeface="Arial Bold Italics"/>
              </a:rPr>
              <a:t>Technologies 5.</a:t>
            </a:r>
            <a:r>
              <a:rPr lang="en-US" b="true" sz="2795" i="true" spc="39">
                <a:solidFill>
                  <a:srgbClr val="000000"/>
                </a:solidFill>
                <a:latin typeface="Arial Bold Italics"/>
                <a:ea typeface="Arial Bold Italics"/>
                <a:cs typeface="Arial Bold Italics"/>
                <a:sym typeface="Arial Bold Italics"/>
              </a:rPr>
              <a:t> </a:t>
            </a:r>
            <a:r>
              <a:rPr lang="en-US" b="true" sz="2795" i="true" spc="39">
                <a:solidFill>
                  <a:srgbClr val="0D0D0D"/>
                </a:solidFill>
                <a:latin typeface="Arial Bold Italics"/>
                <a:ea typeface="Arial Bold Italics"/>
                <a:cs typeface="Arial Bold Italics"/>
                <a:sym typeface="Arial Bold Italics"/>
              </a:rPr>
              <a:t>Portfolio</a:t>
            </a:r>
            <a:r>
              <a:rPr lang="en-US" b="true" sz="2795" i="true" spc="39">
                <a:solidFill>
                  <a:srgbClr val="000000"/>
                </a:solidFill>
                <a:latin typeface="Arial Bold Italics"/>
                <a:ea typeface="Arial Bold Italics"/>
                <a:cs typeface="Arial Bold Italics"/>
                <a:sym typeface="Arial Bold Italics"/>
              </a:rPr>
              <a:t> </a:t>
            </a:r>
            <a:r>
              <a:rPr lang="en-US" b="true" sz="2795" i="true" spc="39">
                <a:solidFill>
                  <a:srgbClr val="0D0D0D"/>
                </a:solidFill>
                <a:latin typeface="Arial Bold Italics"/>
                <a:ea typeface="Arial Bold Italics"/>
                <a:cs typeface="Arial Bold Italics"/>
                <a:sym typeface="Arial Bold Italics"/>
              </a:rPr>
              <a:t>design</a:t>
            </a:r>
            <a:r>
              <a:rPr lang="en-US" b="true" sz="2795" i="true" spc="39">
                <a:solidFill>
                  <a:srgbClr val="000000"/>
                </a:solidFill>
                <a:latin typeface="Arial Bold Italics"/>
                <a:ea typeface="Arial Bold Italics"/>
                <a:cs typeface="Arial Bold Italics"/>
                <a:sym typeface="Arial Bold Italics"/>
              </a:rPr>
              <a:t> </a:t>
            </a:r>
            <a:r>
              <a:rPr lang="en-US" b="true" sz="2795" i="true" spc="39">
                <a:solidFill>
                  <a:srgbClr val="0D0D0D"/>
                </a:solidFill>
                <a:latin typeface="Arial Bold Italics"/>
                <a:ea typeface="Arial Bold Italics"/>
                <a:cs typeface="Arial Bold Italics"/>
                <a:sym typeface="Arial Bold Italics"/>
              </a:rPr>
              <a:t>and</a:t>
            </a:r>
          </a:p>
        </p:txBody>
      </p:sp>
      <p:sp>
        <p:nvSpPr>
          <p:cNvPr name="TextBox 11" id="11"/>
          <p:cNvSpPr txBox="true"/>
          <p:nvPr/>
        </p:nvSpPr>
        <p:spPr>
          <a:xfrm rot="0">
            <a:off x="2600458" y="3630930"/>
            <a:ext cx="1230259" cy="494957"/>
          </a:xfrm>
          <a:prstGeom prst="rect">
            <a:avLst/>
          </a:prstGeom>
        </p:spPr>
        <p:txBody>
          <a:bodyPr anchor="t" rtlCol="false" tIns="0" lIns="0" bIns="0" rIns="0">
            <a:spAutoFit/>
          </a:bodyPr>
          <a:lstStyle/>
          <a:p>
            <a:pPr algn="l">
              <a:lnSpc>
                <a:spcPts val="3906"/>
              </a:lnSpc>
            </a:pPr>
            <a:r>
              <a:rPr lang="en-US" b="true" sz="2795" i="true" spc="67">
                <a:solidFill>
                  <a:srgbClr val="0D0D0D"/>
                </a:solidFill>
                <a:latin typeface="Arial Bold Italics"/>
                <a:ea typeface="Arial Bold Italics"/>
                <a:cs typeface="Arial Bold Italics"/>
                <a:sym typeface="Arial Bold Italics"/>
              </a:rPr>
              <a:t>Layout</a:t>
            </a:r>
          </a:p>
        </p:txBody>
      </p:sp>
      <p:sp>
        <p:nvSpPr>
          <p:cNvPr name="TextBox 12" id="12"/>
          <p:cNvSpPr txBox="true"/>
          <p:nvPr/>
        </p:nvSpPr>
        <p:spPr>
          <a:xfrm rot="0">
            <a:off x="2563787" y="4161920"/>
            <a:ext cx="100708" cy="390525"/>
          </a:xfrm>
          <a:prstGeom prst="rect">
            <a:avLst/>
          </a:prstGeom>
        </p:spPr>
        <p:txBody>
          <a:bodyPr anchor="t" rtlCol="false" tIns="0" lIns="0" bIns="0" rIns="0">
            <a:spAutoFit/>
          </a:bodyPr>
          <a:lstStyle/>
          <a:p>
            <a:pPr algn="l">
              <a:lnSpc>
                <a:spcPts val="2806"/>
              </a:lnSpc>
            </a:pPr>
            <a:r>
              <a:rPr lang="en-US" b="true" sz="2798" i="true">
                <a:solidFill>
                  <a:srgbClr val="000000"/>
                </a:solidFill>
                <a:latin typeface="Arial Bold Italics"/>
                <a:ea typeface="Arial Bold Italics"/>
                <a:cs typeface="Arial Bold Italics"/>
                <a:sym typeface="Arial Bold Italics"/>
              </a:rPr>
              <a:t> </a:t>
            </a:r>
          </a:p>
        </p:txBody>
      </p:sp>
      <p:sp>
        <p:nvSpPr>
          <p:cNvPr name="TextBox 13" id="13"/>
          <p:cNvSpPr txBox="true"/>
          <p:nvPr/>
        </p:nvSpPr>
        <p:spPr>
          <a:xfrm rot="0">
            <a:off x="2100586" y="4978022"/>
            <a:ext cx="4765415" cy="847382"/>
          </a:xfrm>
          <a:prstGeom prst="rect">
            <a:avLst/>
          </a:prstGeom>
        </p:spPr>
        <p:txBody>
          <a:bodyPr anchor="t" rtlCol="false" tIns="0" lIns="0" bIns="0" rIns="0">
            <a:spAutoFit/>
          </a:bodyPr>
          <a:lstStyle/>
          <a:p>
            <a:pPr algn="l">
              <a:lnSpc>
                <a:spcPts val="3299"/>
              </a:lnSpc>
            </a:pPr>
            <a:r>
              <a:rPr lang="en-US" b="true" sz="2795" i="true" spc="11">
                <a:solidFill>
                  <a:srgbClr val="0D0D0D"/>
                </a:solidFill>
                <a:latin typeface="Arial Bold Italics"/>
                <a:ea typeface="Arial Bold Italics"/>
                <a:cs typeface="Arial Bold Italics"/>
                <a:sym typeface="Arial Bold Italics"/>
              </a:rPr>
              <a:t>7.</a:t>
            </a:r>
            <a:r>
              <a:rPr lang="en-US" b="true" sz="2795" i="true" spc="11">
                <a:solidFill>
                  <a:srgbClr val="000000"/>
                </a:solidFill>
                <a:latin typeface="Arial Bold Italics"/>
                <a:ea typeface="Arial Bold Italics"/>
                <a:cs typeface="Arial Bold Italics"/>
                <a:sym typeface="Arial Bold Italics"/>
              </a:rPr>
              <a:t> </a:t>
            </a:r>
            <a:r>
              <a:rPr lang="en-US" b="true" sz="2795" i="true" spc="11">
                <a:solidFill>
                  <a:srgbClr val="0D0D0D"/>
                </a:solidFill>
                <a:latin typeface="Arial Bold Italics"/>
                <a:ea typeface="Arial Bold Italics"/>
                <a:cs typeface="Arial Bold Italics"/>
                <a:sym typeface="Arial Bold Italics"/>
              </a:rPr>
              <a:t>Results</a:t>
            </a:r>
            <a:r>
              <a:rPr lang="en-US" b="true" sz="2795" i="true" spc="11">
                <a:solidFill>
                  <a:srgbClr val="000000"/>
                </a:solidFill>
                <a:latin typeface="Arial Bold Italics"/>
                <a:ea typeface="Arial Bold Italics"/>
                <a:cs typeface="Arial Bold Italics"/>
                <a:sym typeface="Arial Bold Italics"/>
              </a:rPr>
              <a:t> </a:t>
            </a:r>
            <a:r>
              <a:rPr lang="en-US" b="true" sz="2795" i="true" spc="11">
                <a:solidFill>
                  <a:srgbClr val="0D0D0D"/>
                </a:solidFill>
                <a:latin typeface="Arial Bold Italics"/>
                <a:ea typeface="Arial Bold Italics"/>
                <a:cs typeface="Arial Bold Italics"/>
                <a:sym typeface="Arial Bold Italics"/>
              </a:rPr>
              <a:t>and</a:t>
            </a:r>
            <a:r>
              <a:rPr lang="en-US" b="true" sz="2795" i="true" spc="11">
                <a:solidFill>
                  <a:srgbClr val="000000"/>
                </a:solidFill>
                <a:latin typeface="Arial Bold Italics"/>
                <a:ea typeface="Arial Bold Italics"/>
                <a:cs typeface="Arial Bold Italics"/>
                <a:sym typeface="Arial Bold Italics"/>
              </a:rPr>
              <a:t> </a:t>
            </a:r>
            <a:r>
              <a:rPr lang="en-US" b="true" sz="2795" i="true" spc="11">
                <a:solidFill>
                  <a:srgbClr val="0D0D0D"/>
                </a:solidFill>
                <a:latin typeface="Arial Bold Italics"/>
                <a:ea typeface="Arial Bold Italics"/>
                <a:cs typeface="Arial Bold Italics"/>
                <a:sym typeface="Arial Bold Italics"/>
              </a:rPr>
              <a:t>Screenshots 8.</a:t>
            </a:r>
            <a:r>
              <a:rPr lang="en-US" b="true" sz="2795" i="true" spc="11">
                <a:solidFill>
                  <a:srgbClr val="000000"/>
                </a:solidFill>
                <a:latin typeface="Arial Bold Italics"/>
                <a:ea typeface="Arial Bold Italics"/>
                <a:cs typeface="Arial Bold Italics"/>
                <a:sym typeface="Arial Bold Italics"/>
              </a:rPr>
              <a:t> </a:t>
            </a:r>
            <a:r>
              <a:rPr lang="en-US" b="true" sz="2795" i="true" spc="11">
                <a:solidFill>
                  <a:srgbClr val="0D0D0D"/>
                </a:solidFill>
                <a:latin typeface="Arial Bold Italics"/>
                <a:ea typeface="Arial Bold Italics"/>
                <a:cs typeface="Arial Bold Italics"/>
                <a:sym typeface="Arial Bold Italics"/>
              </a:rPr>
              <a:t>Conclusion</a:t>
            </a:r>
          </a:p>
        </p:txBody>
      </p:sp>
      <p:sp>
        <p:nvSpPr>
          <p:cNvPr name="TextBox 14" id="14"/>
          <p:cNvSpPr txBox="true"/>
          <p:nvPr/>
        </p:nvSpPr>
        <p:spPr>
          <a:xfrm rot="0">
            <a:off x="2427570" y="5796953"/>
            <a:ext cx="100708" cy="485775"/>
          </a:xfrm>
          <a:prstGeom prst="rect">
            <a:avLst/>
          </a:prstGeom>
        </p:spPr>
        <p:txBody>
          <a:bodyPr anchor="t" rtlCol="false" tIns="0" lIns="0" bIns="0" rIns="0">
            <a:spAutoFit/>
          </a:bodyPr>
          <a:lstStyle/>
          <a:p>
            <a:pPr algn="l">
              <a:lnSpc>
                <a:spcPts val="3897"/>
              </a:lnSpc>
            </a:pPr>
            <a:r>
              <a:rPr lang="en-US" b="true" sz="2798" i="true">
                <a:solidFill>
                  <a:srgbClr val="000000"/>
                </a:solidFill>
                <a:latin typeface="Arial Bold Italics"/>
                <a:ea typeface="Arial Bold Italics"/>
                <a:cs typeface="Arial Bold Italics"/>
                <a:sym typeface="Arial Bold Italics"/>
              </a:rPr>
              <a:t> </a:t>
            </a:r>
          </a:p>
        </p:txBody>
      </p:sp>
      <p:sp>
        <p:nvSpPr>
          <p:cNvPr name="TextBox 15" id="15"/>
          <p:cNvSpPr txBox="true"/>
          <p:nvPr/>
        </p:nvSpPr>
        <p:spPr>
          <a:xfrm rot="0">
            <a:off x="2100586" y="5787428"/>
            <a:ext cx="2618689" cy="495300"/>
          </a:xfrm>
          <a:prstGeom prst="rect">
            <a:avLst/>
          </a:prstGeom>
        </p:spPr>
        <p:txBody>
          <a:bodyPr anchor="t" rtlCol="false" tIns="0" lIns="0" bIns="0" rIns="0">
            <a:spAutoFit/>
          </a:bodyPr>
          <a:lstStyle/>
          <a:p>
            <a:pPr algn="l">
              <a:lnSpc>
                <a:spcPts val="3917"/>
              </a:lnSpc>
            </a:pPr>
            <a:r>
              <a:rPr lang="en-US" b="true" sz="2798" i="true" spc="120">
                <a:solidFill>
                  <a:srgbClr val="0D0D0D"/>
                </a:solidFill>
                <a:latin typeface="Arial Bold Italics"/>
                <a:ea typeface="Arial Bold Italics"/>
                <a:cs typeface="Arial Bold Italics"/>
                <a:sym typeface="Arial Bold Italics"/>
              </a:rPr>
              <a:t>9.</a:t>
            </a:r>
            <a:r>
              <a:rPr lang="en-US" b="true" sz="2798" i="true" spc="120">
                <a:solidFill>
                  <a:srgbClr val="000000"/>
                </a:solidFill>
                <a:latin typeface="Arial Bold Italics"/>
                <a:ea typeface="Arial Bold Italics"/>
                <a:cs typeface="Arial Bold Italics"/>
                <a:sym typeface="Arial Bold Italics"/>
              </a:rPr>
              <a:t> </a:t>
            </a:r>
            <a:r>
              <a:rPr lang="en-US" b="true" sz="2798" i="true" spc="120">
                <a:solidFill>
                  <a:srgbClr val="0D0D0D"/>
                </a:solidFill>
                <a:latin typeface="Arial Bold Italics"/>
                <a:ea typeface="Arial Bold Italics"/>
                <a:cs typeface="Arial Bold Italics"/>
                <a:sym typeface="Arial Bold Italics"/>
              </a:rPr>
              <a:t>Github</a:t>
            </a:r>
            <a:r>
              <a:rPr lang="en-US" b="true" sz="2798" i="true" spc="120">
                <a:solidFill>
                  <a:srgbClr val="000000"/>
                </a:solidFill>
                <a:latin typeface="Arial Bold Italics"/>
                <a:ea typeface="Arial Bold Italics"/>
                <a:cs typeface="Arial Bold Italics"/>
                <a:sym typeface="Arial Bold Italics"/>
              </a:rPr>
              <a:t> </a:t>
            </a:r>
            <a:r>
              <a:rPr lang="en-US" b="true" sz="2798" i="true" spc="120">
                <a:solidFill>
                  <a:srgbClr val="0D0D0D"/>
                </a:solidFill>
                <a:latin typeface="Arial Bold Italics"/>
                <a:ea typeface="Arial Bold Italics"/>
                <a:cs typeface="Arial Bold Italics"/>
                <a:sym typeface="Arial Bold Italics"/>
              </a:rPr>
              <a:t>Link</a:t>
            </a:r>
          </a:p>
        </p:txBody>
      </p:sp>
      <p:sp>
        <p:nvSpPr>
          <p:cNvPr name="TextBox 16" id="16"/>
          <p:cNvSpPr txBox="true"/>
          <p:nvPr/>
        </p:nvSpPr>
        <p:spPr>
          <a:xfrm rot="0">
            <a:off x="2250357" y="4123820"/>
            <a:ext cx="2780424" cy="847725"/>
          </a:xfrm>
          <a:prstGeom prst="rect">
            <a:avLst/>
          </a:prstGeom>
        </p:spPr>
        <p:txBody>
          <a:bodyPr anchor="t" rtlCol="false" tIns="0" lIns="0" bIns="0" rIns="0">
            <a:spAutoFit/>
          </a:bodyPr>
          <a:lstStyle/>
          <a:p>
            <a:pPr algn="r">
              <a:lnSpc>
                <a:spcPts val="3299"/>
              </a:lnSpc>
            </a:pPr>
            <a:r>
              <a:rPr lang="en-US" b="true" sz="2798" i="true" spc="67">
                <a:solidFill>
                  <a:srgbClr val="0D0D0D"/>
                </a:solidFill>
                <a:latin typeface="Arial Bold Italics"/>
                <a:ea typeface="Arial Bold Italics"/>
                <a:cs typeface="Arial Bold Italics"/>
                <a:sym typeface="Arial Bold Italics"/>
              </a:rPr>
              <a:t>6.</a:t>
            </a:r>
            <a:r>
              <a:rPr lang="en-US" b="true" sz="2798" i="true" spc="67">
                <a:solidFill>
                  <a:srgbClr val="000000"/>
                </a:solidFill>
                <a:latin typeface="Arial Bold Italics"/>
                <a:ea typeface="Arial Bold Italics"/>
                <a:cs typeface="Arial Bold Italics"/>
                <a:sym typeface="Arial Bold Italics"/>
              </a:rPr>
              <a:t> </a:t>
            </a:r>
            <a:r>
              <a:rPr lang="en-US" b="true" sz="2798" i="true" spc="67">
                <a:solidFill>
                  <a:srgbClr val="0D0D0D"/>
                </a:solidFill>
                <a:latin typeface="Arial Bold Italics"/>
                <a:ea typeface="Arial Bold Italics"/>
                <a:cs typeface="Arial Bold Italics"/>
                <a:sym typeface="Arial Bold Italics"/>
              </a:rPr>
              <a:t>Features</a:t>
            </a:r>
            <a:r>
              <a:rPr lang="en-US" b="true" sz="2798" i="true" spc="67">
                <a:solidFill>
                  <a:srgbClr val="000000"/>
                </a:solidFill>
                <a:latin typeface="Arial Bold Italics"/>
                <a:ea typeface="Arial Bold Italics"/>
                <a:cs typeface="Arial Bold Italics"/>
                <a:sym typeface="Arial Bold Italics"/>
              </a:rPr>
              <a:t> </a:t>
            </a:r>
            <a:r>
              <a:rPr lang="en-US" b="true" sz="2798" i="true" spc="67">
                <a:solidFill>
                  <a:srgbClr val="0D0D0D"/>
                </a:solidFill>
                <a:latin typeface="Arial Bold Italics"/>
                <a:ea typeface="Arial Bold Italics"/>
                <a:cs typeface="Arial Bold Italics"/>
                <a:sym typeface="Arial Bold Italics"/>
              </a:rPr>
              <a:t>and Functionality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06596"/>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stretch>
              <a:fillRect l="0" t="0" r="0" b="0"/>
            </a:stretch>
          </a:blipFill>
        </p:spPr>
      </p:sp>
      <p:sp>
        <p:nvSpPr>
          <p:cNvPr name="Freeform 3" id="3"/>
          <p:cNvSpPr/>
          <p:nvPr/>
        </p:nvSpPr>
        <p:spPr>
          <a:xfrm flipH="false" flipV="false" rot="0">
            <a:off x="7374131" y="0"/>
            <a:ext cx="4808344" cy="6858000"/>
          </a:xfrm>
          <a:custGeom>
            <a:avLst/>
            <a:gdLst/>
            <a:ahLst/>
            <a:cxnLst/>
            <a:rect r="r" b="b" t="t" l="l"/>
            <a:pathLst>
              <a:path h="6858000" w="4808344">
                <a:moveTo>
                  <a:pt x="0" y="0"/>
                </a:moveTo>
                <a:lnTo>
                  <a:pt x="4808344" y="0"/>
                </a:lnTo>
                <a:lnTo>
                  <a:pt x="4808344" y="6858000"/>
                </a:lnTo>
                <a:lnTo>
                  <a:pt x="0" y="6858000"/>
                </a:lnTo>
                <a:lnTo>
                  <a:pt x="0" y="0"/>
                </a:lnTo>
                <a:close/>
              </a:path>
            </a:pathLst>
          </a:custGeom>
          <a:blipFill>
            <a:blip r:embed="rId3"/>
            <a:stretch>
              <a:fillRect l="0" t="-925" r="-1225" b="-879"/>
            </a:stretch>
          </a:blipFill>
        </p:spPr>
      </p:sp>
      <p:grpSp>
        <p:nvGrpSpPr>
          <p:cNvPr name="Group 4" id="4"/>
          <p:cNvGrpSpPr>
            <a:grpSpLocks noChangeAspect="true"/>
          </p:cNvGrpSpPr>
          <p:nvPr/>
        </p:nvGrpSpPr>
        <p:grpSpPr>
          <a:xfrm rot="0">
            <a:off x="7982712" y="2930652"/>
            <a:ext cx="2759021" cy="3253740"/>
            <a:chOff x="0" y="0"/>
            <a:chExt cx="3678695" cy="4338320"/>
          </a:xfrm>
        </p:grpSpPr>
        <p:sp>
          <p:nvSpPr>
            <p:cNvPr name="Freeform 5" id="5"/>
            <p:cNvSpPr/>
            <p:nvPr/>
          </p:nvSpPr>
          <p:spPr>
            <a:xfrm flipH="false" flipV="false" rot="0">
              <a:off x="0" y="0"/>
              <a:ext cx="3678682" cy="4338320"/>
            </a:xfrm>
            <a:custGeom>
              <a:avLst/>
              <a:gdLst/>
              <a:ahLst/>
              <a:cxnLst/>
              <a:rect r="r" b="b" t="t" l="l"/>
              <a:pathLst>
                <a:path h="4338320" w="3678682">
                  <a:moveTo>
                    <a:pt x="0" y="0"/>
                  </a:moveTo>
                  <a:lnTo>
                    <a:pt x="0" y="4338320"/>
                  </a:lnTo>
                  <a:lnTo>
                    <a:pt x="3678682" y="4338320"/>
                  </a:lnTo>
                  <a:lnTo>
                    <a:pt x="3678682" y="0"/>
                  </a:lnTo>
                  <a:lnTo>
                    <a:pt x="3678682" y="0"/>
                  </a:lnTo>
                  <a:lnTo>
                    <a:pt x="0" y="0"/>
                  </a:lnTo>
                  <a:close/>
                </a:path>
              </a:pathLst>
            </a:custGeom>
            <a:blipFill>
              <a:blip r:embed="rId4"/>
              <a:stretch>
                <a:fillRect l="0" t="0" r="0" b="0"/>
              </a:stretch>
            </a:blipFill>
          </p:spPr>
        </p:sp>
      </p:grpSp>
      <p:sp>
        <p:nvSpPr>
          <p:cNvPr name="Freeform 6" id="6"/>
          <p:cNvSpPr/>
          <p:nvPr/>
        </p:nvSpPr>
        <p:spPr>
          <a:xfrm flipH="false" flipV="false" rot="0">
            <a:off x="6688836" y="1693126"/>
            <a:ext cx="314325" cy="323850"/>
          </a:xfrm>
          <a:custGeom>
            <a:avLst/>
            <a:gdLst/>
            <a:ahLst/>
            <a:cxnLst/>
            <a:rect r="r" b="b" t="t" l="l"/>
            <a:pathLst>
              <a:path h="323850" w="314325">
                <a:moveTo>
                  <a:pt x="0" y="0"/>
                </a:moveTo>
                <a:lnTo>
                  <a:pt x="314325" y="0"/>
                </a:lnTo>
                <a:lnTo>
                  <a:pt x="314325" y="323850"/>
                </a:lnTo>
                <a:lnTo>
                  <a:pt x="0" y="323850"/>
                </a:lnTo>
                <a:lnTo>
                  <a:pt x="0" y="0"/>
                </a:lnTo>
                <a:close/>
              </a:path>
            </a:pathLst>
          </a:custGeom>
          <a:blipFill>
            <a:blip r:embed="rId5"/>
            <a:stretch>
              <a:fillRect l="0" t="0" r="0" b="0"/>
            </a:stretch>
          </a:blipFill>
        </p:spPr>
      </p:sp>
      <p:sp>
        <p:nvSpPr>
          <p:cNvPr name="Freeform 7" id="7"/>
          <p:cNvSpPr/>
          <p:nvPr/>
        </p:nvSpPr>
        <p:spPr>
          <a:xfrm flipH="false" flipV="false" rot="0">
            <a:off x="1665732" y="6460236"/>
            <a:ext cx="76200" cy="180975"/>
          </a:xfrm>
          <a:custGeom>
            <a:avLst/>
            <a:gdLst/>
            <a:ahLst/>
            <a:cxnLst/>
            <a:rect r="r" b="b" t="t" l="l"/>
            <a:pathLst>
              <a:path h="180975" w="76200">
                <a:moveTo>
                  <a:pt x="0" y="0"/>
                </a:moveTo>
                <a:lnTo>
                  <a:pt x="76200" y="0"/>
                </a:lnTo>
                <a:lnTo>
                  <a:pt x="76200" y="180975"/>
                </a:lnTo>
                <a:lnTo>
                  <a:pt x="0" y="180975"/>
                </a:lnTo>
                <a:lnTo>
                  <a:pt x="0" y="0"/>
                </a:lnTo>
                <a:close/>
              </a:path>
            </a:pathLst>
          </a:custGeom>
          <a:blipFill>
            <a:blip r:embed="rId6"/>
            <a:stretch>
              <a:fillRect l="0" t="0" r="0" b="0"/>
            </a:stretch>
          </a:blipFill>
        </p:spPr>
      </p:sp>
      <p:sp>
        <p:nvSpPr>
          <p:cNvPr name="TextBox 8" id="8"/>
          <p:cNvSpPr txBox="true"/>
          <p:nvPr/>
        </p:nvSpPr>
        <p:spPr>
          <a:xfrm rot="0">
            <a:off x="345291" y="513140"/>
            <a:ext cx="5319332" cy="537715"/>
          </a:xfrm>
          <a:prstGeom prst="rect">
            <a:avLst/>
          </a:prstGeom>
        </p:spPr>
        <p:txBody>
          <a:bodyPr anchor="t" rtlCol="false" tIns="0" lIns="0" bIns="0" rIns="0">
            <a:spAutoFit/>
          </a:bodyPr>
          <a:lstStyle/>
          <a:p>
            <a:pPr algn="l">
              <a:lnSpc>
                <a:spcPts val="3897"/>
              </a:lnSpc>
            </a:pPr>
            <a:r>
              <a:rPr lang="en-US" sz="4250">
                <a:solidFill>
                  <a:srgbClr val="558ED5"/>
                </a:solidFill>
                <a:latin typeface="Trebuchet MS"/>
                <a:ea typeface="Trebuchet MS"/>
                <a:cs typeface="Trebuchet MS"/>
                <a:sym typeface="Trebuchet MS"/>
              </a:rPr>
              <a:t>PROBLEM STATEMENT</a:t>
            </a:r>
          </a:p>
        </p:txBody>
      </p:sp>
      <p:sp>
        <p:nvSpPr>
          <p:cNvPr name="TextBox 9" id="9"/>
          <p:cNvSpPr txBox="true"/>
          <p:nvPr/>
        </p:nvSpPr>
        <p:spPr>
          <a:xfrm rot="0">
            <a:off x="555184" y="830885"/>
            <a:ext cx="78210" cy="569633"/>
          </a:xfrm>
          <a:prstGeom prst="rect">
            <a:avLst/>
          </a:prstGeom>
        </p:spPr>
        <p:txBody>
          <a:bodyPr anchor="t" rtlCol="false" tIns="0" lIns="0" bIns="0" rIns="0">
            <a:spAutoFit/>
          </a:bodyPr>
          <a:lstStyle/>
          <a:p>
            <a:pPr algn="l">
              <a:lnSpc>
                <a:spcPts val="5009"/>
              </a:lnSpc>
            </a:pPr>
            <a:r>
              <a:rPr lang="en-US" sz="2003">
                <a:solidFill>
                  <a:srgbClr val="000000"/>
                </a:solidFill>
                <a:latin typeface="Trebuchet MS"/>
                <a:ea typeface="Trebuchet MS"/>
                <a:cs typeface="Trebuchet MS"/>
                <a:sym typeface="Trebuchet MS"/>
              </a:rPr>
              <a:t> </a:t>
            </a:r>
          </a:p>
        </p:txBody>
      </p:sp>
      <p:sp>
        <p:nvSpPr>
          <p:cNvPr name="TextBox 10" id="10"/>
          <p:cNvSpPr txBox="true"/>
          <p:nvPr/>
        </p:nvSpPr>
        <p:spPr>
          <a:xfrm rot="0">
            <a:off x="345291" y="1078535"/>
            <a:ext cx="10432371" cy="321983"/>
          </a:xfrm>
          <a:prstGeom prst="rect">
            <a:avLst/>
          </a:prstGeom>
        </p:spPr>
        <p:txBody>
          <a:bodyPr anchor="t" rtlCol="false" tIns="0" lIns="0" bIns="0" rIns="0">
            <a:spAutoFit/>
          </a:bodyPr>
          <a:lstStyle/>
          <a:p>
            <a:pPr algn="l">
              <a:lnSpc>
                <a:spcPts val="2400"/>
              </a:lnSpc>
            </a:pPr>
            <a:r>
              <a:rPr lang="en-US" sz="2003">
                <a:solidFill>
                  <a:srgbClr val="000000"/>
                </a:solidFill>
                <a:latin typeface="Trebuchet MS"/>
                <a:ea typeface="Trebuchet MS"/>
                <a:cs typeface="Trebuchet MS"/>
                <a:sym typeface="Trebuchet MS"/>
              </a:rPr>
              <a:t>Intoday’s digitalworld, students often struggle to present their academic achievements,</a:t>
            </a:r>
          </a:p>
        </p:txBody>
      </p:sp>
      <p:sp>
        <p:nvSpPr>
          <p:cNvPr name="TextBox 11" id="11"/>
          <p:cNvSpPr txBox="true"/>
          <p:nvPr/>
        </p:nvSpPr>
        <p:spPr>
          <a:xfrm rot="0">
            <a:off x="345291" y="1383335"/>
            <a:ext cx="10844498" cy="960234"/>
          </a:xfrm>
          <a:prstGeom prst="rect">
            <a:avLst/>
          </a:prstGeom>
        </p:spPr>
        <p:txBody>
          <a:bodyPr anchor="t" rtlCol="false" tIns="0" lIns="0" bIns="0" rIns="0">
            <a:spAutoFit/>
          </a:bodyPr>
          <a:lstStyle/>
          <a:p>
            <a:pPr algn="l">
              <a:lnSpc>
                <a:spcPts val="2400"/>
              </a:lnSpc>
            </a:pPr>
            <a:r>
              <a:rPr lang="en-US" sz="2003">
                <a:solidFill>
                  <a:srgbClr val="000000"/>
                </a:solidFill>
                <a:latin typeface="Trebuchet MS"/>
                <a:ea typeface="Trebuchet MS"/>
                <a:cs typeface="Trebuchet MS"/>
                <a:sym typeface="Trebuchet MS"/>
              </a:rPr>
              <a:t>skills,and certifications inan organized and professional way. Traditional paper-based resumes and certificates are not interactive and can easily be misplaced. Moreover, they do </a:t>
            </a:r>
          </a:p>
          <a:p>
            <a:pPr algn="l">
              <a:lnSpc>
                <a:spcPts val="2808"/>
              </a:lnSpc>
            </a:pPr>
            <a:r>
              <a:rPr lang="en-US" sz="2006">
                <a:solidFill>
                  <a:srgbClr val="000000"/>
                </a:solidFill>
                <a:latin typeface="Trebuchet MS"/>
                <a:ea typeface="Trebuchet MS"/>
                <a:cs typeface="Trebuchet MS"/>
                <a:sym typeface="Trebuchet MS"/>
              </a:rPr>
              <a:t>not</a:t>
            </a:r>
            <a:r>
              <a:rPr lang="en-US" sz="2006">
                <a:solidFill>
                  <a:srgbClr val="000000"/>
                </a:solidFill>
                <a:latin typeface="Trebuchet MS"/>
                <a:ea typeface="Trebuchet MS"/>
                <a:cs typeface="Trebuchet MS"/>
                <a:sym typeface="Trebuchet MS"/>
              </a:rPr>
              <a:t> </a:t>
            </a:r>
            <a:r>
              <a:rPr lang="en-US" sz="2006">
                <a:solidFill>
                  <a:srgbClr val="000000"/>
                </a:solidFill>
                <a:latin typeface="Trebuchet MS"/>
                <a:ea typeface="Trebuchet MS"/>
                <a:cs typeface="Trebuchet MS"/>
                <a:sym typeface="Trebuchet MS"/>
              </a:rPr>
              <a:t>effectively</a:t>
            </a:r>
            <a:r>
              <a:rPr lang="en-US" sz="2006">
                <a:solidFill>
                  <a:srgbClr val="000000"/>
                </a:solidFill>
                <a:latin typeface="Trebuchet MS"/>
                <a:ea typeface="Trebuchet MS"/>
                <a:cs typeface="Trebuchet MS"/>
                <a:sym typeface="Trebuchet MS"/>
              </a:rPr>
              <a:t> </a:t>
            </a:r>
            <a:r>
              <a:rPr lang="en-US" sz="2006">
                <a:solidFill>
                  <a:srgbClr val="000000"/>
                </a:solidFill>
                <a:latin typeface="Trebuchet MS"/>
                <a:ea typeface="Trebuchet MS"/>
                <a:cs typeface="Trebuchet MS"/>
                <a:sym typeface="Trebuchet MS"/>
              </a:rPr>
              <a:t>highlight</a:t>
            </a:r>
            <a:r>
              <a:rPr lang="en-US" sz="2006">
                <a:solidFill>
                  <a:srgbClr val="000000"/>
                </a:solidFill>
                <a:latin typeface="Trebuchet MS"/>
                <a:ea typeface="Trebuchet MS"/>
                <a:cs typeface="Trebuchet MS"/>
                <a:sym typeface="Trebuchet MS"/>
              </a:rPr>
              <a:t> </a:t>
            </a:r>
            <a:r>
              <a:rPr lang="en-US" sz="2006">
                <a:solidFill>
                  <a:srgbClr val="000000"/>
                </a:solidFill>
                <a:latin typeface="Trebuchet MS"/>
                <a:ea typeface="Trebuchet MS"/>
                <a:cs typeface="Trebuchet MS"/>
                <a:sym typeface="Trebuchet MS"/>
              </a:rPr>
              <a:t>a</a:t>
            </a:r>
            <a:r>
              <a:rPr lang="en-US" sz="2006">
                <a:solidFill>
                  <a:srgbClr val="000000"/>
                </a:solidFill>
                <a:latin typeface="Trebuchet MS"/>
                <a:ea typeface="Trebuchet MS"/>
                <a:cs typeface="Trebuchet MS"/>
                <a:sym typeface="Trebuchet MS"/>
              </a:rPr>
              <a:t> </a:t>
            </a:r>
            <a:r>
              <a:rPr lang="en-US" sz="2006">
                <a:solidFill>
                  <a:srgbClr val="000000"/>
                </a:solidFill>
                <a:latin typeface="Trebuchet MS"/>
                <a:ea typeface="Trebuchet MS"/>
                <a:cs typeface="Trebuchet MS"/>
                <a:sym typeface="Trebuchet MS"/>
              </a:rPr>
              <a:t>student’s</a:t>
            </a:r>
            <a:r>
              <a:rPr lang="en-US" sz="2006">
                <a:solidFill>
                  <a:srgbClr val="000000"/>
                </a:solidFill>
                <a:latin typeface="Trebuchet MS"/>
                <a:ea typeface="Trebuchet MS"/>
                <a:cs typeface="Trebuchet MS"/>
                <a:sym typeface="Trebuchet MS"/>
              </a:rPr>
              <a:t> </a:t>
            </a:r>
            <a:r>
              <a:rPr lang="en-US" sz="2006">
                <a:solidFill>
                  <a:srgbClr val="000000"/>
                </a:solidFill>
                <a:latin typeface="Trebuchet MS"/>
                <a:ea typeface="Trebuchet MS"/>
                <a:cs typeface="Trebuchet MS"/>
                <a:sym typeface="Trebuchet MS"/>
              </a:rPr>
              <a:t>overall</a:t>
            </a:r>
            <a:r>
              <a:rPr lang="en-US" sz="2006">
                <a:solidFill>
                  <a:srgbClr val="000000"/>
                </a:solidFill>
                <a:latin typeface="Trebuchet MS"/>
                <a:ea typeface="Trebuchet MS"/>
                <a:cs typeface="Trebuchet MS"/>
                <a:sym typeface="Trebuchet MS"/>
              </a:rPr>
              <a:t> </a:t>
            </a:r>
            <a:r>
              <a:rPr lang="en-US" sz="2006">
                <a:solidFill>
                  <a:srgbClr val="000000"/>
                </a:solidFill>
                <a:latin typeface="Trebuchet MS"/>
                <a:ea typeface="Trebuchet MS"/>
                <a:cs typeface="Trebuchet MS"/>
                <a:sym typeface="Trebuchet MS"/>
              </a:rPr>
              <a:t>profile,</a:t>
            </a:r>
            <a:r>
              <a:rPr lang="en-US" sz="2006">
                <a:solidFill>
                  <a:srgbClr val="000000"/>
                </a:solidFill>
                <a:latin typeface="Trebuchet MS"/>
                <a:ea typeface="Trebuchet MS"/>
                <a:cs typeface="Trebuchet MS"/>
                <a:sym typeface="Trebuchet MS"/>
              </a:rPr>
              <a:t> </a:t>
            </a:r>
            <a:r>
              <a:rPr lang="en-US" sz="2006">
                <a:solidFill>
                  <a:srgbClr val="000000"/>
                </a:solidFill>
                <a:latin typeface="Trebuchet MS"/>
                <a:ea typeface="Trebuchet MS"/>
                <a:cs typeface="Trebuchet MS"/>
                <a:sym typeface="Trebuchet MS"/>
              </a:rPr>
              <a:t>including</a:t>
            </a:r>
            <a:r>
              <a:rPr lang="en-US" sz="2006">
                <a:solidFill>
                  <a:srgbClr val="000000"/>
                </a:solidFill>
                <a:latin typeface="Trebuchet MS"/>
                <a:ea typeface="Trebuchet MS"/>
                <a:cs typeface="Trebuchet MS"/>
                <a:sym typeface="Trebuchet MS"/>
              </a:rPr>
              <a:t> </a:t>
            </a:r>
            <a:r>
              <a:rPr lang="en-US" sz="2006">
                <a:solidFill>
                  <a:srgbClr val="000000"/>
                </a:solidFill>
                <a:latin typeface="Trebuchet MS"/>
                <a:ea typeface="Trebuchet MS"/>
                <a:cs typeface="Trebuchet MS"/>
                <a:sym typeface="Trebuchet MS"/>
              </a:rPr>
              <a:t>projects</a:t>
            </a:r>
            <a:r>
              <a:rPr lang="en-US" sz="2006">
                <a:solidFill>
                  <a:srgbClr val="000000"/>
                </a:solidFill>
                <a:latin typeface="Trebuchet MS"/>
                <a:ea typeface="Trebuchet MS"/>
                <a:cs typeface="Trebuchet MS"/>
                <a:sym typeface="Trebuchet MS"/>
              </a:rPr>
              <a:t> </a:t>
            </a:r>
            <a:r>
              <a:rPr lang="en-US" sz="2006">
                <a:solidFill>
                  <a:srgbClr val="000000"/>
                </a:solidFill>
                <a:latin typeface="Trebuchet MS"/>
                <a:ea typeface="Trebuchet MS"/>
                <a:cs typeface="Trebuchet MS"/>
                <a:sym typeface="Trebuchet MS"/>
              </a:rPr>
              <a:t>and</a:t>
            </a:r>
            <a:r>
              <a:rPr lang="en-US" sz="2006">
                <a:solidFill>
                  <a:srgbClr val="000000"/>
                </a:solidFill>
                <a:latin typeface="Trebuchet MS"/>
                <a:ea typeface="Trebuchet MS"/>
                <a:cs typeface="Trebuchet MS"/>
                <a:sym typeface="Trebuchet MS"/>
              </a:rPr>
              <a:t> </a:t>
            </a:r>
            <a:r>
              <a:rPr lang="en-US" sz="2006">
                <a:solidFill>
                  <a:srgbClr val="000000"/>
                </a:solidFill>
                <a:latin typeface="Trebuchet MS"/>
                <a:ea typeface="Trebuchet MS"/>
                <a:cs typeface="Trebuchet MS"/>
                <a:sym typeface="Trebuchet MS"/>
              </a:rPr>
              <a:t>personal</a:t>
            </a:r>
            <a:r>
              <a:rPr lang="en-US" sz="2006">
                <a:solidFill>
                  <a:srgbClr val="000000"/>
                </a:solidFill>
                <a:latin typeface="Trebuchet MS"/>
                <a:ea typeface="Trebuchet MS"/>
                <a:cs typeface="Trebuchet MS"/>
                <a:sym typeface="Trebuchet MS"/>
              </a:rPr>
              <a:t> </a:t>
            </a:r>
            <a:r>
              <a:rPr lang="en-US" sz="2006">
                <a:solidFill>
                  <a:srgbClr val="000000"/>
                </a:solidFill>
                <a:latin typeface="Trebuchet MS"/>
                <a:ea typeface="Trebuchet MS"/>
                <a:cs typeface="Trebuchet MS"/>
                <a:sym typeface="Trebuchet MS"/>
              </a:rPr>
              <a:t>goals.</a:t>
            </a:r>
          </a:p>
        </p:txBody>
      </p:sp>
      <p:sp>
        <p:nvSpPr>
          <p:cNvPr name="TextBox 12" id="12"/>
          <p:cNvSpPr txBox="true"/>
          <p:nvPr/>
        </p:nvSpPr>
        <p:spPr>
          <a:xfrm rot="0">
            <a:off x="345291" y="3504695"/>
            <a:ext cx="10952055" cy="1236383"/>
          </a:xfrm>
          <a:prstGeom prst="rect">
            <a:avLst/>
          </a:prstGeom>
        </p:spPr>
        <p:txBody>
          <a:bodyPr anchor="t" rtlCol="false" tIns="0" lIns="0" bIns="0" rIns="0">
            <a:spAutoFit/>
          </a:bodyPr>
          <a:lstStyle/>
          <a:p>
            <a:pPr algn="l">
              <a:lnSpc>
                <a:spcPts val="2400"/>
              </a:lnSpc>
            </a:pPr>
            <a:r>
              <a:rPr lang="en-US" sz="2003">
                <a:solidFill>
                  <a:srgbClr val="000000"/>
                </a:solidFill>
                <a:latin typeface="Trebuchet MS"/>
                <a:ea typeface="Trebuchet MS"/>
                <a:cs typeface="Trebuchet MS"/>
                <a:sym typeface="Trebuchet MS"/>
              </a:rPr>
              <a:t>Therefore, there is a need for a digital academic portfolio where students can showcase their education, skills, certifications, and projects in one place. This portfolio should be easily accessible, visually appealing, and interactive so that it can be shared with teachers, recruiters, and peers as proof of academic and personaldevelopment.</a:t>
            </a:r>
          </a:p>
        </p:txBody>
      </p:sp>
      <p:sp>
        <p:nvSpPr>
          <p:cNvPr name="TextBox 13" id="13"/>
          <p:cNvSpPr txBox="true"/>
          <p:nvPr/>
        </p:nvSpPr>
        <p:spPr>
          <a:xfrm rot="0">
            <a:off x="11383013" y="6430366"/>
            <a:ext cx="75000" cy="195463"/>
          </a:xfrm>
          <a:prstGeom prst="rect">
            <a:avLst/>
          </a:prstGeom>
        </p:spPr>
        <p:txBody>
          <a:bodyPr anchor="t" rtlCol="false" tIns="0" lIns="0" bIns="0" rIns="0">
            <a:spAutoFit/>
          </a:bodyPr>
          <a:lstStyle/>
          <a:p>
            <a:pPr algn="l">
              <a:lnSpc>
                <a:spcPts val="1545"/>
              </a:lnSpc>
            </a:pPr>
            <a:r>
              <a:rPr lang="en-US" sz="1103">
                <a:solidFill>
                  <a:srgbClr val="2D936A"/>
                </a:solidFill>
                <a:latin typeface="Trebuchet MS"/>
                <a:ea typeface="Trebuchet MS"/>
                <a:cs typeface="Trebuchet MS"/>
                <a:sym typeface="Trebuchet M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06596"/>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stretch>
              <a:fillRect l="0" t="0" r="0" b="0"/>
            </a:stretch>
          </a:blipFill>
        </p:spPr>
      </p:sp>
      <p:sp>
        <p:nvSpPr>
          <p:cNvPr name="Freeform 3" id="3"/>
          <p:cNvSpPr/>
          <p:nvPr/>
        </p:nvSpPr>
        <p:spPr>
          <a:xfrm flipH="false" flipV="false" rot="0">
            <a:off x="7374131" y="0"/>
            <a:ext cx="4808344" cy="6858000"/>
          </a:xfrm>
          <a:custGeom>
            <a:avLst/>
            <a:gdLst/>
            <a:ahLst/>
            <a:cxnLst/>
            <a:rect r="r" b="b" t="t" l="l"/>
            <a:pathLst>
              <a:path h="6858000" w="4808344">
                <a:moveTo>
                  <a:pt x="0" y="0"/>
                </a:moveTo>
                <a:lnTo>
                  <a:pt x="4808344" y="0"/>
                </a:lnTo>
                <a:lnTo>
                  <a:pt x="4808344" y="6858000"/>
                </a:lnTo>
                <a:lnTo>
                  <a:pt x="0" y="6858000"/>
                </a:lnTo>
                <a:lnTo>
                  <a:pt x="0" y="0"/>
                </a:lnTo>
                <a:close/>
              </a:path>
            </a:pathLst>
          </a:custGeom>
          <a:blipFill>
            <a:blip r:embed="rId3"/>
            <a:stretch>
              <a:fillRect l="0" t="-925" r="-1225" b="-879"/>
            </a:stretch>
          </a:blipFill>
        </p:spPr>
      </p:sp>
      <p:grpSp>
        <p:nvGrpSpPr>
          <p:cNvPr name="Group 4" id="4"/>
          <p:cNvGrpSpPr>
            <a:grpSpLocks noChangeAspect="true"/>
          </p:cNvGrpSpPr>
          <p:nvPr/>
        </p:nvGrpSpPr>
        <p:grpSpPr>
          <a:xfrm rot="0">
            <a:off x="8648700" y="2645664"/>
            <a:ext cx="3529536" cy="3805428"/>
            <a:chOff x="0" y="0"/>
            <a:chExt cx="4706048" cy="5073904"/>
          </a:xfrm>
        </p:grpSpPr>
        <p:sp>
          <p:nvSpPr>
            <p:cNvPr name="Freeform 5" id="5"/>
            <p:cNvSpPr/>
            <p:nvPr/>
          </p:nvSpPr>
          <p:spPr>
            <a:xfrm flipH="false" flipV="false" rot="0">
              <a:off x="0" y="0"/>
              <a:ext cx="4705985" cy="5073904"/>
            </a:xfrm>
            <a:custGeom>
              <a:avLst/>
              <a:gdLst/>
              <a:ahLst/>
              <a:cxnLst/>
              <a:rect r="r" b="b" t="t" l="l"/>
              <a:pathLst>
                <a:path h="5073904" w="4705985">
                  <a:moveTo>
                    <a:pt x="0" y="0"/>
                  </a:moveTo>
                  <a:lnTo>
                    <a:pt x="0" y="5073904"/>
                  </a:lnTo>
                  <a:lnTo>
                    <a:pt x="4705985" y="5073904"/>
                  </a:lnTo>
                  <a:lnTo>
                    <a:pt x="4705985" y="0"/>
                  </a:lnTo>
                  <a:lnTo>
                    <a:pt x="4705985" y="0"/>
                  </a:lnTo>
                  <a:lnTo>
                    <a:pt x="0" y="0"/>
                  </a:lnTo>
                  <a:close/>
                </a:path>
              </a:pathLst>
            </a:custGeom>
            <a:blipFill>
              <a:blip r:embed="rId4"/>
              <a:stretch>
                <a:fillRect l="0" t="0" r="-1" b="0"/>
              </a:stretch>
            </a:blipFill>
          </p:spPr>
        </p:sp>
      </p:grpSp>
      <p:sp>
        <p:nvSpPr>
          <p:cNvPr name="Freeform 6" id="6"/>
          <p:cNvSpPr/>
          <p:nvPr/>
        </p:nvSpPr>
        <p:spPr>
          <a:xfrm flipH="false" flipV="false" rot="0">
            <a:off x="6688836" y="1693126"/>
            <a:ext cx="314325" cy="323850"/>
          </a:xfrm>
          <a:custGeom>
            <a:avLst/>
            <a:gdLst/>
            <a:ahLst/>
            <a:cxnLst/>
            <a:rect r="r" b="b" t="t" l="l"/>
            <a:pathLst>
              <a:path h="323850" w="314325">
                <a:moveTo>
                  <a:pt x="0" y="0"/>
                </a:moveTo>
                <a:lnTo>
                  <a:pt x="314325" y="0"/>
                </a:lnTo>
                <a:lnTo>
                  <a:pt x="314325" y="323850"/>
                </a:lnTo>
                <a:lnTo>
                  <a:pt x="0" y="323850"/>
                </a:lnTo>
                <a:lnTo>
                  <a:pt x="0" y="0"/>
                </a:lnTo>
                <a:close/>
              </a:path>
            </a:pathLst>
          </a:custGeom>
          <a:blipFill>
            <a:blip r:embed="rId5"/>
            <a:stretch>
              <a:fillRect l="0" t="0" r="0" b="0"/>
            </a:stretch>
          </a:blipFill>
        </p:spPr>
      </p:sp>
      <p:sp>
        <p:nvSpPr>
          <p:cNvPr name="Freeform 7" id="7"/>
          <p:cNvSpPr/>
          <p:nvPr/>
        </p:nvSpPr>
        <p:spPr>
          <a:xfrm flipH="false" flipV="false" rot="0">
            <a:off x="1665732" y="6460236"/>
            <a:ext cx="76200" cy="180975"/>
          </a:xfrm>
          <a:custGeom>
            <a:avLst/>
            <a:gdLst/>
            <a:ahLst/>
            <a:cxnLst/>
            <a:rect r="r" b="b" t="t" l="l"/>
            <a:pathLst>
              <a:path h="180975" w="76200">
                <a:moveTo>
                  <a:pt x="0" y="0"/>
                </a:moveTo>
                <a:lnTo>
                  <a:pt x="76200" y="0"/>
                </a:lnTo>
                <a:lnTo>
                  <a:pt x="76200" y="180975"/>
                </a:lnTo>
                <a:lnTo>
                  <a:pt x="0" y="180975"/>
                </a:lnTo>
                <a:lnTo>
                  <a:pt x="0" y="0"/>
                </a:lnTo>
                <a:close/>
              </a:path>
            </a:pathLst>
          </a:custGeom>
          <a:blipFill>
            <a:blip r:embed="rId6"/>
            <a:stretch>
              <a:fillRect l="0" t="0" r="0" b="0"/>
            </a:stretch>
          </a:blipFill>
        </p:spPr>
      </p:sp>
      <p:sp>
        <p:nvSpPr>
          <p:cNvPr name="TextBox 8" id="8"/>
          <p:cNvSpPr txBox="true"/>
          <p:nvPr/>
        </p:nvSpPr>
        <p:spPr>
          <a:xfrm rot="0">
            <a:off x="749760" y="927040"/>
            <a:ext cx="4402064" cy="602999"/>
          </a:xfrm>
          <a:prstGeom prst="rect">
            <a:avLst/>
          </a:prstGeom>
        </p:spPr>
        <p:txBody>
          <a:bodyPr anchor="t" rtlCol="false" tIns="0" lIns="0" bIns="0" rIns="0">
            <a:spAutoFit/>
          </a:bodyPr>
          <a:lstStyle/>
          <a:p>
            <a:pPr algn="l">
              <a:lnSpc>
                <a:spcPts val="4006"/>
              </a:lnSpc>
            </a:pPr>
            <a:r>
              <a:rPr lang="en-US" sz="3998">
                <a:solidFill>
                  <a:srgbClr val="558ED5"/>
                </a:solidFill>
                <a:latin typeface="Calibri (MS)"/>
                <a:ea typeface="Calibri (MS)"/>
                <a:cs typeface="Calibri (MS)"/>
                <a:sym typeface="Calibri (MS)"/>
              </a:rPr>
              <a:t>PROJECT</a:t>
            </a:r>
            <a:r>
              <a:rPr lang="en-US" sz="3998">
                <a:solidFill>
                  <a:srgbClr val="000000"/>
                </a:solidFill>
                <a:latin typeface="Calibri (MS)"/>
                <a:ea typeface="Calibri (MS)"/>
                <a:cs typeface="Calibri (MS)"/>
                <a:sym typeface="Calibri (MS)"/>
              </a:rPr>
              <a:t> </a:t>
            </a:r>
            <a:r>
              <a:rPr lang="en-US" sz="3998">
                <a:solidFill>
                  <a:srgbClr val="558ED5"/>
                </a:solidFill>
                <a:latin typeface="Calibri (MS)"/>
                <a:ea typeface="Calibri (MS)"/>
                <a:cs typeface="Calibri (MS)"/>
                <a:sym typeface="Calibri (MS)"/>
              </a:rPr>
              <a:t>OVERVIEW:</a:t>
            </a:r>
          </a:p>
        </p:txBody>
      </p:sp>
      <p:sp>
        <p:nvSpPr>
          <p:cNvPr name="TextBox 9" id="9"/>
          <p:cNvSpPr txBox="true"/>
          <p:nvPr/>
        </p:nvSpPr>
        <p:spPr>
          <a:xfrm rot="0">
            <a:off x="1136866" y="1340263"/>
            <a:ext cx="58693" cy="464134"/>
          </a:xfrm>
          <a:prstGeom prst="rect">
            <a:avLst/>
          </a:prstGeom>
        </p:spPr>
        <p:txBody>
          <a:bodyPr anchor="t" rtlCol="false" tIns="0" lIns="0" bIns="0" rIns="0">
            <a:spAutoFit/>
          </a:bodyPr>
          <a:lstStyle/>
          <a:p>
            <a:pPr algn="l">
              <a:lnSpc>
                <a:spcPts val="3853"/>
              </a:lnSpc>
            </a:pPr>
            <a:r>
              <a:rPr lang="en-US" sz="2003">
                <a:solidFill>
                  <a:srgbClr val="000000"/>
                </a:solidFill>
                <a:latin typeface="Calibri (MS)"/>
                <a:ea typeface="Calibri (MS)"/>
                <a:cs typeface="Calibri (MS)"/>
                <a:sym typeface="Calibri (MS)"/>
              </a:rPr>
              <a:t> </a:t>
            </a:r>
          </a:p>
        </p:txBody>
      </p:sp>
      <p:sp>
        <p:nvSpPr>
          <p:cNvPr name="TextBox 10" id="10"/>
          <p:cNvSpPr txBox="true"/>
          <p:nvPr/>
        </p:nvSpPr>
        <p:spPr>
          <a:xfrm rot="0">
            <a:off x="1136571" y="2688965"/>
            <a:ext cx="58750" cy="331118"/>
          </a:xfrm>
          <a:prstGeom prst="rect">
            <a:avLst/>
          </a:prstGeom>
        </p:spPr>
        <p:txBody>
          <a:bodyPr anchor="t" rtlCol="false" tIns="0" lIns="0" bIns="0" rIns="0">
            <a:spAutoFit/>
          </a:bodyPr>
          <a:lstStyle/>
          <a:p>
            <a:pPr algn="l">
              <a:lnSpc>
                <a:spcPts val="2403"/>
              </a:lnSpc>
            </a:pPr>
            <a:r>
              <a:rPr lang="en-US" sz="2006">
                <a:solidFill>
                  <a:srgbClr val="000000"/>
                </a:solidFill>
                <a:latin typeface="Calibri (MS)"/>
                <a:ea typeface="Calibri (MS)"/>
                <a:cs typeface="Calibri (MS)"/>
                <a:sym typeface="Calibri (MS)"/>
              </a:rPr>
              <a:t> </a:t>
            </a:r>
          </a:p>
        </p:txBody>
      </p:sp>
      <p:sp>
        <p:nvSpPr>
          <p:cNvPr name="TextBox 11" id="11"/>
          <p:cNvSpPr txBox="true"/>
          <p:nvPr/>
        </p:nvSpPr>
        <p:spPr>
          <a:xfrm rot="0">
            <a:off x="749760" y="2994622"/>
            <a:ext cx="4943542" cy="1245184"/>
          </a:xfrm>
          <a:prstGeom prst="rect">
            <a:avLst/>
          </a:prstGeom>
        </p:spPr>
        <p:txBody>
          <a:bodyPr anchor="t" rtlCol="false" tIns="0" lIns="0" bIns="0" rIns="0">
            <a:spAutoFit/>
          </a:bodyPr>
          <a:lstStyle/>
          <a:p>
            <a:pPr algn="l">
              <a:lnSpc>
                <a:spcPts val="2400"/>
              </a:lnSpc>
            </a:pPr>
            <a:r>
              <a:rPr lang="en-US" sz="2003">
                <a:solidFill>
                  <a:srgbClr val="000000"/>
                </a:solidFill>
                <a:latin typeface="Calibri (MS)"/>
                <a:ea typeface="Calibri (MS)"/>
                <a:cs typeface="Calibri (MS)"/>
                <a:sym typeface="Calibri (MS)"/>
              </a:rPr>
              <a:t>About Me –A brief introduction of the student. Education –Academic qualifications. Skills –Technical and professional skills. Certificates –Achievements and certifications.</a:t>
            </a:r>
          </a:p>
        </p:txBody>
      </p:sp>
      <p:sp>
        <p:nvSpPr>
          <p:cNvPr name="TextBox 12" id="12"/>
          <p:cNvSpPr txBox="true"/>
          <p:nvPr/>
        </p:nvSpPr>
        <p:spPr>
          <a:xfrm rot="0">
            <a:off x="749760" y="1470241"/>
            <a:ext cx="10865358" cy="330784"/>
          </a:xfrm>
          <a:prstGeom prst="rect">
            <a:avLst/>
          </a:prstGeom>
        </p:spPr>
        <p:txBody>
          <a:bodyPr anchor="t" rtlCol="false" tIns="0" lIns="0" bIns="0" rIns="0">
            <a:spAutoFit/>
          </a:bodyPr>
          <a:lstStyle/>
          <a:p>
            <a:pPr algn="l">
              <a:lnSpc>
                <a:spcPts val="2400"/>
              </a:lnSpc>
            </a:pPr>
            <a:r>
              <a:rPr lang="en-US" sz="2003">
                <a:solidFill>
                  <a:srgbClr val="000000"/>
                </a:solidFill>
                <a:latin typeface="Calibri (MS)"/>
                <a:ea typeface="Calibri (MS)"/>
                <a:cs typeface="Calibri (MS)"/>
                <a:sym typeface="Calibri (MS)"/>
              </a:rPr>
              <a:t>TheCurrentAcademicPortfolio isaweb-based application developed using HTML, CSS, and JavaScript. It </a:t>
            </a:r>
          </a:p>
        </p:txBody>
      </p:sp>
      <p:sp>
        <p:nvSpPr>
          <p:cNvPr name="TextBox 13" id="13"/>
          <p:cNvSpPr txBox="true"/>
          <p:nvPr/>
        </p:nvSpPr>
        <p:spPr>
          <a:xfrm rot="0">
            <a:off x="749760" y="1775041"/>
            <a:ext cx="10471661" cy="635584"/>
          </a:xfrm>
          <a:prstGeom prst="rect">
            <a:avLst/>
          </a:prstGeom>
        </p:spPr>
        <p:txBody>
          <a:bodyPr anchor="t" rtlCol="false" tIns="0" lIns="0" bIns="0" rIns="0">
            <a:spAutoFit/>
          </a:bodyPr>
          <a:lstStyle/>
          <a:p>
            <a:pPr algn="l">
              <a:lnSpc>
                <a:spcPts val="2400"/>
              </a:lnSpc>
            </a:pPr>
            <a:r>
              <a:rPr lang="en-US" sz="2003">
                <a:solidFill>
                  <a:srgbClr val="000000"/>
                </a:solidFill>
                <a:latin typeface="Calibri (MS)"/>
                <a:ea typeface="Calibri (MS)"/>
                <a:cs typeface="Calibri (MS)"/>
                <a:sym typeface="Calibri (MS)"/>
              </a:rPr>
              <a:t>servesasadigitalresumefor students,allowing them to present their academic achievements, skills, certifications, and projects in an interactive and professional manner.</a:t>
            </a:r>
          </a:p>
        </p:txBody>
      </p:sp>
      <p:sp>
        <p:nvSpPr>
          <p:cNvPr name="TextBox 14" id="14"/>
          <p:cNvSpPr txBox="true"/>
          <p:nvPr/>
        </p:nvSpPr>
        <p:spPr>
          <a:xfrm rot="0">
            <a:off x="1585065" y="4530509"/>
            <a:ext cx="58750" cy="321593"/>
          </a:xfrm>
          <a:prstGeom prst="rect">
            <a:avLst/>
          </a:prstGeom>
        </p:spPr>
        <p:txBody>
          <a:bodyPr anchor="t" rtlCol="false" tIns="0" lIns="0" bIns="0" rIns="0">
            <a:spAutoFit/>
          </a:bodyPr>
          <a:lstStyle/>
          <a:p>
            <a:pPr algn="l">
              <a:lnSpc>
                <a:spcPts val="2393"/>
              </a:lnSpc>
            </a:pPr>
            <a:r>
              <a:rPr lang="en-US" sz="2006">
                <a:solidFill>
                  <a:srgbClr val="000000"/>
                </a:solidFill>
                <a:latin typeface="Calibri (MS)"/>
                <a:ea typeface="Calibri (MS)"/>
                <a:cs typeface="Calibri (MS)"/>
                <a:sym typeface="Calibri (MS)"/>
              </a:rPr>
              <a:t> </a:t>
            </a:r>
          </a:p>
        </p:txBody>
      </p:sp>
      <p:sp>
        <p:nvSpPr>
          <p:cNvPr name="TextBox 15" id="15"/>
          <p:cNvSpPr txBox="true"/>
          <p:nvPr/>
        </p:nvSpPr>
        <p:spPr>
          <a:xfrm rot="0">
            <a:off x="749760" y="4833195"/>
            <a:ext cx="11489855" cy="930859"/>
          </a:xfrm>
          <a:prstGeom prst="rect">
            <a:avLst/>
          </a:prstGeom>
        </p:spPr>
        <p:txBody>
          <a:bodyPr anchor="t" rtlCol="false" tIns="0" lIns="0" bIns="0" rIns="0">
            <a:spAutoFit/>
          </a:bodyPr>
          <a:lstStyle/>
          <a:p>
            <a:pPr algn="l">
              <a:lnSpc>
                <a:spcPts val="2390"/>
              </a:lnSpc>
            </a:pPr>
            <a:r>
              <a:rPr lang="en-US" sz="2003">
                <a:solidFill>
                  <a:srgbClr val="000000"/>
                </a:solidFill>
                <a:latin typeface="Calibri (MS)"/>
                <a:ea typeface="Calibri (MS)"/>
                <a:cs typeface="Calibri (MS)"/>
                <a:sym typeface="Calibri (MS)"/>
              </a:rPr>
              <a:t>Contact –A form to reach the student. This project provides an organized, accessible, and visually appealing platform for students to showcase their profile, making it useful for internships, job opportunities, and academicpurpose.</a:t>
            </a:r>
          </a:p>
        </p:txBody>
      </p:sp>
      <p:sp>
        <p:nvSpPr>
          <p:cNvPr name="TextBox 16" id="16"/>
          <p:cNvSpPr txBox="true"/>
          <p:nvPr/>
        </p:nvSpPr>
        <p:spPr>
          <a:xfrm rot="0">
            <a:off x="749760" y="4482884"/>
            <a:ext cx="4469644" cy="369218"/>
          </a:xfrm>
          <a:prstGeom prst="rect">
            <a:avLst/>
          </a:prstGeom>
        </p:spPr>
        <p:txBody>
          <a:bodyPr anchor="t" rtlCol="false" tIns="0" lIns="0" bIns="0" rIns="0">
            <a:spAutoFit/>
          </a:bodyPr>
          <a:lstStyle/>
          <a:p>
            <a:pPr algn="l">
              <a:lnSpc>
                <a:spcPts val="2808"/>
              </a:lnSpc>
            </a:pPr>
            <a:r>
              <a:rPr lang="en-US" sz="2006">
                <a:solidFill>
                  <a:srgbClr val="000000"/>
                </a:solidFill>
                <a:latin typeface="Calibri (MS)"/>
                <a:ea typeface="Calibri (MS)"/>
                <a:cs typeface="Calibri (MS)"/>
                <a:sym typeface="Calibri (MS)"/>
              </a:rPr>
              <a:t>Projects</a:t>
            </a:r>
            <a:r>
              <a:rPr lang="en-US" sz="2006">
                <a:solidFill>
                  <a:srgbClr val="000000"/>
                </a:solidFill>
                <a:latin typeface="Calibri (MS)"/>
                <a:ea typeface="Calibri (MS)"/>
                <a:cs typeface="Calibri (MS)"/>
                <a:sym typeface="Calibri (MS)"/>
              </a:rPr>
              <a:t> </a:t>
            </a:r>
            <a:r>
              <a:rPr lang="en-US" sz="2006">
                <a:solidFill>
                  <a:srgbClr val="000000"/>
                </a:solidFill>
                <a:latin typeface="Calibri (MS)"/>
                <a:ea typeface="Calibri (MS)"/>
                <a:cs typeface="Calibri (MS)"/>
                <a:sym typeface="Calibri (MS)"/>
              </a:rPr>
              <a:t>–</a:t>
            </a:r>
            <a:r>
              <a:rPr lang="en-US" sz="2006">
                <a:solidFill>
                  <a:srgbClr val="000000"/>
                </a:solidFill>
                <a:latin typeface="Calibri (MS)"/>
                <a:ea typeface="Calibri (MS)"/>
                <a:cs typeface="Calibri (MS)"/>
                <a:sym typeface="Calibri (MS)"/>
              </a:rPr>
              <a:t> </a:t>
            </a:r>
            <a:r>
              <a:rPr lang="en-US" sz="2006">
                <a:solidFill>
                  <a:srgbClr val="000000"/>
                </a:solidFill>
                <a:latin typeface="Calibri (MS)"/>
                <a:ea typeface="Calibri (MS)"/>
                <a:cs typeface="Calibri (MS)"/>
                <a:sym typeface="Calibri (MS)"/>
              </a:rPr>
              <a:t>Mini/major</a:t>
            </a:r>
            <a:r>
              <a:rPr lang="en-US" sz="2006">
                <a:solidFill>
                  <a:srgbClr val="000000"/>
                </a:solidFill>
                <a:latin typeface="Calibri (MS)"/>
                <a:ea typeface="Calibri (MS)"/>
                <a:cs typeface="Calibri (MS)"/>
                <a:sym typeface="Calibri (MS)"/>
              </a:rPr>
              <a:t> </a:t>
            </a:r>
            <a:r>
              <a:rPr lang="en-US" sz="2006">
                <a:solidFill>
                  <a:srgbClr val="000000"/>
                </a:solidFill>
                <a:latin typeface="Calibri (MS)"/>
                <a:ea typeface="Calibri (MS)"/>
                <a:cs typeface="Calibri (MS)"/>
                <a:sym typeface="Calibri (MS)"/>
              </a:rPr>
              <a:t>projects</a:t>
            </a:r>
            <a:r>
              <a:rPr lang="en-US" sz="2006">
                <a:solidFill>
                  <a:srgbClr val="000000"/>
                </a:solidFill>
                <a:latin typeface="Calibri (MS)"/>
                <a:ea typeface="Calibri (MS)"/>
                <a:cs typeface="Calibri (MS)"/>
                <a:sym typeface="Calibri (MS)"/>
              </a:rPr>
              <a:t> </a:t>
            </a:r>
            <a:r>
              <a:rPr lang="en-US" sz="2006">
                <a:solidFill>
                  <a:srgbClr val="000000"/>
                </a:solidFill>
                <a:latin typeface="Calibri (MS)"/>
                <a:ea typeface="Calibri (MS)"/>
                <a:cs typeface="Calibri (MS)"/>
                <a:sym typeface="Calibri (MS)"/>
              </a:rPr>
              <a:t>completed.</a:t>
            </a:r>
          </a:p>
        </p:txBody>
      </p:sp>
      <p:sp>
        <p:nvSpPr>
          <p:cNvPr name="TextBox 17" id="17"/>
          <p:cNvSpPr txBox="true"/>
          <p:nvPr/>
        </p:nvSpPr>
        <p:spPr>
          <a:xfrm rot="0">
            <a:off x="749760" y="2653703"/>
            <a:ext cx="5251475" cy="369218"/>
          </a:xfrm>
          <a:prstGeom prst="rect">
            <a:avLst/>
          </a:prstGeom>
        </p:spPr>
        <p:txBody>
          <a:bodyPr anchor="t" rtlCol="false" tIns="0" lIns="0" bIns="0" rIns="0">
            <a:spAutoFit/>
          </a:bodyPr>
          <a:lstStyle/>
          <a:p>
            <a:pPr algn="l">
              <a:lnSpc>
                <a:spcPts val="2808"/>
              </a:lnSpc>
            </a:pPr>
            <a:r>
              <a:rPr lang="en-US" sz="2006">
                <a:solidFill>
                  <a:srgbClr val="000000"/>
                </a:solidFill>
                <a:latin typeface="Calibri (MS)"/>
                <a:ea typeface="Calibri (MS)"/>
                <a:cs typeface="Calibri (MS)"/>
                <a:sym typeface="Calibri (MS)"/>
              </a:rPr>
              <a:t>Theportfolioisdividedintomultiplesectionssuch</a:t>
            </a:r>
            <a:r>
              <a:rPr lang="en-US" sz="2006">
                <a:solidFill>
                  <a:srgbClr val="000000"/>
                </a:solidFill>
                <a:latin typeface="Calibri (MS)"/>
                <a:ea typeface="Calibri (MS)"/>
                <a:cs typeface="Calibri (MS)"/>
                <a:sym typeface="Calibri (MS)"/>
              </a:rPr>
              <a:t> </a:t>
            </a:r>
            <a:r>
              <a:rPr lang="en-US" sz="2006">
                <a:solidFill>
                  <a:srgbClr val="000000"/>
                </a:solidFill>
                <a:latin typeface="Calibri (MS)"/>
                <a:ea typeface="Calibri (MS)"/>
                <a:cs typeface="Calibri (MS)"/>
                <a:sym typeface="Calibri (MS)"/>
              </a:rPr>
              <a:t>as:</a:t>
            </a:r>
          </a:p>
        </p:txBody>
      </p:sp>
      <p:sp>
        <p:nvSpPr>
          <p:cNvPr name="TextBox 18" id="18"/>
          <p:cNvSpPr txBox="true"/>
          <p:nvPr/>
        </p:nvSpPr>
        <p:spPr>
          <a:xfrm rot="0">
            <a:off x="11383013" y="6430366"/>
            <a:ext cx="75000" cy="195463"/>
          </a:xfrm>
          <a:prstGeom prst="rect">
            <a:avLst/>
          </a:prstGeom>
        </p:spPr>
        <p:txBody>
          <a:bodyPr anchor="t" rtlCol="false" tIns="0" lIns="0" bIns="0" rIns="0">
            <a:spAutoFit/>
          </a:bodyPr>
          <a:lstStyle/>
          <a:p>
            <a:pPr algn="l">
              <a:lnSpc>
                <a:spcPts val="1545"/>
              </a:lnSpc>
            </a:pPr>
            <a:r>
              <a:rPr lang="en-US" sz="1103">
                <a:solidFill>
                  <a:srgbClr val="2D936A"/>
                </a:solidFill>
                <a:latin typeface="Trebuchet MS"/>
                <a:ea typeface="Trebuchet MS"/>
                <a:cs typeface="Trebuchet MS"/>
                <a:sym typeface="Trebuchet M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06596"/>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723900" y="6166104"/>
            <a:ext cx="2177063" cy="484632"/>
            <a:chOff x="0" y="0"/>
            <a:chExt cx="2177059" cy="484632"/>
          </a:xfrm>
        </p:grpSpPr>
        <p:sp>
          <p:nvSpPr>
            <p:cNvPr name="Freeform 4" id="4"/>
            <p:cNvSpPr/>
            <p:nvPr/>
          </p:nvSpPr>
          <p:spPr>
            <a:xfrm flipH="false" flipV="false" rot="0">
              <a:off x="0" y="0"/>
              <a:ext cx="2177034" cy="484632"/>
            </a:xfrm>
            <a:custGeom>
              <a:avLst/>
              <a:gdLst/>
              <a:ahLst/>
              <a:cxnLst/>
              <a:rect r="r" b="b" t="t" l="l"/>
              <a:pathLst>
                <a:path h="484632" w="2177034">
                  <a:moveTo>
                    <a:pt x="0" y="0"/>
                  </a:moveTo>
                  <a:lnTo>
                    <a:pt x="0" y="484632"/>
                  </a:lnTo>
                  <a:lnTo>
                    <a:pt x="2177034" y="484632"/>
                  </a:lnTo>
                  <a:lnTo>
                    <a:pt x="2177034" y="0"/>
                  </a:lnTo>
                  <a:close/>
                </a:path>
              </a:pathLst>
            </a:custGeom>
            <a:solidFill>
              <a:srgbClr val="FFFFFF"/>
            </a:solidFill>
          </p:spPr>
        </p:sp>
      </p:grpSp>
      <p:sp>
        <p:nvSpPr>
          <p:cNvPr name="Freeform 5" id="5"/>
          <p:cNvSpPr/>
          <p:nvPr/>
        </p:nvSpPr>
        <p:spPr>
          <a:xfrm flipH="false" flipV="false" rot="0">
            <a:off x="6688836" y="1693126"/>
            <a:ext cx="314325" cy="323850"/>
          </a:xfrm>
          <a:custGeom>
            <a:avLst/>
            <a:gdLst/>
            <a:ahLst/>
            <a:cxnLst/>
            <a:rect r="r" b="b" t="t" l="l"/>
            <a:pathLst>
              <a:path h="323850" w="314325">
                <a:moveTo>
                  <a:pt x="0" y="0"/>
                </a:moveTo>
                <a:lnTo>
                  <a:pt x="314325" y="0"/>
                </a:lnTo>
                <a:lnTo>
                  <a:pt x="314325" y="323850"/>
                </a:lnTo>
                <a:lnTo>
                  <a:pt x="0" y="323850"/>
                </a:lnTo>
                <a:lnTo>
                  <a:pt x="0" y="0"/>
                </a:lnTo>
                <a:close/>
              </a:path>
            </a:pathLst>
          </a:custGeom>
          <a:blipFill>
            <a:blip r:embed="rId3"/>
            <a:stretch>
              <a:fillRect l="0" t="0" r="0" b="0"/>
            </a:stretch>
          </a:blipFill>
        </p:spPr>
      </p:sp>
      <p:sp>
        <p:nvSpPr>
          <p:cNvPr name="Freeform 6" id="6"/>
          <p:cNvSpPr/>
          <p:nvPr/>
        </p:nvSpPr>
        <p:spPr>
          <a:xfrm flipH="false" flipV="false" rot="0">
            <a:off x="7374131" y="0"/>
            <a:ext cx="4808344" cy="6858000"/>
          </a:xfrm>
          <a:custGeom>
            <a:avLst/>
            <a:gdLst/>
            <a:ahLst/>
            <a:cxnLst/>
            <a:rect r="r" b="b" t="t" l="l"/>
            <a:pathLst>
              <a:path h="6858000" w="4808344">
                <a:moveTo>
                  <a:pt x="0" y="0"/>
                </a:moveTo>
                <a:lnTo>
                  <a:pt x="4808344" y="0"/>
                </a:lnTo>
                <a:lnTo>
                  <a:pt x="4808344" y="6858000"/>
                </a:lnTo>
                <a:lnTo>
                  <a:pt x="0" y="6858000"/>
                </a:lnTo>
                <a:lnTo>
                  <a:pt x="0" y="0"/>
                </a:lnTo>
                <a:close/>
              </a:path>
            </a:pathLst>
          </a:custGeom>
          <a:blipFill>
            <a:blip r:embed="rId4"/>
            <a:stretch>
              <a:fillRect l="0" t="-925" r="-1225" b="-879"/>
            </a:stretch>
          </a:blipFill>
        </p:spPr>
      </p:sp>
      <p:sp>
        <p:nvSpPr>
          <p:cNvPr name="TextBox 7" id="7"/>
          <p:cNvSpPr txBox="true"/>
          <p:nvPr/>
        </p:nvSpPr>
        <p:spPr>
          <a:xfrm rot="0">
            <a:off x="709527" y="912095"/>
            <a:ext cx="3090062" cy="951062"/>
          </a:xfrm>
          <a:prstGeom prst="rect">
            <a:avLst/>
          </a:prstGeom>
        </p:spPr>
        <p:txBody>
          <a:bodyPr anchor="t" rtlCol="false" tIns="0" lIns="0" bIns="0" rIns="0">
            <a:spAutoFit/>
          </a:bodyPr>
          <a:lstStyle/>
          <a:p>
            <a:pPr algn="l">
              <a:lnSpc>
                <a:spcPts val="3748"/>
              </a:lnSpc>
            </a:pPr>
            <a:r>
              <a:rPr lang="en-US" sz="3204">
                <a:solidFill>
                  <a:srgbClr val="0D0D0D"/>
                </a:solidFill>
                <a:latin typeface="Trebuchet MS"/>
                <a:ea typeface="Trebuchet MS"/>
                <a:cs typeface="Trebuchet MS"/>
                <a:sym typeface="Trebuchet MS"/>
              </a:rPr>
              <a:t>WHOARETHEEND USERS?</a:t>
            </a:r>
          </a:p>
        </p:txBody>
      </p:sp>
      <p:sp>
        <p:nvSpPr>
          <p:cNvPr name="TextBox 8" id="8"/>
          <p:cNvSpPr txBox="true"/>
          <p:nvPr/>
        </p:nvSpPr>
        <p:spPr>
          <a:xfrm rot="0">
            <a:off x="11383013" y="6430366"/>
            <a:ext cx="75000" cy="195463"/>
          </a:xfrm>
          <a:prstGeom prst="rect">
            <a:avLst/>
          </a:prstGeom>
        </p:spPr>
        <p:txBody>
          <a:bodyPr anchor="t" rtlCol="false" tIns="0" lIns="0" bIns="0" rIns="0">
            <a:spAutoFit/>
          </a:bodyPr>
          <a:lstStyle/>
          <a:p>
            <a:pPr algn="l">
              <a:lnSpc>
                <a:spcPts val="1545"/>
              </a:lnSpc>
            </a:pPr>
            <a:r>
              <a:rPr lang="en-US" sz="1103">
                <a:solidFill>
                  <a:srgbClr val="2D936A"/>
                </a:solidFill>
                <a:latin typeface="Trebuchet MS"/>
                <a:ea typeface="Trebuchet MS"/>
                <a:cs typeface="Trebuchet MS"/>
                <a:sym typeface="Trebuchet MS"/>
              </a:rPr>
              <a:t>6</a:t>
            </a:r>
          </a:p>
        </p:txBody>
      </p:sp>
      <p:sp>
        <p:nvSpPr>
          <p:cNvPr name="TextBox 9" id="9"/>
          <p:cNvSpPr txBox="true"/>
          <p:nvPr/>
        </p:nvSpPr>
        <p:spPr>
          <a:xfrm rot="0">
            <a:off x="520551" y="4504525"/>
            <a:ext cx="2653541" cy="330784"/>
          </a:xfrm>
          <a:prstGeom prst="rect">
            <a:avLst/>
          </a:prstGeom>
        </p:spPr>
        <p:txBody>
          <a:bodyPr anchor="t" rtlCol="false" tIns="0" lIns="0" bIns="0" rIns="0">
            <a:spAutoFit/>
          </a:bodyPr>
          <a:lstStyle/>
          <a:p>
            <a:pPr algn="l">
              <a:lnSpc>
                <a:spcPts val="2412"/>
              </a:lnSpc>
            </a:pPr>
            <a:r>
              <a:rPr lang="en-US" sz="2003">
                <a:solidFill>
                  <a:srgbClr val="FF0000"/>
                </a:solidFill>
                <a:latin typeface="Calibri (MS)"/>
                <a:ea typeface="Calibri (MS)"/>
                <a:cs typeface="Calibri (MS)"/>
                <a:sym typeface="Calibri (MS)"/>
              </a:rPr>
              <a:t>3. Recruiters / Employers</a:t>
            </a:r>
          </a:p>
        </p:txBody>
      </p:sp>
      <p:sp>
        <p:nvSpPr>
          <p:cNvPr name="TextBox 10" id="10"/>
          <p:cNvSpPr txBox="true"/>
          <p:nvPr/>
        </p:nvSpPr>
        <p:spPr>
          <a:xfrm rot="0">
            <a:off x="464163" y="4809325"/>
            <a:ext cx="7209215" cy="330784"/>
          </a:xfrm>
          <a:prstGeom prst="rect">
            <a:avLst/>
          </a:prstGeom>
        </p:spPr>
        <p:txBody>
          <a:bodyPr anchor="t" rtlCol="false" tIns="0" lIns="0" bIns="0" rIns="0">
            <a:spAutoFit/>
          </a:bodyPr>
          <a:lstStyle/>
          <a:p>
            <a:pPr algn="l">
              <a:lnSpc>
                <a:spcPts val="2412"/>
              </a:lnSpc>
            </a:pPr>
            <a:r>
              <a:rPr lang="en-US" sz="2003">
                <a:solidFill>
                  <a:srgbClr val="000000"/>
                </a:solidFill>
                <a:latin typeface="Calibri (MS)"/>
                <a:ea typeface="Calibri (MS)"/>
                <a:cs typeface="Calibri (MS)"/>
                <a:sym typeface="Calibri (MS)"/>
              </a:rPr>
              <a:t>* To easily view the student’s qualifications, skills, and certifications.</a:t>
            </a:r>
          </a:p>
        </p:txBody>
      </p:sp>
      <p:sp>
        <p:nvSpPr>
          <p:cNvPr name="TextBox 11" id="11"/>
          <p:cNvSpPr txBox="true"/>
          <p:nvPr/>
        </p:nvSpPr>
        <p:spPr>
          <a:xfrm rot="0">
            <a:off x="591064" y="5116487"/>
            <a:ext cx="58750" cy="331118"/>
          </a:xfrm>
          <a:prstGeom prst="rect">
            <a:avLst/>
          </a:prstGeom>
        </p:spPr>
        <p:txBody>
          <a:bodyPr anchor="t" rtlCol="false" tIns="0" lIns="0" bIns="0" rIns="0">
            <a:spAutoFit/>
          </a:bodyPr>
          <a:lstStyle/>
          <a:p>
            <a:pPr algn="l">
              <a:lnSpc>
                <a:spcPts val="2415"/>
              </a:lnSpc>
            </a:pPr>
            <a:r>
              <a:rPr lang="en-US" sz="2006">
                <a:solidFill>
                  <a:srgbClr val="000000"/>
                </a:solidFill>
                <a:latin typeface="Calibri (MS)"/>
                <a:ea typeface="Calibri (MS)"/>
                <a:cs typeface="Calibri (MS)"/>
                <a:sym typeface="Calibri (MS)"/>
              </a:rPr>
              <a:t> </a:t>
            </a:r>
          </a:p>
        </p:txBody>
      </p:sp>
      <p:sp>
        <p:nvSpPr>
          <p:cNvPr name="TextBox 12" id="12"/>
          <p:cNvSpPr txBox="true"/>
          <p:nvPr/>
        </p:nvSpPr>
        <p:spPr>
          <a:xfrm rot="0">
            <a:off x="464163" y="5724077"/>
            <a:ext cx="8080524" cy="635584"/>
          </a:xfrm>
          <a:prstGeom prst="rect">
            <a:avLst/>
          </a:prstGeom>
        </p:spPr>
        <p:txBody>
          <a:bodyPr anchor="t" rtlCol="false" tIns="0" lIns="0" bIns="0" rIns="0">
            <a:spAutoFit/>
          </a:bodyPr>
          <a:lstStyle/>
          <a:p>
            <a:pPr algn="l">
              <a:lnSpc>
                <a:spcPts val="2400"/>
              </a:lnSpc>
            </a:pPr>
            <a:r>
              <a:rPr lang="en-US" sz="2003">
                <a:solidFill>
                  <a:srgbClr val="FF0000"/>
                </a:solidFill>
                <a:latin typeface="Calibri (MS)"/>
                <a:ea typeface="Calibri (MS)"/>
                <a:cs typeface="Calibri (MS)"/>
                <a:sym typeface="Calibri (MS)"/>
              </a:rPr>
              <a:t>4. Peers / Academic Institutions </a:t>
            </a:r>
            <a:r>
              <a:rPr lang="en-US" sz="2003">
                <a:solidFill>
                  <a:srgbClr val="000000"/>
                </a:solidFill>
                <a:latin typeface="Calibri (MS)"/>
                <a:ea typeface="Calibri (MS)"/>
                <a:cs typeface="Calibri (MS)"/>
                <a:sym typeface="Calibri (MS)"/>
              </a:rPr>
              <a:t>* To collaborate, share achievements, and maintain digital academicrecords</a:t>
            </a:r>
            <a:r>
              <a:rPr lang="en-US" b="true" sz="2003" i="true">
                <a:solidFill>
                  <a:srgbClr val="000000"/>
                </a:solidFill>
                <a:latin typeface="Calibri (MS) Bold Italics"/>
                <a:ea typeface="Calibri (MS) Bold Italics"/>
                <a:cs typeface="Calibri (MS) Bold Italics"/>
                <a:sym typeface="Calibri (MS) Bold Italics"/>
              </a:rPr>
              <a:t>.</a:t>
            </a:r>
          </a:p>
        </p:txBody>
      </p:sp>
      <p:sp>
        <p:nvSpPr>
          <p:cNvPr name="TextBox 13" id="13"/>
          <p:cNvSpPr txBox="true"/>
          <p:nvPr/>
        </p:nvSpPr>
        <p:spPr>
          <a:xfrm rot="0">
            <a:off x="464163" y="2065868"/>
            <a:ext cx="197358" cy="330784"/>
          </a:xfrm>
          <a:prstGeom prst="rect">
            <a:avLst/>
          </a:prstGeom>
        </p:spPr>
        <p:txBody>
          <a:bodyPr anchor="t" rtlCol="false" tIns="0" lIns="0" bIns="0" rIns="0">
            <a:spAutoFit/>
          </a:bodyPr>
          <a:lstStyle/>
          <a:p>
            <a:pPr algn="l">
              <a:lnSpc>
                <a:spcPts val="2400"/>
              </a:lnSpc>
            </a:pPr>
            <a:r>
              <a:rPr lang="en-US" sz="2003" spc="2">
                <a:solidFill>
                  <a:srgbClr val="FF0000"/>
                </a:solidFill>
                <a:latin typeface="Calibri (MS)"/>
                <a:ea typeface="Calibri (MS)"/>
                <a:cs typeface="Calibri (MS)"/>
                <a:sym typeface="Calibri (MS)"/>
              </a:rPr>
              <a:t>1.</a:t>
            </a:r>
          </a:p>
        </p:txBody>
      </p:sp>
      <p:sp>
        <p:nvSpPr>
          <p:cNvPr name="TextBox 14" id="14"/>
          <p:cNvSpPr txBox="true"/>
          <p:nvPr/>
        </p:nvSpPr>
        <p:spPr>
          <a:xfrm rot="0">
            <a:off x="807063" y="2065868"/>
            <a:ext cx="993810" cy="330784"/>
          </a:xfrm>
          <a:prstGeom prst="rect">
            <a:avLst/>
          </a:prstGeom>
        </p:spPr>
        <p:txBody>
          <a:bodyPr anchor="t" rtlCol="false" tIns="0" lIns="0" bIns="0" rIns="0">
            <a:spAutoFit/>
          </a:bodyPr>
          <a:lstStyle/>
          <a:p>
            <a:pPr algn="l">
              <a:lnSpc>
                <a:spcPts val="2400"/>
              </a:lnSpc>
            </a:pPr>
            <a:r>
              <a:rPr lang="en-US" sz="2003" spc="2">
                <a:solidFill>
                  <a:srgbClr val="FF0000"/>
                </a:solidFill>
                <a:latin typeface="Calibri (MS)"/>
                <a:ea typeface="Calibri (MS)"/>
                <a:cs typeface="Calibri (MS)"/>
                <a:sym typeface="Calibri (MS)"/>
              </a:rPr>
              <a:t>Students </a:t>
            </a:r>
          </a:p>
        </p:txBody>
      </p:sp>
      <p:sp>
        <p:nvSpPr>
          <p:cNvPr name="TextBox 15" id="15"/>
          <p:cNvSpPr txBox="true"/>
          <p:nvPr/>
        </p:nvSpPr>
        <p:spPr>
          <a:xfrm rot="0">
            <a:off x="464163" y="2370668"/>
            <a:ext cx="8092802" cy="1549984"/>
          </a:xfrm>
          <a:prstGeom prst="rect">
            <a:avLst/>
          </a:prstGeom>
        </p:spPr>
        <p:txBody>
          <a:bodyPr anchor="t" rtlCol="false" tIns="0" lIns="0" bIns="0" rIns="0">
            <a:spAutoFit/>
          </a:bodyPr>
          <a:lstStyle/>
          <a:p>
            <a:pPr algn="l">
              <a:lnSpc>
                <a:spcPts val="2400"/>
              </a:lnSpc>
            </a:pPr>
            <a:r>
              <a:rPr lang="en-US" sz="2003">
                <a:solidFill>
                  <a:srgbClr val="000000"/>
                </a:solidFill>
                <a:latin typeface="Calibri (MS)"/>
                <a:ea typeface="Calibri (MS)"/>
                <a:cs typeface="Calibri (MS)"/>
                <a:sym typeface="Calibri (MS)"/>
              </a:rPr>
              <a:t>* To showcase their academic achievements, skills, certificates, and projects. *To use as a digital resume for internships and job applications. </a:t>
            </a:r>
            <a:r>
              <a:rPr lang="en-US" sz="2003">
                <a:solidFill>
                  <a:srgbClr val="FF0000"/>
                </a:solidFill>
                <a:latin typeface="Calibri (MS)"/>
                <a:ea typeface="Calibri (MS)"/>
                <a:cs typeface="Calibri (MS)"/>
                <a:sym typeface="Calibri (MS)"/>
              </a:rPr>
              <a:t>2. Teachers / Mentors </a:t>
            </a:r>
            <a:r>
              <a:rPr lang="en-US" sz="2003">
                <a:solidFill>
                  <a:srgbClr val="000000"/>
                </a:solidFill>
                <a:latin typeface="Calibri (MS)"/>
                <a:ea typeface="Calibri (MS)"/>
                <a:cs typeface="Calibri (MS)"/>
                <a:sym typeface="Calibri (MS)"/>
              </a:rPr>
              <a:t>* To evaluate a student’s academic progress, skills, and project work. * To guide students in improving their professional profile.</a:t>
            </a:r>
          </a:p>
        </p:txBody>
      </p:sp>
      <p:sp>
        <p:nvSpPr>
          <p:cNvPr name="TextBox 16" id="16"/>
          <p:cNvSpPr txBox="true"/>
          <p:nvPr/>
        </p:nvSpPr>
        <p:spPr>
          <a:xfrm rot="0">
            <a:off x="464163" y="5078387"/>
            <a:ext cx="6100048" cy="369218"/>
          </a:xfrm>
          <a:prstGeom prst="rect">
            <a:avLst/>
          </a:prstGeom>
        </p:spPr>
        <p:txBody>
          <a:bodyPr anchor="t" rtlCol="false" tIns="0" lIns="0" bIns="0" rIns="0">
            <a:spAutoFit/>
          </a:bodyPr>
          <a:lstStyle/>
          <a:p>
            <a:pPr algn="l">
              <a:lnSpc>
                <a:spcPts val="2808"/>
              </a:lnSpc>
            </a:pPr>
            <a:r>
              <a:rPr lang="en-US" sz="2006">
                <a:solidFill>
                  <a:srgbClr val="000000"/>
                </a:solidFill>
                <a:latin typeface="Calibri (MS)"/>
                <a:ea typeface="Calibri (MS)"/>
                <a:cs typeface="Calibri (MS)"/>
                <a:sym typeface="Calibri (MS)"/>
              </a:rPr>
              <a:t>*</a:t>
            </a:r>
            <a:r>
              <a:rPr lang="en-US" sz="2006">
                <a:solidFill>
                  <a:srgbClr val="000000"/>
                </a:solidFill>
                <a:latin typeface="Calibri (MS)"/>
                <a:ea typeface="Calibri (MS)"/>
                <a:cs typeface="Calibri (MS)"/>
                <a:sym typeface="Calibri (MS)"/>
              </a:rPr>
              <a:t> </a:t>
            </a:r>
            <a:r>
              <a:rPr lang="en-US" sz="2006">
                <a:solidFill>
                  <a:srgbClr val="000000"/>
                </a:solidFill>
                <a:latin typeface="Calibri (MS)"/>
                <a:ea typeface="Calibri (MS)"/>
                <a:cs typeface="Calibri (MS)"/>
                <a:sym typeface="Calibri (MS)"/>
              </a:rPr>
              <a:t>To</a:t>
            </a:r>
            <a:r>
              <a:rPr lang="en-US" sz="2006">
                <a:solidFill>
                  <a:srgbClr val="000000"/>
                </a:solidFill>
                <a:latin typeface="Calibri (MS)"/>
                <a:ea typeface="Calibri (MS)"/>
                <a:cs typeface="Calibri (MS)"/>
                <a:sym typeface="Calibri (MS)"/>
              </a:rPr>
              <a:t> </a:t>
            </a:r>
            <a:r>
              <a:rPr lang="en-US" sz="2006">
                <a:solidFill>
                  <a:srgbClr val="000000"/>
                </a:solidFill>
                <a:latin typeface="Calibri (MS)"/>
                <a:ea typeface="Calibri (MS)"/>
                <a:cs typeface="Calibri (MS)"/>
                <a:sym typeface="Calibri (MS)"/>
              </a:rPr>
              <a:t>assess</a:t>
            </a:r>
            <a:r>
              <a:rPr lang="en-US" sz="2006">
                <a:solidFill>
                  <a:srgbClr val="000000"/>
                </a:solidFill>
                <a:latin typeface="Calibri (MS)"/>
                <a:ea typeface="Calibri (MS)"/>
                <a:cs typeface="Calibri (MS)"/>
                <a:sym typeface="Calibri (MS)"/>
              </a:rPr>
              <a:t> </a:t>
            </a:r>
            <a:r>
              <a:rPr lang="en-US" sz="2006">
                <a:solidFill>
                  <a:srgbClr val="000000"/>
                </a:solidFill>
                <a:latin typeface="Calibri (MS)"/>
                <a:ea typeface="Calibri (MS)"/>
                <a:cs typeface="Calibri (MS)"/>
                <a:sym typeface="Calibri (MS)"/>
              </a:rPr>
              <a:t>suitability</a:t>
            </a:r>
            <a:r>
              <a:rPr lang="en-US" sz="2006">
                <a:solidFill>
                  <a:srgbClr val="000000"/>
                </a:solidFill>
                <a:latin typeface="Calibri (MS)"/>
                <a:ea typeface="Calibri (MS)"/>
                <a:cs typeface="Calibri (MS)"/>
                <a:sym typeface="Calibri (MS)"/>
              </a:rPr>
              <a:t> </a:t>
            </a:r>
            <a:r>
              <a:rPr lang="en-US" sz="2006">
                <a:solidFill>
                  <a:srgbClr val="000000"/>
                </a:solidFill>
                <a:latin typeface="Calibri (MS)"/>
                <a:ea typeface="Calibri (MS)"/>
                <a:cs typeface="Calibri (MS)"/>
                <a:sym typeface="Calibri (MS)"/>
              </a:rPr>
              <a:t>for</a:t>
            </a:r>
            <a:r>
              <a:rPr lang="en-US" sz="2006">
                <a:solidFill>
                  <a:srgbClr val="000000"/>
                </a:solidFill>
                <a:latin typeface="Calibri (MS)"/>
                <a:ea typeface="Calibri (MS)"/>
                <a:cs typeface="Calibri (MS)"/>
                <a:sym typeface="Calibri (MS)"/>
              </a:rPr>
              <a:t> </a:t>
            </a:r>
            <a:r>
              <a:rPr lang="en-US" sz="2006">
                <a:solidFill>
                  <a:srgbClr val="000000"/>
                </a:solidFill>
                <a:latin typeface="Calibri (MS)"/>
                <a:ea typeface="Calibri (MS)"/>
                <a:cs typeface="Calibri (MS)"/>
                <a:sym typeface="Calibri (MS)"/>
              </a:rPr>
              <a:t>internships</a:t>
            </a:r>
            <a:r>
              <a:rPr lang="en-US" sz="2006">
                <a:solidFill>
                  <a:srgbClr val="000000"/>
                </a:solidFill>
                <a:latin typeface="Calibri (MS)"/>
                <a:ea typeface="Calibri (MS)"/>
                <a:cs typeface="Calibri (MS)"/>
                <a:sym typeface="Calibri (MS)"/>
              </a:rPr>
              <a:t> </a:t>
            </a:r>
            <a:r>
              <a:rPr lang="en-US" sz="2006">
                <a:solidFill>
                  <a:srgbClr val="000000"/>
                </a:solidFill>
                <a:latin typeface="Calibri (MS)"/>
                <a:ea typeface="Calibri (MS)"/>
                <a:cs typeface="Calibri (MS)"/>
                <a:sym typeface="Calibri (MS)"/>
              </a:rPr>
              <a:t>or</a:t>
            </a:r>
            <a:r>
              <a:rPr lang="en-US" sz="2006">
                <a:solidFill>
                  <a:srgbClr val="000000"/>
                </a:solidFill>
                <a:latin typeface="Calibri (MS)"/>
                <a:ea typeface="Calibri (MS)"/>
                <a:cs typeface="Calibri (MS)"/>
                <a:sym typeface="Calibri (MS)"/>
              </a:rPr>
              <a:t> </a:t>
            </a:r>
            <a:r>
              <a:rPr lang="en-US" sz="2006">
                <a:solidFill>
                  <a:srgbClr val="000000"/>
                </a:solidFill>
                <a:latin typeface="Calibri (MS)"/>
                <a:ea typeface="Calibri (MS)"/>
                <a:cs typeface="Calibri (MS)"/>
                <a:sym typeface="Calibri (MS)"/>
              </a:rPr>
              <a:t>job</a:t>
            </a:r>
            <a:r>
              <a:rPr lang="en-US" sz="2006">
                <a:solidFill>
                  <a:srgbClr val="000000"/>
                </a:solidFill>
                <a:latin typeface="Calibri (MS)"/>
                <a:ea typeface="Calibri (MS)"/>
                <a:cs typeface="Calibri (MS)"/>
                <a:sym typeface="Calibri (MS)"/>
              </a:rPr>
              <a:t> </a:t>
            </a:r>
            <a:r>
              <a:rPr lang="en-US" sz="2006">
                <a:solidFill>
                  <a:srgbClr val="000000"/>
                </a:solidFill>
                <a:latin typeface="Calibri (MS)"/>
                <a:ea typeface="Calibri (MS)"/>
                <a:cs typeface="Calibri (MS)"/>
                <a:sym typeface="Calibri (MS)"/>
              </a:rPr>
              <a:t>opportunities.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06596"/>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stretch>
              <a:fillRect l="0" t="0" r="0" b="0"/>
            </a:stretch>
          </a:blipFill>
        </p:spPr>
      </p:sp>
      <p:sp>
        <p:nvSpPr>
          <p:cNvPr name="Freeform 3" id="3"/>
          <p:cNvSpPr/>
          <p:nvPr/>
        </p:nvSpPr>
        <p:spPr>
          <a:xfrm flipH="false" flipV="false" rot="0">
            <a:off x="7374131" y="0"/>
            <a:ext cx="4808344" cy="6858000"/>
          </a:xfrm>
          <a:custGeom>
            <a:avLst/>
            <a:gdLst/>
            <a:ahLst/>
            <a:cxnLst/>
            <a:rect r="r" b="b" t="t" l="l"/>
            <a:pathLst>
              <a:path h="6858000" w="4808344">
                <a:moveTo>
                  <a:pt x="0" y="0"/>
                </a:moveTo>
                <a:lnTo>
                  <a:pt x="4808344" y="0"/>
                </a:lnTo>
                <a:lnTo>
                  <a:pt x="4808344" y="6858000"/>
                </a:lnTo>
                <a:lnTo>
                  <a:pt x="0" y="6858000"/>
                </a:lnTo>
                <a:lnTo>
                  <a:pt x="0" y="0"/>
                </a:lnTo>
                <a:close/>
              </a:path>
            </a:pathLst>
          </a:custGeom>
          <a:blipFill>
            <a:blip r:embed="rId3"/>
            <a:stretch>
              <a:fillRect l="0" t="-925" r="-1225" b="-879"/>
            </a:stretch>
          </a:blipFill>
        </p:spPr>
      </p:sp>
      <p:sp>
        <p:nvSpPr>
          <p:cNvPr name="Freeform 4" id="4"/>
          <p:cNvSpPr/>
          <p:nvPr/>
        </p:nvSpPr>
        <p:spPr>
          <a:xfrm flipH="false" flipV="false" rot="0">
            <a:off x="0" y="1475232"/>
            <a:ext cx="2695575" cy="3248025"/>
          </a:xfrm>
          <a:custGeom>
            <a:avLst/>
            <a:gdLst/>
            <a:ahLst/>
            <a:cxnLst/>
            <a:rect r="r" b="b" t="t" l="l"/>
            <a:pathLst>
              <a:path h="3248025" w="2695575">
                <a:moveTo>
                  <a:pt x="0" y="0"/>
                </a:moveTo>
                <a:lnTo>
                  <a:pt x="2695575" y="0"/>
                </a:lnTo>
                <a:lnTo>
                  <a:pt x="2695575" y="3248025"/>
                </a:lnTo>
                <a:lnTo>
                  <a:pt x="0" y="3248025"/>
                </a:lnTo>
                <a:lnTo>
                  <a:pt x="0" y="0"/>
                </a:lnTo>
                <a:close/>
              </a:path>
            </a:pathLst>
          </a:custGeom>
          <a:blipFill>
            <a:blip r:embed="rId4"/>
            <a:stretch>
              <a:fillRect l="0" t="0" r="0" b="0"/>
            </a:stretch>
          </a:blipFill>
        </p:spPr>
      </p:sp>
      <p:sp>
        <p:nvSpPr>
          <p:cNvPr name="Freeform 5" id="5"/>
          <p:cNvSpPr/>
          <p:nvPr/>
        </p:nvSpPr>
        <p:spPr>
          <a:xfrm flipH="false" flipV="false" rot="0">
            <a:off x="6688836" y="1693126"/>
            <a:ext cx="314325" cy="323850"/>
          </a:xfrm>
          <a:custGeom>
            <a:avLst/>
            <a:gdLst/>
            <a:ahLst/>
            <a:cxnLst/>
            <a:rect r="r" b="b" t="t" l="l"/>
            <a:pathLst>
              <a:path h="323850" w="314325">
                <a:moveTo>
                  <a:pt x="0" y="0"/>
                </a:moveTo>
                <a:lnTo>
                  <a:pt x="314325" y="0"/>
                </a:lnTo>
                <a:lnTo>
                  <a:pt x="314325" y="323850"/>
                </a:lnTo>
                <a:lnTo>
                  <a:pt x="0" y="323850"/>
                </a:lnTo>
                <a:lnTo>
                  <a:pt x="0" y="0"/>
                </a:lnTo>
                <a:close/>
              </a:path>
            </a:pathLst>
          </a:custGeom>
          <a:blipFill>
            <a:blip r:embed="rId5"/>
            <a:stretch>
              <a:fillRect l="0" t="0" r="0" b="0"/>
            </a:stretch>
          </a:blipFill>
        </p:spPr>
      </p:sp>
      <p:sp>
        <p:nvSpPr>
          <p:cNvPr name="Freeform 6" id="6"/>
          <p:cNvSpPr/>
          <p:nvPr/>
        </p:nvSpPr>
        <p:spPr>
          <a:xfrm flipH="false" flipV="false" rot="0">
            <a:off x="9280141" y="5293357"/>
            <a:ext cx="581025" cy="838200"/>
          </a:xfrm>
          <a:custGeom>
            <a:avLst/>
            <a:gdLst/>
            <a:ahLst/>
            <a:cxnLst/>
            <a:rect r="r" b="b" t="t" l="l"/>
            <a:pathLst>
              <a:path h="838200" w="581025">
                <a:moveTo>
                  <a:pt x="0" y="0"/>
                </a:moveTo>
                <a:lnTo>
                  <a:pt x="581025" y="0"/>
                </a:lnTo>
                <a:lnTo>
                  <a:pt x="581025" y="838200"/>
                </a:lnTo>
                <a:lnTo>
                  <a:pt x="0" y="838200"/>
                </a:lnTo>
                <a:lnTo>
                  <a:pt x="0" y="0"/>
                </a:lnTo>
                <a:close/>
              </a:path>
            </a:pathLst>
          </a:custGeom>
          <a:blipFill>
            <a:blip r:embed="rId6"/>
            <a:stretch>
              <a:fillRect l="0" t="0" r="0" b="0"/>
            </a:stretch>
          </a:blipFill>
        </p:spPr>
      </p:sp>
      <p:sp>
        <p:nvSpPr>
          <p:cNvPr name="Freeform 7" id="7"/>
          <p:cNvSpPr/>
          <p:nvPr/>
        </p:nvSpPr>
        <p:spPr>
          <a:xfrm flipH="false" flipV="false" rot="0">
            <a:off x="1665732" y="6460236"/>
            <a:ext cx="76200" cy="180975"/>
          </a:xfrm>
          <a:custGeom>
            <a:avLst/>
            <a:gdLst/>
            <a:ahLst/>
            <a:cxnLst/>
            <a:rect r="r" b="b" t="t" l="l"/>
            <a:pathLst>
              <a:path h="180975" w="76200">
                <a:moveTo>
                  <a:pt x="0" y="0"/>
                </a:moveTo>
                <a:lnTo>
                  <a:pt x="76200" y="0"/>
                </a:lnTo>
                <a:lnTo>
                  <a:pt x="76200" y="180975"/>
                </a:lnTo>
                <a:lnTo>
                  <a:pt x="0" y="180975"/>
                </a:lnTo>
                <a:lnTo>
                  <a:pt x="0" y="0"/>
                </a:lnTo>
                <a:close/>
              </a:path>
            </a:pathLst>
          </a:custGeom>
          <a:blipFill>
            <a:blip r:embed="rId7"/>
            <a:stretch>
              <a:fillRect l="0" t="0" r="0" b="0"/>
            </a:stretch>
          </a:blipFill>
        </p:spPr>
      </p:sp>
      <p:sp>
        <p:nvSpPr>
          <p:cNvPr name="TextBox 8" id="8"/>
          <p:cNvSpPr txBox="true"/>
          <p:nvPr/>
        </p:nvSpPr>
        <p:spPr>
          <a:xfrm rot="0">
            <a:off x="236172" y="802919"/>
            <a:ext cx="5124936" cy="563585"/>
          </a:xfrm>
          <a:prstGeom prst="rect">
            <a:avLst/>
          </a:prstGeom>
        </p:spPr>
        <p:txBody>
          <a:bodyPr anchor="t" rtlCol="false" tIns="0" lIns="0" bIns="0" rIns="0">
            <a:spAutoFit/>
          </a:bodyPr>
          <a:lstStyle/>
          <a:p>
            <a:pPr algn="l">
              <a:lnSpc>
                <a:spcPts val="4473"/>
              </a:lnSpc>
            </a:pPr>
            <a:r>
              <a:rPr lang="en-US" sz="3602">
                <a:solidFill>
                  <a:srgbClr val="558ED5"/>
                </a:solidFill>
                <a:latin typeface="Trebuchet MS"/>
                <a:ea typeface="Trebuchet MS"/>
                <a:cs typeface="Trebuchet MS"/>
                <a:sym typeface="Trebuchet MS"/>
              </a:rPr>
              <a:t>TOOLS</a:t>
            </a:r>
            <a:r>
              <a:rPr lang="en-US" sz="3602">
                <a:solidFill>
                  <a:srgbClr val="000000"/>
                </a:solidFill>
                <a:latin typeface="Trebuchet MS"/>
                <a:ea typeface="Trebuchet MS"/>
                <a:cs typeface="Trebuchet MS"/>
                <a:sym typeface="Trebuchet MS"/>
              </a:rPr>
              <a:t> </a:t>
            </a:r>
            <a:r>
              <a:rPr lang="en-US" sz="3602">
                <a:solidFill>
                  <a:srgbClr val="558ED5"/>
                </a:solidFill>
                <a:latin typeface="Trebuchet MS"/>
                <a:ea typeface="Trebuchet MS"/>
                <a:cs typeface="Trebuchet MS"/>
                <a:sym typeface="Trebuchet MS"/>
              </a:rPr>
              <a:t>AND</a:t>
            </a:r>
            <a:r>
              <a:rPr lang="en-US" sz="3602">
                <a:solidFill>
                  <a:srgbClr val="000000"/>
                </a:solidFill>
                <a:latin typeface="Trebuchet MS"/>
                <a:ea typeface="Trebuchet MS"/>
                <a:cs typeface="Trebuchet MS"/>
                <a:sym typeface="Trebuchet MS"/>
              </a:rPr>
              <a:t> </a:t>
            </a:r>
            <a:r>
              <a:rPr lang="en-US" sz="3602">
                <a:solidFill>
                  <a:srgbClr val="558ED5"/>
                </a:solidFill>
                <a:latin typeface="Trebuchet MS"/>
                <a:ea typeface="Trebuchet MS"/>
                <a:cs typeface="Trebuchet MS"/>
                <a:sym typeface="Trebuchet MS"/>
              </a:rPr>
              <a:t>TECHNIQUES</a:t>
            </a:r>
          </a:p>
        </p:txBody>
      </p:sp>
      <p:sp>
        <p:nvSpPr>
          <p:cNvPr name="TextBox 9" id="9"/>
          <p:cNvSpPr txBox="true"/>
          <p:nvPr/>
        </p:nvSpPr>
        <p:spPr>
          <a:xfrm rot="0">
            <a:off x="5165427" y="1318898"/>
            <a:ext cx="58693" cy="578434"/>
          </a:xfrm>
          <a:prstGeom prst="rect">
            <a:avLst/>
          </a:prstGeom>
        </p:spPr>
        <p:txBody>
          <a:bodyPr anchor="t" rtlCol="false" tIns="0" lIns="0" bIns="0" rIns="0">
            <a:spAutoFit/>
          </a:bodyPr>
          <a:lstStyle/>
          <a:p>
            <a:pPr algn="l">
              <a:lnSpc>
                <a:spcPts val="5009"/>
              </a:lnSpc>
            </a:pPr>
            <a:r>
              <a:rPr lang="en-US" sz="2003">
                <a:solidFill>
                  <a:srgbClr val="000000"/>
                </a:solidFill>
                <a:latin typeface="Calibri (MS)"/>
                <a:ea typeface="Calibri (MS)"/>
                <a:cs typeface="Calibri (MS)"/>
                <a:sym typeface="Calibri (MS)"/>
              </a:rPr>
              <a:t> </a:t>
            </a:r>
          </a:p>
        </p:txBody>
      </p:sp>
      <p:sp>
        <p:nvSpPr>
          <p:cNvPr name="TextBox 10" id="10"/>
          <p:cNvSpPr txBox="true"/>
          <p:nvPr/>
        </p:nvSpPr>
        <p:spPr>
          <a:xfrm rot="0">
            <a:off x="2152145" y="1551346"/>
            <a:ext cx="6870925" cy="349834"/>
          </a:xfrm>
          <a:prstGeom prst="rect">
            <a:avLst/>
          </a:prstGeom>
        </p:spPr>
        <p:txBody>
          <a:bodyPr anchor="t" rtlCol="false" tIns="0" lIns="0" bIns="0" rIns="0">
            <a:spAutoFit/>
          </a:bodyPr>
          <a:lstStyle/>
          <a:p>
            <a:pPr algn="l">
              <a:lnSpc>
                <a:spcPts val="2699"/>
              </a:lnSpc>
            </a:pPr>
            <a:r>
              <a:rPr lang="en-US" sz="2003">
                <a:solidFill>
                  <a:srgbClr val="000000"/>
                </a:solidFill>
                <a:latin typeface="Calibri (MS)"/>
                <a:ea typeface="Calibri (MS)"/>
                <a:cs typeface="Calibri (MS)"/>
                <a:sym typeface="Calibri (MS)"/>
              </a:rPr>
              <a:t>Visual Studio Code (VS Code)–For coding and editing the project. </a:t>
            </a:r>
          </a:p>
        </p:txBody>
      </p:sp>
      <p:sp>
        <p:nvSpPr>
          <p:cNvPr name="TextBox 11" id="11"/>
          <p:cNvSpPr txBox="true"/>
          <p:nvPr/>
        </p:nvSpPr>
        <p:spPr>
          <a:xfrm rot="0">
            <a:off x="2191779" y="1894246"/>
            <a:ext cx="8841134" cy="349834"/>
          </a:xfrm>
          <a:prstGeom prst="rect">
            <a:avLst/>
          </a:prstGeom>
        </p:spPr>
        <p:txBody>
          <a:bodyPr anchor="t" rtlCol="false" tIns="0" lIns="0" bIns="0" rIns="0">
            <a:spAutoFit/>
          </a:bodyPr>
          <a:lstStyle/>
          <a:p>
            <a:pPr algn="l">
              <a:lnSpc>
                <a:spcPts val="2699"/>
              </a:lnSpc>
            </a:pPr>
            <a:r>
              <a:rPr lang="en-US" sz="2003">
                <a:solidFill>
                  <a:srgbClr val="000000"/>
                </a:solidFill>
                <a:latin typeface="Calibri (MS)"/>
                <a:ea typeface="Calibri (MS)"/>
                <a:cs typeface="Calibri (MS)"/>
                <a:sym typeface="Calibri (MS)"/>
              </a:rPr>
              <a:t>Web Browser (Google Chrome/Edge/Firefox) –For testing and running the portfolio.</a:t>
            </a:r>
          </a:p>
        </p:txBody>
      </p:sp>
      <p:sp>
        <p:nvSpPr>
          <p:cNvPr name="TextBox 12" id="12"/>
          <p:cNvSpPr txBox="true"/>
          <p:nvPr/>
        </p:nvSpPr>
        <p:spPr>
          <a:xfrm rot="0">
            <a:off x="2248157" y="2246624"/>
            <a:ext cx="8576739" cy="1083259"/>
          </a:xfrm>
          <a:prstGeom prst="rect">
            <a:avLst/>
          </a:prstGeom>
        </p:spPr>
        <p:txBody>
          <a:bodyPr anchor="t" rtlCol="false" tIns="0" lIns="0" bIns="0" rIns="0">
            <a:spAutoFit/>
          </a:bodyPr>
          <a:lstStyle/>
          <a:p>
            <a:pPr algn="l">
              <a:lnSpc>
                <a:spcPts val="2100"/>
              </a:lnSpc>
            </a:pPr>
            <a:r>
              <a:rPr lang="en-US" sz="2003">
                <a:solidFill>
                  <a:srgbClr val="000000"/>
                </a:solidFill>
                <a:latin typeface="Calibri (MS)"/>
                <a:ea typeface="Calibri (MS)"/>
                <a:cs typeface="Calibri (MS)"/>
                <a:sym typeface="Calibri (MS)"/>
              </a:rPr>
              <a:t>GitHub / Localhost –For hosting and deployment .</a:t>
            </a:r>
          </a:p>
          <a:p>
            <a:pPr algn="l">
              <a:lnSpc>
                <a:spcPts val="2701"/>
              </a:lnSpc>
            </a:pPr>
            <a:r>
              <a:rPr lang="en-US" sz="2003">
                <a:solidFill>
                  <a:srgbClr val="000000"/>
                </a:solidFill>
                <a:latin typeface="Calibri (MS)"/>
                <a:ea typeface="Calibri (MS)"/>
                <a:cs typeface="Calibri (MS)"/>
                <a:sym typeface="Calibri (MS)"/>
              </a:rPr>
              <a:t>MS PowerPoint / Canva–For preparing project documentation and presentations.</a:t>
            </a:r>
          </a:p>
          <a:p>
            <a:pPr algn="l">
              <a:lnSpc>
                <a:spcPts val="4799"/>
              </a:lnSpc>
            </a:pPr>
            <a:r>
              <a:rPr lang="en-US" sz="2003">
                <a:solidFill>
                  <a:srgbClr val="000000"/>
                </a:solidFill>
                <a:latin typeface="Calibri (MS)"/>
                <a:ea typeface="Calibri (MS)"/>
                <a:cs typeface="Calibri (MS)"/>
                <a:sym typeface="Calibri (MS)"/>
              </a:rPr>
              <a:t>TechnologiesHTML5 –For structuring the web pages.</a:t>
            </a:r>
          </a:p>
        </p:txBody>
      </p:sp>
      <p:sp>
        <p:nvSpPr>
          <p:cNvPr name="TextBox 13" id="13"/>
          <p:cNvSpPr txBox="true"/>
          <p:nvPr/>
        </p:nvSpPr>
        <p:spPr>
          <a:xfrm rot="0">
            <a:off x="2191779" y="3450088"/>
            <a:ext cx="5876906" cy="616534"/>
          </a:xfrm>
          <a:prstGeom prst="rect">
            <a:avLst/>
          </a:prstGeom>
        </p:spPr>
        <p:txBody>
          <a:bodyPr anchor="t" rtlCol="false" tIns="0" lIns="0" bIns="0" rIns="0">
            <a:spAutoFit/>
          </a:bodyPr>
          <a:lstStyle/>
          <a:p>
            <a:pPr algn="l">
              <a:lnSpc>
                <a:spcPts val="2324"/>
              </a:lnSpc>
            </a:pPr>
            <a:r>
              <a:rPr lang="en-US" sz="2003">
                <a:solidFill>
                  <a:srgbClr val="000000"/>
                </a:solidFill>
                <a:latin typeface="Calibri (MS)"/>
                <a:ea typeface="Calibri (MS)"/>
                <a:cs typeface="Calibri (MS)"/>
                <a:sym typeface="Calibri (MS)"/>
              </a:rPr>
              <a:t>CSS3 –For styling, layouts, and responsive design. JavaScript –For adding interactivity and formvalidation. </a:t>
            </a:r>
          </a:p>
        </p:txBody>
      </p:sp>
      <p:sp>
        <p:nvSpPr>
          <p:cNvPr name="TextBox 14" id="14"/>
          <p:cNvSpPr txBox="true"/>
          <p:nvPr/>
        </p:nvSpPr>
        <p:spPr>
          <a:xfrm rot="0">
            <a:off x="11383013" y="6430366"/>
            <a:ext cx="75000" cy="195463"/>
          </a:xfrm>
          <a:prstGeom prst="rect">
            <a:avLst/>
          </a:prstGeom>
        </p:spPr>
        <p:txBody>
          <a:bodyPr anchor="t" rtlCol="false" tIns="0" lIns="0" bIns="0" rIns="0">
            <a:spAutoFit/>
          </a:bodyPr>
          <a:lstStyle/>
          <a:p>
            <a:pPr algn="l">
              <a:lnSpc>
                <a:spcPts val="1545"/>
              </a:lnSpc>
            </a:pPr>
            <a:r>
              <a:rPr lang="en-US" sz="1103">
                <a:solidFill>
                  <a:srgbClr val="2D936A"/>
                </a:solidFill>
                <a:latin typeface="Trebuchet MS"/>
                <a:ea typeface="Trebuchet MS"/>
                <a:cs typeface="Trebuchet MS"/>
                <a:sym typeface="Trebuchet MS"/>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06596"/>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stretch>
              <a:fillRect l="0" t="0" r="0" b="0"/>
            </a:stretch>
          </a:blipFill>
        </p:spPr>
      </p:sp>
      <p:sp>
        <p:nvSpPr>
          <p:cNvPr name="Freeform 3" id="3"/>
          <p:cNvSpPr/>
          <p:nvPr/>
        </p:nvSpPr>
        <p:spPr>
          <a:xfrm flipH="false" flipV="false" rot="0">
            <a:off x="7374131" y="0"/>
            <a:ext cx="4808344" cy="6858000"/>
          </a:xfrm>
          <a:custGeom>
            <a:avLst/>
            <a:gdLst/>
            <a:ahLst/>
            <a:cxnLst/>
            <a:rect r="r" b="b" t="t" l="l"/>
            <a:pathLst>
              <a:path h="6858000" w="4808344">
                <a:moveTo>
                  <a:pt x="0" y="0"/>
                </a:moveTo>
                <a:lnTo>
                  <a:pt x="4808344" y="0"/>
                </a:lnTo>
                <a:lnTo>
                  <a:pt x="4808344" y="6858000"/>
                </a:lnTo>
                <a:lnTo>
                  <a:pt x="0" y="6858000"/>
                </a:lnTo>
                <a:lnTo>
                  <a:pt x="0" y="0"/>
                </a:lnTo>
                <a:close/>
              </a:path>
            </a:pathLst>
          </a:custGeom>
          <a:blipFill>
            <a:blip r:embed="rId3"/>
            <a:stretch>
              <a:fillRect l="0" t="-925" r="-1225" b="-879"/>
            </a:stretch>
          </a:blipFill>
        </p:spPr>
      </p:sp>
      <p:sp>
        <p:nvSpPr>
          <p:cNvPr name="Freeform 4" id="4"/>
          <p:cNvSpPr/>
          <p:nvPr/>
        </p:nvSpPr>
        <p:spPr>
          <a:xfrm flipH="false" flipV="false" rot="0">
            <a:off x="1665732" y="6460236"/>
            <a:ext cx="76200" cy="180975"/>
          </a:xfrm>
          <a:custGeom>
            <a:avLst/>
            <a:gdLst/>
            <a:ahLst/>
            <a:cxnLst/>
            <a:rect r="r" b="b" t="t" l="l"/>
            <a:pathLst>
              <a:path h="180975" w="76200">
                <a:moveTo>
                  <a:pt x="0" y="0"/>
                </a:moveTo>
                <a:lnTo>
                  <a:pt x="76200" y="0"/>
                </a:lnTo>
                <a:lnTo>
                  <a:pt x="76200" y="180975"/>
                </a:lnTo>
                <a:lnTo>
                  <a:pt x="0" y="180975"/>
                </a:lnTo>
                <a:lnTo>
                  <a:pt x="0" y="0"/>
                </a:lnTo>
                <a:close/>
              </a:path>
            </a:pathLst>
          </a:custGeom>
          <a:blipFill>
            <a:blip r:embed="rId4"/>
            <a:stretch>
              <a:fillRect l="0" t="0" r="0" b="0"/>
            </a:stretch>
          </a:blipFill>
        </p:spPr>
      </p:sp>
      <p:grpSp>
        <p:nvGrpSpPr>
          <p:cNvPr name="Group 5" id="5"/>
          <p:cNvGrpSpPr>
            <a:grpSpLocks noChangeAspect="true"/>
          </p:cNvGrpSpPr>
          <p:nvPr/>
        </p:nvGrpSpPr>
        <p:grpSpPr>
          <a:xfrm rot="0">
            <a:off x="10047732" y="524227"/>
            <a:ext cx="457200" cy="457200"/>
            <a:chOff x="0" y="0"/>
            <a:chExt cx="457200" cy="457200"/>
          </a:xfrm>
        </p:grpSpPr>
        <p:sp>
          <p:nvSpPr>
            <p:cNvPr name="Freeform 6" id="6"/>
            <p:cNvSpPr/>
            <p:nvPr/>
          </p:nvSpPr>
          <p:spPr>
            <a:xfrm flipH="false" flipV="false" rot="0">
              <a:off x="0" y="0"/>
              <a:ext cx="457200" cy="457200"/>
            </a:xfrm>
            <a:custGeom>
              <a:avLst/>
              <a:gdLst/>
              <a:ahLst/>
              <a:cxnLst/>
              <a:rect r="r" b="b" t="t" l="l"/>
              <a:pathLst>
                <a:path h="457200" w="457200">
                  <a:moveTo>
                    <a:pt x="0" y="457200"/>
                  </a:moveTo>
                  <a:lnTo>
                    <a:pt x="457200" y="457200"/>
                  </a:lnTo>
                  <a:lnTo>
                    <a:pt x="457200" y="0"/>
                  </a:lnTo>
                  <a:lnTo>
                    <a:pt x="0" y="0"/>
                  </a:lnTo>
                  <a:lnTo>
                    <a:pt x="0" y="457200"/>
                  </a:lnTo>
                  <a:close/>
                </a:path>
              </a:pathLst>
            </a:custGeom>
            <a:solidFill>
              <a:srgbClr val="41AF50"/>
            </a:solidFill>
          </p:spPr>
        </p:sp>
      </p:grpSp>
      <p:sp>
        <p:nvSpPr>
          <p:cNvPr name="TextBox 7" id="7"/>
          <p:cNvSpPr txBox="true"/>
          <p:nvPr/>
        </p:nvSpPr>
        <p:spPr>
          <a:xfrm rot="0">
            <a:off x="749760" y="390058"/>
            <a:ext cx="10278247" cy="4756918"/>
          </a:xfrm>
          <a:prstGeom prst="rect">
            <a:avLst/>
          </a:prstGeom>
        </p:spPr>
        <p:txBody>
          <a:bodyPr anchor="t" rtlCol="false" tIns="0" lIns="0" bIns="0" rIns="0">
            <a:spAutoFit/>
          </a:bodyPr>
          <a:lstStyle/>
          <a:p>
            <a:pPr algn="l">
              <a:lnSpc>
                <a:spcPts val="4015"/>
              </a:lnSpc>
            </a:pPr>
            <a:r>
              <a:rPr lang="en-US" sz="3995">
                <a:solidFill>
                  <a:srgbClr val="558ED5"/>
                </a:solidFill>
                <a:latin typeface="Trebuchet MS"/>
                <a:ea typeface="Trebuchet MS"/>
                <a:cs typeface="Trebuchet MS"/>
                <a:sym typeface="Trebuchet MS"/>
              </a:rPr>
              <a:t>POTFOLIO</a:t>
            </a:r>
            <a:r>
              <a:rPr lang="en-US" sz="3995">
                <a:solidFill>
                  <a:srgbClr val="000000"/>
                </a:solidFill>
                <a:latin typeface="Trebuchet MS"/>
                <a:ea typeface="Trebuchet MS"/>
                <a:cs typeface="Trebuchet MS"/>
                <a:sym typeface="Trebuchet MS"/>
              </a:rPr>
              <a:t> </a:t>
            </a:r>
            <a:r>
              <a:rPr lang="en-US" sz="3995">
                <a:solidFill>
                  <a:srgbClr val="558ED5"/>
                </a:solidFill>
                <a:latin typeface="Trebuchet MS"/>
                <a:ea typeface="Trebuchet MS"/>
                <a:cs typeface="Trebuchet MS"/>
                <a:sym typeface="Trebuchet MS"/>
              </a:rPr>
              <a:t>DESIGN</a:t>
            </a:r>
            <a:r>
              <a:rPr lang="en-US" sz="3995">
                <a:solidFill>
                  <a:srgbClr val="000000"/>
                </a:solidFill>
                <a:latin typeface="Trebuchet MS"/>
                <a:ea typeface="Trebuchet MS"/>
                <a:cs typeface="Trebuchet MS"/>
                <a:sym typeface="Trebuchet MS"/>
              </a:rPr>
              <a:t> </a:t>
            </a:r>
            <a:r>
              <a:rPr lang="en-US" sz="3995">
                <a:solidFill>
                  <a:srgbClr val="558ED5"/>
                </a:solidFill>
                <a:latin typeface="Trebuchet MS"/>
                <a:ea typeface="Trebuchet MS"/>
                <a:cs typeface="Trebuchet MS"/>
                <a:sym typeface="Trebuchet MS"/>
              </a:rPr>
              <a:t>AND</a:t>
            </a:r>
            <a:r>
              <a:rPr lang="en-US" sz="3995">
                <a:solidFill>
                  <a:srgbClr val="000000"/>
                </a:solidFill>
                <a:latin typeface="Trebuchet MS"/>
                <a:ea typeface="Trebuchet MS"/>
                <a:cs typeface="Trebuchet MS"/>
                <a:sym typeface="Trebuchet MS"/>
              </a:rPr>
              <a:t> </a:t>
            </a:r>
            <a:r>
              <a:rPr lang="en-US" sz="3995">
                <a:solidFill>
                  <a:srgbClr val="558ED5"/>
                </a:solidFill>
                <a:latin typeface="Trebuchet MS"/>
                <a:ea typeface="Trebuchet MS"/>
                <a:cs typeface="Trebuchet MS"/>
                <a:sym typeface="Trebuchet MS"/>
              </a:rPr>
              <a:t>LAYOUT</a:t>
            </a:r>
          </a:p>
          <a:p>
            <a:pPr algn="l">
              <a:lnSpc>
                <a:spcPts val="4275"/>
              </a:lnSpc>
            </a:pPr>
            <a:r>
              <a:rPr lang="en-US" sz="2006">
                <a:solidFill>
                  <a:srgbClr val="FF0000"/>
                </a:solidFill>
                <a:latin typeface="Trebuchet MS"/>
                <a:ea typeface="Trebuchet MS"/>
                <a:cs typeface="Trebuchet MS"/>
                <a:sym typeface="Trebuchet MS"/>
              </a:rPr>
              <a:t>🔹</a:t>
            </a:r>
            <a:r>
              <a:rPr lang="en-US" sz="2006">
                <a:solidFill>
                  <a:srgbClr val="FF66CC"/>
                </a:solidFill>
                <a:latin typeface="Trebuchet MS"/>
                <a:ea typeface="Trebuchet MS"/>
                <a:cs typeface="Trebuchet MS"/>
                <a:sym typeface="Trebuchet MS"/>
              </a:rPr>
              <a:t>1. Header &amp; Navigation Bar</a:t>
            </a:r>
          </a:p>
          <a:p>
            <a:pPr algn="l">
              <a:lnSpc>
                <a:spcPts val="2450"/>
              </a:lnSpc>
            </a:pPr>
            <a:r>
              <a:rPr lang="en-US" sz="2003">
                <a:solidFill>
                  <a:srgbClr val="000000"/>
                </a:solidFill>
                <a:latin typeface="Trebuchet MS"/>
                <a:ea typeface="Trebuchet MS"/>
                <a:cs typeface="Trebuchet MS"/>
                <a:sym typeface="Trebuchet MS"/>
              </a:rPr>
              <a:t>Positioned at thet op ofthe page. Contains the portfolio title (Student Name) and navigation links. Links allow smooth scrolling to different sections: About, Education, Skills, Certificates, Projects, and Contact. Background color: Green (#4CAF50) for professional appearance. </a:t>
            </a:r>
            <a:r>
              <a:rPr lang="en-US" sz="2003">
                <a:solidFill>
                  <a:srgbClr val="FF0000"/>
                </a:solidFill>
                <a:latin typeface="Trebuchet MS"/>
                <a:ea typeface="Trebuchet MS"/>
                <a:cs typeface="Trebuchet MS"/>
                <a:sym typeface="Trebuchet MS"/>
              </a:rPr>
              <a:t>🔹</a:t>
            </a:r>
            <a:r>
              <a:rPr lang="en-US" sz="2003">
                <a:solidFill>
                  <a:srgbClr val="FF66CC"/>
                </a:solidFill>
                <a:latin typeface="Trebuchet MS"/>
                <a:ea typeface="Trebuchet MS"/>
                <a:cs typeface="Trebuchet MS"/>
                <a:sym typeface="Trebuchet MS"/>
              </a:rPr>
              <a:t>2. About Section</a:t>
            </a:r>
          </a:p>
          <a:p>
            <a:pPr algn="l">
              <a:lnSpc>
                <a:spcPts val="2136"/>
              </a:lnSpc>
            </a:pPr>
            <a:r>
              <a:rPr lang="en-US" sz="2003">
                <a:solidFill>
                  <a:srgbClr val="000000"/>
                </a:solidFill>
                <a:latin typeface="Trebuchet MS"/>
                <a:ea typeface="Trebuchet MS"/>
                <a:cs typeface="Trebuchet MS"/>
                <a:sym typeface="Trebuchet MS"/>
              </a:rPr>
              <a:t>Provides a short introduction of the student.</a:t>
            </a:r>
          </a:p>
          <a:p>
            <a:pPr algn="l">
              <a:lnSpc>
                <a:spcPts val="2665"/>
              </a:lnSpc>
            </a:pPr>
            <a:r>
              <a:rPr lang="en-US" sz="2003">
                <a:solidFill>
                  <a:srgbClr val="000000"/>
                </a:solidFill>
                <a:latin typeface="Trebuchet MS"/>
                <a:ea typeface="Trebuchet MS"/>
                <a:cs typeface="Trebuchet MS"/>
                <a:sym typeface="Trebuchet MS"/>
              </a:rPr>
              <a:t>Includes name, course (BCA), and ambition (to become a teacher).</a:t>
            </a:r>
          </a:p>
          <a:p>
            <a:pPr algn="l">
              <a:lnSpc>
                <a:spcPts val="4685"/>
              </a:lnSpc>
            </a:pPr>
            <a:r>
              <a:rPr lang="en-US" sz="2003">
                <a:solidFill>
                  <a:srgbClr val="FF0000"/>
                </a:solidFill>
                <a:latin typeface="Trebuchet MS"/>
                <a:ea typeface="Trebuchet MS"/>
                <a:cs typeface="Trebuchet MS"/>
                <a:sym typeface="Trebuchet MS"/>
              </a:rPr>
              <a:t>🔹</a:t>
            </a:r>
            <a:r>
              <a:rPr lang="en-US" sz="2003">
                <a:solidFill>
                  <a:srgbClr val="FF66CC"/>
                </a:solidFill>
                <a:latin typeface="Trebuchet MS"/>
                <a:ea typeface="Trebuchet MS"/>
                <a:cs typeface="Trebuchet MS"/>
                <a:sym typeface="Trebuchet MS"/>
              </a:rPr>
              <a:t>3. Education Section </a:t>
            </a:r>
          </a:p>
          <a:p>
            <a:pPr algn="l">
              <a:lnSpc>
                <a:spcPts val="1314"/>
              </a:lnSpc>
            </a:pPr>
            <a:r>
              <a:rPr lang="en-US" sz="2003">
                <a:solidFill>
                  <a:srgbClr val="000000"/>
                </a:solidFill>
                <a:latin typeface="Trebuchet MS"/>
                <a:ea typeface="Trebuchet MS"/>
                <a:cs typeface="Trebuchet MS"/>
                <a:sym typeface="Trebuchet MS"/>
              </a:rPr>
              <a:t>Displays academic qualifications in a list format.</a:t>
            </a:r>
          </a:p>
          <a:p>
            <a:pPr algn="l">
              <a:lnSpc>
                <a:spcPts val="3334"/>
              </a:lnSpc>
            </a:pPr>
            <a:r>
              <a:rPr lang="en-US" sz="2003">
                <a:solidFill>
                  <a:srgbClr val="000000"/>
                </a:solidFill>
                <a:latin typeface="Trebuchet MS"/>
                <a:ea typeface="Trebuchet MS"/>
                <a:cs typeface="Trebuchet MS"/>
                <a:sym typeface="Trebuchet MS"/>
              </a:rPr>
              <a:t>Covers current and past education (BCA, 12th, 10th).Organized clearly for easy </a:t>
            </a:r>
          </a:p>
          <a:p>
            <a:pPr algn="l">
              <a:lnSpc>
                <a:spcPts val="1464"/>
              </a:lnSpc>
            </a:pPr>
            <a:r>
              <a:rPr lang="en-US" sz="2003">
                <a:solidFill>
                  <a:srgbClr val="000000"/>
                </a:solidFill>
                <a:latin typeface="Trebuchet MS"/>
                <a:ea typeface="Trebuchet MS"/>
                <a:cs typeface="Trebuchet MS"/>
                <a:sym typeface="Trebuchet MS"/>
              </a:rPr>
              <a:t>understanding.</a:t>
            </a:r>
          </a:p>
        </p:txBody>
      </p:sp>
      <p:sp>
        <p:nvSpPr>
          <p:cNvPr name="TextBox 8" id="8"/>
          <p:cNvSpPr txBox="true"/>
          <p:nvPr/>
        </p:nvSpPr>
        <p:spPr>
          <a:xfrm rot="0">
            <a:off x="11383013" y="6430366"/>
            <a:ext cx="75000" cy="195463"/>
          </a:xfrm>
          <a:prstGeom prst="rect">
            <a:avLst/>
          </a:prstGeom>
        </p:spPr>
        <p:txBody>
          <a:bodyPr anchor="t" rtlCol="false" tIns="0" lIns="0" bIns="0" rIns="0">
            <a:spAutoFit/>
          </a:bodyPr>
          <a:lstStyle/>
          <a:p>
            <a:pPr algn="l">
              <a:lnSpc>
                <a:spcPts val="1545"/>
              </a:lnSpc>
            </a:pPr>
            <a:r>
              <a:rPr lang="en-US" sz="1103">
                <a:solidFill>
                  <a:srgbClr val="2D936A"/>
                </a:solidFill>
                <a:latin typeface="Trebuchet MS"/>
                <a:ea typeface="Trebuchet MS"/>
                <a:cs typeface="Trebuchet MS"/>
                <a:sym typeface="Trebuchet MS"/>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06596"/>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stretch>
              <a:fillRect l="0" t="0" r="0" b="0"/>
            </a:stretch>
          </a:blipFill>
        </p:spPr>
      </p:sp>
      <p:sp>
        <p:nvSpPr>
          <p:cNvPr name="Freeform 3" id="3"/>
          <p:cNvSpPr/>
          <p:nvPr/>
        </p:nvSpPr>
        <p:spPr>
          <a:xfrm flipH="false" flipV="false" rot="0">
            <a:off x="7374131" y="0"/>
            <a:ext cx="4808344" cy="6858000"/>
          </a:xfrm>
          <a:custGeom>
            <a:avLst/>
            <a:gdLst/>
            <a:ahLst/>
            <a:cxnLst/>
            <a:rect r="r" b="b" t="t" l="l"/>
            <a:pathLst>
              <a:path h="6858000" w="4808344">
                <a:moveTo>
                  <a:pt x="0" y="0"/>
                </a:moveTo>
                <a:lnTo>
                  <a:pt x="4808344" y="0"/>
                </a:lnTo>
                <a:lnTo>
                  <a:pt x="4808344" y="6858000"/>
                </a:lnTo>
                <a:lnTo>
                  <a:pt x="0" y="6858000"/>
                </a:lnTo>
                <a:lnTo>
                  <a:pt x="0" y="0"/>
                </a:lnTo>
                <a:close/>
              </a:path>
            </a:pathLst>
          </a:custGeom>
          <a:blipFill>
            <a:blip r:embed="rId3"/>
            <a:stretch>
              <a:fillRect l="0" t="-925" r="-1225" b="-879"/>
            </a:stretch>
          </a:blipFill>
        </p:spPr>
      </p:sp>
      <p:sp>
        <p:nvSpPr>
          <p:cNvPr name="TextBox 4" id="4"/>
          <p:cNvSpPr txBox="true"/>
          <p:nvPr/>
        </p:nvSpPr>
        <p:spPr>
          <a:xfrm rot="0">
            <a:off x="478488" y="344691"/>
            <a:ext cx="1999640" cy="436569"/>
          </a:xfrm>
          <a:prstGeom prst="rect">
            <a:avLst/>
          </a:prstGeom>
        </p:spPr>
        <p:txBody>
          <a:bodyPr anchor="t" rtlCol="false" tIns="0" lIns="0" bIns="0" rIns="0">
            <a:spAutoFit/>
          </a:bodyPr>
          <a:lstStyle/>
          <a:p>
            <a:pPr algn="l">
              <a:lnSpc>
                <a:spcPts val="3363"/>
              </a:lnSpc>
            </a:pPr>
            <a:r>
              <a:rPr lang="en-US" sz="2402">
                <a:solidFill>
                  <a:srgbClr val="FF66CC"/>
                </a:solidFill>
                <a:latin typeface="Calibri (MS)"/>
                <a:ea typeface="Calibri (MS)"/>
                <a:cs typeface="Calibri (MS)"/>
                <a:sym typeface="Calibri (MS)"/>
              </a:rPr>
              <a:t>4. Skills Section </a:t>
            </a:r>
          </a:p>
        </p:txBody>
      </p:sp>
      <p:sp>
        <p:nvSpPr>
          <p:cNvPr name="TextBox 5" id="5"/>
          <p:cNvSpPr txBox="true"/>
          <p:nvPr/>
        </p:nvSpPr>
        <p:spPr>
          <a:xfrm rot="0">
            <a:off x="731634" y="2960246"/>
            <a:ext cx="70285" cy="388620"/>
          </a:xfrm>
          <a:prstGeom prst="rect">
            <a:avLst/>
          </a:prstGeom>
        </p:spPr>
        <p:txBody>
          <a:bodyPr anchor="t" rtlCol="false" tIns="0" lIns="0" bIns="0" rIns="0">
            <a:spAutoFit/>
          </a:bodyPr>
          <a:lstStyle/>
          <a:p>
            <a:pPr algn="l">
              <a:lnSpc>
                <a:spcPts val="2836"/>
              </a:lnSpc>
            </a:pPr>
            <a:r>
              <a:rPr lang="en-US" sz="2400">
                <a:solidFill>
                  <a:srgbClr val="000000"/>
                </a:solidFill>
                <a:latin typeface="Calibri (MS)"/>
                <a:ea typeface="Calibri (MS)"/>
                <a:cs typeface="Calibri (MS)"/>
                <a:sym typeface="Calibri (MS)"/>
              </a:rPr>
              <a:t> </a:t>
            </a:r>
          </a:p>
        </p:txBody>
      </p:sp>
      <p:sp>
        <p:nvSpPr>
          <p:cNvPr name="TextBox 6" id="6"/>
          <p:cNvSpPr txBox="true"/>
          <p:nvPr/>
        </p:nvSpPr>
        <p:spPr>
          <a:xfrm rot="0">
            <a:off x="147790" y="3318062"/>
            <a:ext cx="4351411" cy="388944"/>
          </a:xfrm>
          <a:prstGeom prst="rect">
            <a:avLst/>
          </a:prstGeom>
        </p:spPr>
        <p:txBody>
          <a:bodyPr anchor="t" rtlCol="false" tIns="0" lIns="0" bIns="0" rIns="0">
            <a:spAutoFit/>
          </a:bodyPr>
          <a:lstStyle/>
          <a:p>
            <a:pPr algn="l">
              <a:lnSpc>
                <a:spcPts val="2839"/>
              </a:lnSpc>
            </a:pPr>
            <a:r>
              <a:rPr lang="en-US" sz="2402">
                <a:solidFill>
                  <a:srgbClr val="000000"/>
                </a:solidFill>
                <a:latin typeface="Calibri (MS)"/>
                <a:ea typeface="Calibri (MS)"/>
                <a:cs typeface="Calibri (MS)"/>
                <a:sym typeface="Calibri (MS)"/>
              </a:rPr>
              <a:t>Examples: AI, UI &amp; UX Design, DCA</a:t>
            </a:r>
          </a:p>
        </p:txBody>
      </p:sp>
      <p:sp>
        <p:nvSpPr>
          <p:cNvPr name="TextBox 7" id="7"/>
          <p:cNvSpPr txBox="true"/>
          <p:nvPr/>
        </p:nvSpPr>
        <p:spPr>
          <a:xfrm rot="0">
            <a:off x="147790" y="3747621"/>
            <a:ext cx="311191" cy="335947"/>
          </a:xfrm>
          <a:prstGeom prst="rect">
            <a:avLst/>
          </a:prstGeom>
        </p:spPr>
        <p:txBody>
          <a:bodyPr anchor="t" rtlCol="false" tIns="0" lIns="0" bIns="0" rIns="0">
            <a:spAutoFit/>
          </a:bodyPr>
          <a:lstStyle/>
          <a:p>
            <a:pPr algn="l">
              <a:lnSpc>
                <a:spcPts val="2839"/>
              </a:lnSpc>
            </a:pPr>
            <a:r>
              <a:rPr lang="en-US" sz="2402">
                <a:solidFill>
                  <a:srgbClr val="FF0000"/>
                </a:solidFill>
                <a:latin typeface="Arimo"/>
                <a:ea typeface="Arimo"/>
                <a:cs typeface="Arimo"/>
                <a:sym typeface="Arimo"/>
              </a:rPr>
              <a:t>🔹</a:t>
            </a:r>
          </a:p>
        </p:txBody>
      </p:sp>
      <p:sp>
        <p:nvSpPr>
          <p:cNvPr name="TextBox 8" id="8"/>
          <p:cNvSpPr txBox="true"/>
          <p:nvPr/>
        </p:nvSpPr>
        <p:spPr>
          <a:xfrm rot="0">
            <a:off x="452733" y="3832412"/>
            <a:ext cx="2328834" cy="236544"/>
          </a:xfrm>
          <a:prstGeom prst="rect">
            <a:avLst/>
          </a:prstGeom>
        </p:spPr>
        <p:txBody>
          <a:bodyPr anchor="t" rtlCol="false" tIns="0" lIns="0" bIns="0" rIns="0">
            <a:spAutoFit/>
          </a:bodyPr>
          <a:lstStyle/>
          <a:p>
            <a:pPr algn="l">
              <a:lnSpc>
                <a:spcPts val="1201"/>
              </a:lnSpc>
            </a:pPr>
            <a:r>
              <a:rPr lang="en-US" sz="2402">
                <a:solidFill>
                  <a:srgbClr val="FF66CC"/>
                </a:solidFill>
                <a:latin typeface="Calibri (MS)"/>
                <a:ea typeface="Calibri (MS)"/>
                <a:cs typeface="Calibri (MS)"/>
                <a:sym typeface="Calibri (MS)"/>
              </a:rPr>
              <a:t>6. Projects Section</a:t>
            </a:r>
          </a:p>
        </p:txBody>
      </p:sp>
      <p:sp>
        <p:nvSpPr>
          <p:cNvPr name="TextBox 9" id="9"/>
          <p:cNvSpPr txBox="true"/>
          <p:nvPr/>
        </p:nvSpPr>
        <p:spPr>
          <a:xfrm rot="0">
            <a:off x="147790" y="3889562"/>
            <a:ext cx="9779213" cy="1265244"/>
          </a:xfrm>
          <a:prstGeom prst="rect">
            <a:avLst/>
          </a:prstGeom>
        </p:spPr>
        <p:txBody>
          <a:bodyPr anchor="t" rtlCol="false" tIns="0" lIns="0" bIns="0" rIns="0">
            <a:spAutoFit/>
          </a:bodyPr>
          <a:lstStyle/>
          <a:p>
            <a:pPr algn="l">
              <a:lnSpc>
                <a:spcPts val="4499"/>
              </a:lnSpc>
            </a:pPr>
            <a:r>
              <a:rPr lang="en-US" sz="2402">
                <a:solidFill>
                  <a:srgbClr val="000000"/>
                </a:solidFill>
                <a:latin typeface="Calibri (MS)"/>
                <a:ea typeface="Calibri (MS)"/>
                <a:cs typeface="Calibri (MS)"/>
                <a:sym typeface="Calibri (MS)"/>
              </a:rPr>
              <a:t>Lists mini/major projects completed.</a:t>
            </a:r>
          </a:p>
          <a:p>
            <a:pPr algn="l">
              <a:lnSpc>
                <a:spcPts val="1201"/>
              </a:lnSpc>
            </a:pPr>
            <a:r>
              <a:rPr lang="en-US" sz="2402">
                <a:solidFill>
                  <a:srgbClr val="000000"/>
                </a:solidFill>
                <a:latin typeface="Calibri (MS)"/>
                <a:ea typeface="Calibri (MS)"/>
                <a:cs typeface="Calibri (MS)"/>
                <a:sym typeface="Calibri (MS)"/>
              </a:rPr>
              <a:t>Each project is shown in a card style with project name and short description.</a:t>
            </a:r>
          </a:p>
          <a:p>
            <a:pPr algn="l">
              <a:lnSpc>
                <a:spcPts val="4499"/>
              </a:lnSpc>
            </a:pPr>
            <a:r>
              <a:rPr lang="en-US" sz="2402">
                <a:solidFill>
                  <a:srgbClr val="000000"/>
                </a:solidFill>
                <a:latin typeface="Calibri (MS)"/>
                <a:ea typeface="Calibri (MS)"/>
                <a:cs typeface="Calibri (MS)"/>
                <a:sym typeface="Calibri (MS)"/>
              </a:rPr>
              <a:t>Example: Portfolio Website, Library Management System</a:t>
            </a:r>
          </a:p>
        </p:txBody>
      </p:sp>
      <p:sp>
        <p:nvSpPr>
          <p:cNvPr name="TextBox 10" id="10"/>
          <p:cNvSpPr txBox="true"/>
          <p:nvPr/>
        </p:nvSpPr>
        <p:spPr>
          <a:xfrm rot="0">
            <a:off x="147790" y="358892"/>
            <a:ext cx="311191" cy="383572"/>
          </a:xfrm>
          <a:prstGeom prst="rect">
            <a:avLst/>
          </a:prstGeom>
        </p:spPr>
        <p:txBody>
          <a:bodyPr anchor="t" rtlCol="false" tIns="0" lIns="0" bIns="0" rIns="0">
            <a:spAutoFit/>
          </a:bodyPr>
          <a:lstStyle/>
          <a:p>
            <a:pPr algn="l">
              <a:lnSpc>
                <a:spcPts val="3379"/>
              </a:lnSpc>
            </a:pPr>
            <a:r>
              <a:rPr lang="en-US" sz="2402">
                <a:solidFill>
                  <a:srgbClr val="FF0000"/>
                </a:solidFill>
                <a:latin typeface="Arimo"/>
                <a:ea typeface="Arimo"/>
                <a:cs typeface="Arimo"/>
                <a:sym typeface="Arimo"/>
              </a:rPr>
              <a:t>🔹</a:t>
            </a:r>
          </a:p>
        </p:txBody>
      </p:sp>
      <p:sp>
        <p:nvSpPr>
          <p:cNvPr name="TextBox 11" id="11"/>
          <p:cNvSpPr txBox="true"/>
          <p:nvPr/>
        </p:nvSpPr>
        <p:spPr>
          <a:xfrm rot="0">
            <a:off x="147790" y="720347"/>
            <a:ext cx="9503883" cy="1160145"/>
          </a:xfrm>
          <a:prstGeom prst="rect">
            <a:avLst/>
          </a:prstGeom>
        </p:spPr>
        <p:txBody>
          <a:bodyPr anchor="t" rtlCol="false" tIns="0" lIns="0" bIns="0" rIns="0">
            <a:spAutoFit/>
          </a:bodyPr>
          <a:lstStyle/>
          <a:p>
            <a:pPr algn="l">
              <a:lnSpc>
                <a:spcPts val="3376"/>
              </a:lnSpc>
            </a:pPr>
            <a:r>
              <a:rPr lang="en-US" sz="2400">
                <a:solidFill>
                  <a:srgbClr val="000000"/>
                </a:solidFill>
                <a:latin typeface="Calibri (MS)"/>
                <a:ea typeface="Calibri (MS)"/>
                <a:cs typeface="Calibri (MS)"/>
                <a:sym typeface="Calibri (MS)"/>
              </a:rPr>
              <a:t>Skills are displayed in a grid-based card layout.</a:t>
            </a:r>
          </a:p>
          <a:p>
            <a:pPr algn="l">
              <a:lnSpc>
                <a:spcPts val="2323"/>
              </a:lnSpc>
            </a:pPr>
            <a:r>
              <a:rPr lang="en-US" sz="2400">
                <a:solidFill>
                  <a:srgbClr val="000000"/>
                </a:solidFill>
                <a:latin typeface="Calibri (MS)"/>
                <a:ea typeface="Calibri (MS)"/>
                <a:cs typeface="Calibri (MS)"/>
                <a:sym typeface="Calibri (MS)"/>
              </a:rPr>
              <a:t>Each card contains one skill (HTML, CSS, JavaScript, Python, AI, UI/UX, DCA)</a:t>
            </a:r>
          </a:p>
          <a:p>
            <a:pPr algn="l">
              <a:lnSpc>
                <a:spcPts val="3376"/>
              </a:lnSpc>
            </a:pPr>
            <a:r>
              <a:rPr lang="en-US" sz="2400">
                <a:solidFill>
                  <a:srgbClr val="000000"/>
                </a:solidFill>
                <a:latin typeface="Calibri (MS)"/>
                <a:ea typeface="Calibri (MS)"/>
                <a:cs typeface="Calibri (MS)"/>
                <a:sym typeface="Calibri (MS)"/>
              </a:rPr>
              <a:t>Hover effect is applied for interactivity</a:t>
            </a:r>
          </a:p>
        </p:txBody>
      </p:sp>
      <p:sp>
        <p:nvSpPr>
          <p:cNvPr name="TextBox 12" id="12"/>
          <p:cNvSpPr txBox="true"/>
          <p:nvPr/>
        </p:nvSpPr>
        <p:spPr>
          <a:xfrm rot="0">
            <a:off x="147790" y="1873768"/>
            <a:ext cx="310896" cy="583292"/>
          </a:xfrm>
          <a:prstGeom prst="rect">
            <a:avLst/>
          </a:prstGeom>
        </p:spPr>
        <p:txBody>
          <a:bodyPr anchor="t" rtlCol="false" tIns="0" lIns="0" bIns="0" rIns="0">
            <a:spAutoFit/>
          </a:bodyPr>
          <a:lstStyle/>
          <a:p>
            <a:pPr algn="l">
              <a:lnSpc>
                <a:spcPts val="5474"/>
              </a:lnSpc>
            </a:pPr>
            <a:r>
              <a:rPr lang="en-US" sz="2400">
                <a:solidFill>
                  <a:srgbClr val="FF0000"/>
                </a:solidFill>
                <a:latin typeface="Arimo"/>
                <a:ea typeface="Arimo"/>
                <a:cs typeface="Arimo"/>
                <a:sym typeface="Arimo"/>
              </a:rPr>
              <a:t>🔹</a:t>
            </a:r>
          </a:p>
        </p:txBody>
      </p:sp>
      <p:sp>
        <p:nvSpPr>
          <p:cNvPr name="TextBox 13" id="13"/>
          <p:cNvSpPr txBox="true"/>
          <p:nvPr/>
        </p:nvSpPr>
        <p:spPr>
          <a:xfrm rot="0">
            <a:off x="452590" y="2206247"/>
            <a:ext cx="2739771" cy="236220"/>
          </a:xfrm>
          <a:prstGeom prst="rect">
            <a:avLst/>
          </a:prstGeom>
        </p:spPr>
        <p:txBody>
          <a:bodyPr anchor="t" rtlCol="false" tIns="0" lIns="0" bIns="0" rIns="0">
            <a:spAutoFit/>
          </a:bodyPr>
          <a:lstStyle/>
          <a:p>
            <a:pPr algn="l">
              <a:lnSpc>
                <a:spcPts val="1200"/>
              </a:lnSpc>
            </a:pPr>
            <a:r>
              <a:rPr lang="en-US" sz="2400">
                <a:solidFill>
                  <a:srgbClr val="FF66CC"/>
                </a:solidFill>
                <a:latin typeface="Calibri (MS)"/>
                <a:ea typeface="Calibri (MS)"/>
                <a:cs typeface="Calibri (MS)"/>
                <a:sym typeface="Calibri (MS)"/>
              </a:rPr>
              <a:t>5. Certificates Section</a:t>
            </a:r>
          </a:p>
        </p:txBody>
      </p:sp>
      <p:sp>
        <p:nvSpPr>
          <p:cNvPr name="TextBox 14" id="14"/>
          <p:cNvSpPr txBox="true"/>
          <p:nvPr/>
        </p:nvSpPr>
        <p:spPr>
          <a:xfrm rot="0">
            <a:off x="147790" y="2206247"/>
            <a:ext cx="6553714" cy="693420"/>
          </a:xfrm>
          <a:prstGeom prst="rect">
            <a:avLst/>
          </a:prstGeom>
        </p:spPr>
        <p:txBody>
          <a:bodyPr anchor="t" rtlCol="false" tIns="0" lIns="0" bIns="0" rIns="0">
            <a:spAutoFit/>
          </a:bodyPr>
          <a:lstStyle/>
          <a:p>
            <a:pPr algn="l">
              <a:lnSpc>
                <a:spcPts val="6000"/>
              </a:lnSpc>
            </a:pPr>
            <a:r>
              <a:rPr lang="en-US" sz="2400">
                <a:solidFill>
                  <a:srgbClr val="000000"/>
                </a:solidFill>
                <a:latin typeface="Calibri (MS)"/>
                <a:ea typeface="Calibri (MS)"/>
                <a:cs typeface="Calibri (MS)"/>
                <a:sym typeface="Calibri (MS)"/>
              </a:rPr>
              <a:t>Highlights completed certifications in a card format.</a:t>
            </a:r>
          </a:p>
        </p:txBody>
      </p:sp>
      <p:sp>
        <p:nvSpPr>
          <p:cNvPr name="TextBox 15" id="15"/>
          <p:cNvSpPr txBox="true"/>
          <p:nvPr/>
        </p:nvSpPr>
        <p:spPr>
          <a:xfrm rot="0">
            <a:off x="147790" y="3112646"/>
            <a:ext cx="6924265" cy="238277"/>
          </a:xfrm>
          <a:prstGeom prst="rect">
            <a:avLst/>
          </a:prstGeom>
        </p:spPr>
        <p:txBody>
          <a:bodyPr anchor="t" rtlCol="false" tIns="0" lIns="0" bIns="0" rIns="0">
            <a:spAutoFit/>
          </a:bodyPr>
          <a:lstStyle/>
          <a:p>
            <a:pPr algn="l">
              <a:lnSpc>
                <a:spcPts val="1200"/>
              </a:lnSpc>
            </a:pPr>
            <a:r>
              <a:rPr lang="en-US" sz="2400">
                <a:solidFill>
                  <a:srgbClr val="000000"/>
                </a:solidFill>
                <a:latin typeface="Calibri (MS)"/>
                <a:ea typeface="Calibri (MS)"/>
                <a:cs typeface="Calibri (MS)"/>
                <a:sym typeface="Calibri (MS)"/>
              </a:rPr>
              <a:t>Eachcard hasa certificatenameand a short description.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DAGyuyet_CY</dc:identifier>
  <dcterms:modified xsi:type="dcterms:W3CDTF">2011-08-01T06:04:30Z</dcterms:modified>
  <cp:revision>1</cp:revision>
  <dc:title>Joshika NAAN MUDHAVALAN.pdf (1).pdf</dc:title>
</cp:coreProperties>
</file>