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64"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700"/>
    <a:srgbClr val="76B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1A4A90-52DB-4527-A47D-EB0B3D635C6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5E2DCB2-4BD7-4069-A98D-72D14AE964EB}">
      <dgm:prSet/>
      <dgm:spPr/>
      <dgm:t>
        <a:bodyPr/>
        <a:lstStyle/>
        <a:p>
          <a:pPr>
            <a:lnSpc>
              <a:spcPct val="100000"/>
            </a:lnSpc>
          </a:pPr>
          <a:r>
            <a:rPr lang="en-US" dirty="0"/>
            <a:t>A greenhouse (also called a glasshouse, or, if with sufficient heating, a hothouse) is a structure with walls and roof made chiefly of transparent material, such as glass, in which plants requiring regulated climatic conditions are grown.</a:t>
          </a:r>
        </a:p>
      </dgm:t>
    </dgm:pt>
    <dgm:pt modelId="{A0C44DB4-1025-469E-A804-1A02005B87A0}" type="parTrans" cxnId="{E1FC55BE-5278-4C42-AF14-D8C3B982BF47}">
      <dgm:prSet/>
      <dgm:spPr/>
      <dgm:t>
        <a:bodyPr/>
        <a:lstStyle/>
        <a:p>
          <a:endParaRPr lang="en-US"/>
        </a:p>
      </dgm:t>
    </dgm:pt>
    <dgm:pt modelId="{E99EF58F-D0D7-46F4-AF5D-806C0841E621}" type="sibTrans" cxnId="{E1FC55BE-5278-4C42-AF14-D8C3B982BF47}">
      <dgm:prSet/>
      <dgm:spPr/>
      <dgm:t>
        <a:bodyPr/>
        <a:lstStyle/>
        <a:p>
          <a:endParaRPr lang="en-US"/>
        </a:p>
      </dgm:t>
    </dgm:pt>
    <dgm:pt modelId="{56FBECF5-10FC-4B4B-A002-AA8BD1948E53}">
      <dgm:prSet/>
      <dgm:spPr/>
      <dgm:t>
        <a:bodyPr/>
        <a:lstStyle/>
        <a:p>
          <a:pPr>
            <a:lnSpc>
              <a:spcPct val="100000"/>
            </a:lnSpc>
          </a:pPr>
          <a:r>
            <a:rPr lang="en-US"/>
            <a:t>A miniature greenhouse is known as a cold frame. The interior of a greenhouse exposed to sunlight becomes significantly warmer than the external temperature, protecting its contents in cold weather.</a:t>
          </a:r>
        </a:p>
      </dgm:t>
    </dgm:pt>
    <dgm:pt modelId="{34FEC8DD-8832-4FCC-BB23-C2DDD7101E1A}" type="parTrans" cxnId="{CB312A03-CFC4-4566-BF02-794C94D60ABD}">
      <dgm:prSet/>
      <dgm:spPr/>
      <dgm:t>
        <a:bodyPr/>
        <a:lstStyle/>
        <a:p>
          <a:endParaRPr lang="en-US"/>
        </a:p>
      </dgm:t>
    </dgm:pt>
    <dgm:pt modelId="{BAE7E70D-C27E-45F9-A4CA-202FA73AFE37}" type="sibTrans" cxnId="{CB312A03-CFC4-4566-BF02-794C94D60ABD}">
      <dgm:prSet/>
      <dgm:spPr/>
      <dgm:t>
        <a:bodyPr/>
        <a:lstStyle/>
        <a:p>
          <a:endParaRPr lang="en-US"/>
        </a:p>
      </dgm:t>
    </dgm:pt>
    <dgm:pt modelId="{5BFF4F87-9B35-4218-BF35-2A6E568A7D58}" type="pres">
      <dgm:prSet presAssocID="{921A4A90-52DB-4527-A47D-EB0B3D635C69}" presName="root" presStyleCnt="0">
        <dgm:presLayoutVars>
          <dgm:dir/>
          <dgm:resizeHandles val="exact"/>
        </dgm:presLayoutVars>
      </dgm:prSet>
      <dgm:spPr/>
    </dgm:pt>
    <dgm:pt modelId="{33D65BE6-31DE-4576-AE59-6D5CAD5E7B52}" type="pres">
      <dgm:prSet presAssocID="{95E2DCB2-4BD7-4069-A98D-72D14AE964EB}" presName="compNode" presStyleCnt="0"/>
      <dgm:spPr/>
    </dgm:pt>
    <dgm:pt modelId="{1FE699E9-FCA8-43BF-B362-74C597195248}" type="pres">
      <dgm:prSet presAssocID="{95E2DCB2-4BD7-4069-A98D-72D14AE964EB}" presName="bgRect" presStyleLbl="bgShp" presStyleIdx="0" presStyleCnt="2"/>
      <dgm:spPr/>
    </dgm:pt>
    <dgm:pt modelId="{2DD24991-572F-40F0-8274-A6242E549A1B}" type="pres">
      <dgm:prSet presAssocID="{95E2DCB2-4BD7-4069-A98D-72D14AE964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iny scene"/>
        </a:ext>
      </dgm:extLst>
    </dgm:pt>
    <dgm:pt modelId="{C9447373-F8D8-45F4-ABF8-949999BD5DA0}" type="pres">
      <dgm:prSet presAssocID="{95E2DCB2-4BD7-4069-A98D-72D14AE964EB}" presName="spaceRect" presStyleCnt="0"/>
      <dgm:spPr/>
    </dgm:pt>
    <dgm:pt modelId="{8BBBF218-78C6-4E19-9490-EB34B05773EC}" type="pres">
      <dgm:prSet presAssocID="{95E2DCB2-4BD7-4069-A98D-72D14AE964EB}" presName="parTx" presStyleLbl="revTx" presStyleIdx="0" presStyleCnt="2">
        <dgm:presLayoutVars>
          <dgm:chMax val="0"/>
          <dgm:chPref val="0"/>
        </dgm:presLayoutVars>
      </dgm:prSet>
      <dgm:spPr/>
    </dgm:pt>
    <dgm:pt modelId="{5DC48394-F301-4734-B924-CFBDA341FF6B}" type="pres">
      <dgm:prSet presAssocID="{E99EF58F-D0D7-46F4-AF5D-806C0841E621}" presName="sibTrans" presStyleCnt="0"/>
      <dgm:spPr/>
    </dgm:pt>
    <dgm:pt modelId="{26F25121-179D-40D4-90CF-B60AD5FB8FB8}" type="pres">
      <dgm:prSet presAssocID="{56FBECF5-10FC-4B4B-A002-AA8BD1948E53}" presName="compNode" presStyleCnt="0"/>
      <dgm:spPr/>
    </dgm:pt>
    <dgm:pt modelId="{92785F89-7AA1-43DD-9A71-0949B0BAD188}" type="pres">
      <dgm:prSet presAssocID="{56FBECF5-10FC-4B4B-A002-AA8BD1948E53}" presName="bgRect" presStyleLbl="bgShp" presStyleIdx="1" presStyleCnt="2"/>
      <dgm:spPr/>
    </dgm:pt>
    <dgm:pt modelId="{AF26C2CE-6E0F-4D98-B289-1502B6E47895}" type="pres">
      <dgm:prSet presAssocID="{56FBECF5-10FC-4B4B-A002-AA8BD1948E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nset scene"/>
        </a:ext>
      </dgm:extLst>
    </dgm:pt>
    <dgm:pt modelId="{90BC188E-859B-4D9E-8BCB-B5DD9F9076E5}" type="pres">
      <dgm:prSet presAssocID="{56FBECF5-10FC-4B4B-A002-AA8BD1948E53}" presName="spaceRect" presStyleCnt="0"/>
      <dgm:spPr/>
    </dgm:pt>
    <dgm:pt modelId="{AD2A9C2C-2E65-4F25-B485-61C7B28FC205}" type="pres">
      <dgm:prSet presAssocID="{56FBECF5-10FC-4B4B-A002-AA8BD1948E53}" presName="parTx" presStyleLbl="revTx" presStyleIdx="1" presStyleCnt="2">
        <dgm:presLayoutVars>
          <dgm:chMax val="0"/>
          <dgm:chPref val="0"/>
        </dgm:presLayoutVars>
      </dgm:prSet>
      <dgm:spPr/>
    </dgm:pt>
  </dgm:ptLst>
  <dgm:cxnLst>
    <dgm:cxn modelId="{CB312A03-CFC4-4566-BF02-794C94D60ABD}" srcId="{921A4A90-52DB-4527-A47D-EB0B3D635C69}" destId="{56FBECF5-10FC-4B4B-A002-AA8BD1948E53}" srcOrd="1" destOrd="0" parTransId="{34FEC8DD-8832-4FCC-BB23-C2DDD7101E1A}" sibTransId="{BAE7E70D-C27E-45F9-A4CA-202FA73AFE37}"/>
    <dgm:cxn modelId="{37F8D474-2581-47EB-8247-F4AAB5C4C9D7}" type="presOf" srcId="{921A4A90-52DB-4527-A47D-EB0B3D635C69}" destId="{5BFF4F87-9B35-4218-BF35-2A6E568A7D58}" srcOrd="0" destOrd="0" presId="urn:microsoft.com/office/officeart/2018/2/layout/IconVerticalSolidList"/>
    <dgm:cxn modelId="{63362596-ADDA-465E-89C2-CF6E48F17C74}" type="presOf" srcId="{95E2DCB2-4BD7-4069-A98D-72D14AE964EB}" destId="{8BBBF218-78C6-4E19-9490-EB34B05773EC}" srcOrd="0" destOrd="0" presId="urn:microsoft.com/office/officeart/2018/2/layout/IconVerticalSolidList"/>
    <dgm:cxn modelId="{397B80A8-C74A-484E-8896-34A2990ABBCA}" type="presOf" srcId="{56FBECF5-10FC-4B4B-A002-AA8BD1948E53}" destId="{AD2A9C2C-2E65-4F25-B485-61C7B28FC205}" srcOrd="0" destOrd="0" presId="urn:microsoft.com/office/officeart/2018/2/layout/IconVerticalSolidList"/>
    <dgm:cxn modelId="{E1FC55BE-5278-4C42-AF14-D8C3B982BF47}" srcId="{921A4A90-52DB-4527-A47D-EB0B3D635C69}" destId="{95E2DCB2-4BD7-4069-A98D-72D14AE964EB}" srcOrd="0" destOrd="0" parTransId="{A0C44DB4-1025-469E-A804-1A02005B87A0}" sibTransId="{E99EF58F-D0D7-46F4-AF5D-806C0841E621}"/>
    <dgm:cxn modelId="{17928734-1113-4166-B584-A5D90DF67761}" type="presParOf" srcId="{5BFF4F87-9B35-4218-BF35-2A6E568A7D58}" destId="{33D65BE6-31DE-4576-AE59-6D5CAD5E7B52}" srcOrd="0" destOrd="0" presId="urn:microsoft.com/office/officeart/2018/2/layout/IconVerticalSolidList"/>
    <dgm:cxn modelId="{1597A2A5-0AEC-407F-BCD1-200E673D842F}" type="presParOf" srcId="{33D65BE6-31DE-4576-AE59-6D5CAD5E7B52}" destId="{1FE699E9-FCA8-43BF-B362-74C597195248}" srcOrd="0" destOrd="0" presId="urn:microsoft.com/office/officeart/2018/2/layout/IconVerticalSolidList"/>
    <dgm:cxn modelId="{8E2C8770-B070-4D7F-8565-14E8332F86EC}" type="presParOf" srcId="{33D65BE6-31DE-4576-AE59-6D5CAD5E7B52}" destId="{2DD24991-572F-40F0-8274-A6242E549A1B}" srcOrd="1" destOrd="0" presId="urn:microsoft.com/office/officeart/2018/2/layout/IconVerticalSolidList"/>
    <dgm:cxn modelId="{D2D21AA0-164D-4F6B-81E2-05D1AEDD4BAA}" type="presParOf" srcId="{33D65BE6-31DE-4576-AE59-6D5CAD5E7B52}" destId="{C9447373-F8D8-45F4-ABF8-949999BD5DA0}" srcOrd="2" destOrd="0" presId="urn:microsoft.com/office/officeart/2018/2/layout/IconVerticalSolidList"/>
    <dgm:cxn modelId="{4E3F18E3-0EB2-4E06-AB11-55520D40BE21}" type="presParOf" srcId="{33D65BE6-31DE-4576-AE59-6D5CAD5E7B52}" destId="{8BBBF218-78C6-4E19-9490-EB34B05773EC}" srcOrd="3" destOrd="0" presId="urn:microsoft.com/office/officeart/2018/2/layout/IconVerticalSolidList"/>
    <dgm:cxn modelId="{A0844BCD-389E-4C32-BF02-DDA5B42A76CA}" type="presParOf" srcId="{5BFF4F87-9B35-4218-BF35-2A6E568A7D58}" destId="{5DC48394-F301-4734-B924-CFBDA341FF6B}" srcOrd="1" destOrd="0" presId="urn:microsoft.com/office/officeart/2018/2/layout/IconVerticalSolidList"/>
    <dgm:cxn modelId="{0256A164-60CC-40CB-ADDF-3CD418525E24}" type="presParOf" srcId="{5BFF4F87-9B35-4218-BF35-2A6E568A7D58}" destId="{26F25121-179D-40D4-90CF-B60AD5FB8FB8}" srcOrd="2" destOrd="0" presId="urn:microsoft.com/office/officeart/2018/2/layout/IconVerticalSolidList"/>
    <dgm:cxn modelId="{0BBE8C84-68F7-492B-99A1-FE532EE94A64}" type="presParOf" srcId="{26F25121-179D-40D4-90CF-B60AD5FB8FB8}" destId="{92785F89-7AA1-43DD-9A71-0949B0BAD188}" srcOrd="0" destOrd="0" presId="urn:microsoft.com/office/officeart/2018/2/layout/IconVerticalSolidList"/>
    <dgm:cxn modelId="{CBC3909C-EF28-48D2-BFD4-6F94B32840FC}" type="presParOf" srcId="{26F25121-179D-40D4-90CF-B60AD5FB8FB8}" destId="{AF26C2CE-6E0F-4D98-B289-1502B6E47895}" srcOrd="1" destOrd="0" presId="urn:microsoft.com/office/officeart/2018/2/layout/IconVerticalSolidList"/>
    <dgm:cxn modelId="{3F647EFF-4FDA-41DD-BBCE-0C0814D9F01B}" type="presParOf" srcId="{26F25121-179D-40D4-90CF-B60AD5FB8FB8}" destId="{90BC188E-859B-4D9E-8BCB-B5DD9F9076E5}" srcOrd="2" destOrd="0" presId="urn:microsoft.com/office/officeart/2018/2/layout/IconVerticalSolidList"/>
    <dgm:cxn modelId="{14F24C84-A0D5-42DC-8AE8-610659370A64}" type="presParOf" srcId="{26F25121-179D-40D4-90CF-B60AD5FB8FB8}" destId="{AD2A9C2C-2E65-4F25-B485-61C7B28FC2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D0997B-59F7-4230-AB52-A96BDFAB49A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6A901A-B144-4D19-9724-10C1D7CD008E}">
      <dgm:prSet custT="1"/>
      <dgm:spPr/>
      <dgm:t>
        <a:bodyPr/>
        <a:lstStyle/>
        <a:p>
          <a:pPr>
            <a:lnSpc>
              <a:spcPct val="100000"/>
            </a:lnSpc>
          </a:pPr>
          <a:r>
            <a:rPr lang="en-US" sz="1800" dirty="0"/>
            <a:t>NPK Sensor can be used and according to soil conditions, nutrient water can be passed through a pipe.</a:t>
          </a:r>
        </a:p>
      </dgm:t>
    </dgm:pt>
    <dgm:pt modelId="{E2ADAA0C-A5DD-4A59-868D-75AE59034C9D}" type="parTrans" cxnId="{028CD042-FA58-43C6-B008-E2E723BC2DA4}">
      <dgm:prSet/>
      <dgm:spPr/>
      <dgm:t>
        <a:bodyPr/>
        <a:lstStyle/>
        <a:p>
          <a:endParaRPr lang="en-US" sz="2000"/>
        </a:p>
      </dgm:t>
    </dgm:pt>
    <dgm:pt modelId="{2A74B093-E455-4B95-9EA1-1C35F317E1FC}" type="sibTrans" cxnId="{028CD042-FA58-43C6-B008-E2E723BC2DA4}">
      <dgm:prSet/>
      <dgm:spPr/>
      <dgm:t>
        <a:bodyPr/>
        <a:lstStyle/>
        <a:p>
          <a:endParaRPr lang="en-US" sz="2000"/>
        </a:p>
      </dgm:t>
    </dgm:pt>
    <dgm:pt modelId="{E3DF8DC5-1AE5-4AD1-97AA-9BF1D64792C6}">
      <dgm:prSet custT="1"/>
      <dgm:spPr/>
      <dgm:t>
        <a:bodyPr/>
        <a:lstStyle/>
        <a:p>
          <a:pPr>
            <a:lnSpc>
              <a:spcPct val="100000"/>
            </a:lnSpc>
          </a:pPr>
          <a:r>
            <a:rPr lang="en-US" sz="1800" dirty="0"/>
            <a:t>Air Quality Sensor use to check air quality and Air Purifier can use to maintain appropriate air in a container.</a:t>
          </a:r>
        </a:p>
      </dgm:t>
    </dgm:pt>
    <dgm:pt modelId="{A568C256-4D5E-4EE1-A669-AA1CC5ABE7BD}" type="parTrans" cxnId="{CEF6E5C4-DCB3-45FF-A204-3DE367E6330F}">
      <dgm:prSet/>
      <dgm:spPr/>
      <dgm:t>
        <a:bodyPr/>
        <a:lstStyle/>
        <a:p>
          <a:endParaRPr lang="en-US" sz="2000"/>
        </a:p>
      </dgm:t>
    </dgm:pt>
    <dgm:pt modelId="{D1EE2688-3336-4465-B44F-00794223BF7C}" type="sibTrans" cxnId="{CEF6E5C4-DCB3-45FF-A204-3DE367E6330F}">
      <dgm:prSet/>
      <dgm:spPr/>
      <dgm:t>
        <a:bodyPr/>
        <a:lstStyle/>
        <a:p>
          <a:endParaRPr lang="en-US" sz="2000"/>
        </a:p>
      </dgm:t>
    </dgm:pt>
    <dgm:pt modelId="{AA67A553-13FD-4740-99C3-8004EC550EF5}">
      <dgm:prSet custT="1"/>
      <dgm:spPr/>
      <dgm:t>
        <a:bodyPr/>
        <a:lstStyle/>
        <a:p>
          <a:pPr>
            <a:lnSpc>
              <a:spcPct val="100000"/>
            </a:lnSpc>
          </a:pPr>
          <a:r>
            <a:rPr lang="en-US" sz="1800" dirty="0"/>
            <a:t>A high-Definition Camera can use to analyze the growth of plants and the condition of plants with help of AI. </a:t>
          </a:r>
        </a:p>
      </dgm:t>
    </dgm:pt>
    <dgm:pt modelId="{07898A18-C4EB-4618-BAB8-557DD59DBA21}" type="parTrans" cxnId="{6010BA6F-7B5D-4695-9D95-76F88EA5751E}">
      <dgm:prSet/>
      <dgm:spPr/>
      <dgm:t>
        <a:bodyPr/>
        <a:lstStyle/>
        <a:p>
          <a:endParaRPr lang="en-US" sz="2000"/>
        </a:p>
      </dgm:t>
    </dgm:pt>
    <dgm:pt modelId="{D6DA1680-8E61-4A0B-9B71-6997F2357423}" type="sibTrans" cxnId="{6010BA6F-7B5D-4695-9D95-76F88EA5751E}">
      <dgm:prSet/>
      <dgm:spPr/>
      <dgm:t>
        <a:bodyPr/>
        <a:lstStyle/>
        <a:p>
          <a:endParaRPr lang="en-US" sz="2000"/>
        </a:p>
      </dgm:t>
    </dgm:pt>
    <dgm:pt modelId="{B6619BC6-00FD-44FD-BA8E-2028FABD4F5C}" type="pres">
      <dgm:prSet presAssocID="{99D0997B-59F7-4230-AB52-A96BDFAB49A3}" presName="root" presStyleCnt="0">
        <dgm:presLayoutVars>
          <dgm:dir/>
          <dgm:resizeHandles val="exact"/>
        </dgm:presLayoutVars>
      </dgm:prSet>
      <dgm:spPr/>
    </dgm:pt>
    <dgm:pt modelId="{0F2650A7-D215-499A-A96C-DB2A3284168A}" type="pres">
      <dgm:prSet presAssocID="{A46A901A-B144-4D19-9724-10C1D7CD008E}" presName="compNode" presStyleCnt="0"/>
      <dgm:spPr/>
    </dgm:pt>
    <dgm:pt modelId="{B52D3B11-AA77-4BC1-B16F-C2C7002B4FEA}" type="pres">
      <dgm:prSet presAssocID="{A46A901A-B144-4D19-9724-10C1D7CD00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cculent"/>
        </a:ext>
      </dgm:extLst>
    </dgm:pt>
    <dgm:pt modelId="{54BDE350-BFD1-494C-8A68-6BB491791E8E}" type="pres">
      <dgm:prSet presAssocID="{A46A901A-B144-4D19-9724-10C1D7CD008E}" presName="spaceRect" presStyleCnt="0"/>
      <dgm:spPr/>
    </dgm:pt>
    <dgm:pt modelId="{23B0EAC6-F334-44D6-B0D6-F624F2D5C556}" type="pres">
      <dgm:prSet presAssocID="{A46A901A-B144-4D19-9724-10C1D7CD008E}" presName="textRect" presStyleLbl="revTx" presStyleIdx="0" presStyleCnt="3">
        <dgm:presLayoutVars>
          <dgm:chMax val="1"/>
          <dgm:chPref val="1"/>
        </dgm:presLayoutVars>
      </dgm:prSet>
      <dgm:spPr/>
    </dgm:pt>
    <dgm:pt modelId="{D4738BE1-9F74-4656-80B7-7CADE6E39C22}" type="pres">
      <dgm:prSet presAssocID="{2A74B093-E455-4B95-9EA1-1C35F317E1FC}" presName="sibTrans" presStyleCnt="0"/>
      <dgm:spPr/>
    </dgm:pt>
    <dgm:pt modelId="{4BD53721-B1D6-484D-B1BB-6A17CF14D925}" type="pres">
      <dgm:prSet presAssocID="{E3DF8DC5-1AE5-4AD1-97AA-9BF1D64792C6}" presName="compNode" presStyleCnt="0"/>
      <dgm:spPr/>
    </dgm:pt>
    <dgm:pt modelId="{B0B14400-4D6D-4E34-8512-780F972AB749}" type="pres">
      <dgm:prSet presAssocID="{E3DF8DC5-1AE5-4AD1-97AA-9BF1D64792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ermometer"/>
        </a:ext>
      </dgm:extLst>
    </dgm:pt>
    <dgm:pt modelId="{7F7D21A8-87BD-48A1-9056-4B347C844032}" type="pres">
      <dgm:prSet presAssocID="{E3DF8DC5-1AE5-4AD1-97AA-9BF1D64792C6}" presName="spaceRect" presStyleCnt="0"/>
      <dgm:spPr/>
    </dgm:pt>
    <dgm:pt modelId="{EEA9CFA7-2667-41E4-B65B-6A68C1ADC5C5}" type="pres">
      <dgm:prSet presAssocID="{E3DF8DC5-1AE5-4AD1-97AA-9BF1D64792C6}" presName="textRect" presStyleLbl="revTx" presStyleIdx="1" presStyleCnt="3">
        <dgm:presLayoutVars>
          <dgm:chMax val="1"/>
          <dgm:chPref val="1"/>
        </dgm:presLayoutVars>
      </dgm:prSet>
      <dgm:spPr/>
    </dgm:pt>
    <dgm:pt modelId="{A9EE834B-673F-43F0-82B2-4EB970994B84}" type="pres">
      <dgm:prSet presAssocID="{D1EE2688-3336-4465-B44F-00794223BF7C}" presName="sibTrans" presStyleCnt="0"/>
      <dgm:spPr/>
    </dgm:pt>
    <dgm:pt modelId="{3D47893F-C3C2-480C-95DB-33623B801991}" type="pres">
      <dgm:prSet presAssocID="{AA67A553-13FD-4740-99C3-8004EC550EF5}" presName="compNode" presStyleCnt="0"/>
      <dgm:spPr/>
    </dgm:pt>
    <dgm:pt modelId="{34A9E7D2-D1CA-4844-A113-2F471560C1E1}" type="pres">
      <dgm:prSet presAssocID="{AA67A553-13FD-4740-99C3-8004EC550E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nt"/>
        </a:ext>
      </dgm:extLst>
    </dgm:pt>
    <dgm:pt modelId="{CEBA28FE-E166-4EA2-8D9D-08780D4AE4C0}" type="pres">
      <dgm:prSet presAssocID="{AA67A553-13FD-4740-99C3-8004EC550EF5}" presName="spaceRect" presStyleCnt="0"/>
      <dgm:spPr/>
    </dgm:pt>
    <dgm:pt modelId="{DF0C7BFC-79C4-4A17-9BDE-D7A429411EBC}" type="pres">
      <dgm:prSet presAssocID="{AA67A553-13FD-4740-99C3-8004EC550EF5}" presName="textRect" presStyleLbl="revTx" presStyleIdx="2" presStyleCnt="3">
        <dgm:presLayoutVars>
          <dgm:chMax val="1"/>
          <dgm:chPref val="1"/>
        </dgm:presLayoutVars>
      </dgm:prSet>
      <dgm:spPr/>
    </dgm:pt>
  </dgm:ptLst>
  <dgm:cxnLst>
    <dgm:cxn modelId="{028CD042-FA58-43C6-B008-E2E723BC2DA4}" srcId="{99D0997B-59F7-4230-AB52-A96BDFAB49A3}" destId="{A46A901A-B144-4D19-9724-10C1D7CD008E}" srcOrd="0" destOrd="0" parTransId="{E2ADAA0C-A5DD-4A59-868D-75AE59034C9D}" sibTransId="{2A74B093-E455-4B95-9EA1-1C35F317E1FC}"/>
    <dgm:cxn modelId="{6010BA6F-7B5D-4695-9D95-76F88EA5751E}" srcId="{99D0997B-59F7-4230-AB52-A96BDFAB49A3}" destId="{AA67A553-13FD-4740-99C3-8004EC550EF5}" srcOrd="2" destOrd="0" parTransId="{07898A18-C4EB-4618-BAB8-557DD59DBA21}" sibTransId="{D6DA1680-8E61-4A0B-9B71-6997F2357423}"/>
    <dgm:cxn modelId="{688F057B-FE5B-44FF-99CD-0932B5A5056C}" type="presOf" srcId="{99D0997B-59F7-4230-AB52-A96BDFAB49A3}" destId="{B6619BC6-00FD-44FD-BA8E-2028FABD4F5C}" srcOrd="0" destOrd="0" presId="urn:microsoft.com/office/officeart/2018/2/layout/IconLabelList"/>
    <dgm:cxn modelId="{1BA6238E-B6FB-4DA7-A5E5-9589E62B903D}" type="presOf" srcId="{E3DF8DC5-1AE5-4AD1-97AA-9BF1D64792C6}" destId="{EEA9CFA7-2667-41E4-B65B-6A68C1ADC5C5}" srcOrd="0" destOrd="0" presId="urn:microsoft.com/office/officeart/2018/2/layout/IconLabelList"/>
    <dgm:cxn modelId="{A2340496-B3E4-40E8-9CCE-88E540B41C5B}" type="presOf" srcId="{AA67A553-13FD-4740-99C3-8004EC550EF5}" destId="{DF0C7BFC-79C4-4A17-9BDE-D7A429411EBC}" srcOrd="0" destOrd="0" presId="urn:microsoft.com/office/officeart/2018/2/layout/IconLabelList"/>
    <dgm:cxn modelId="{D225F9AD-7CEC-4F1F-8441-66FA3192BF1E}" type="presOf" srcId="{A46A901A-B144-4D19-9724-10C1D7CD008E}" destId="{23B0EAC6-F334-44D6-B0D6-F624F2D5C556}" srcOrd="0" destOrd="0" presId="urn:microsoft.com/office/officeart/2018/2/layout/IconLabelList"/>
    <dgm:cxn modelId="{CEF6E5C4-DCB3-45FF-A204-3DE367E6330F}" srcId="{99D0997B-59F7-4230-AB52-A96BDFAB49A3}" destId="{E3DF8DC5-1AE5-4AD1-97AA-9BF1D64792C6}" srcOrd="1" destOrd="0" parTransId="{A568C256-4D5E-4EE1-A669-AA1CC5ABE7BD}" sibTransId="{D1EE2688-3336-4465-B44F-00794223BF7C}"/>
    <dgm:cxn modelId="{EE7E4F44-FF74-4FD2-8475-805A6B9A07D4}" type="presParOf" srcId="{B6619BC6-00FD-44FD-BA8E-2028FABD4F5C}" destId="{0F2650A7-D215-499A-A96C-DB2A3284168A}" srcOrd="0" destOrd="0" presId="urn:microsoft.com/office/officeart/2018/2/layout/IconLabelList"/>
    <dgm:cxn modelId="{5600D16D-A302-4837-918D-E83031A06F9D}" type="presParOf" srcId="{0F2650A7-D215-499A-A96C-DB2A3284168A}" destId="{B52D3B11-AA77-4BC1-B16F-C2C7002B4FEA}" srcOrd="0" destOrd="0" presId="urn:microsoft.com/office/officeart/2018/2/layout/IconLabelList"/>
    <dgm:cxn modelId="{00E88E7B-78F6-4FD8-8869-3D7C8A333A0C}" type="presParOf" srcId="{0F2650A7-D215-499A-A96C-DB2A3284168A}" destId="{54BDE350-BFD1-494C-8A68-6BB491791E8E}" srcOrd="1" destOrd="0" presId="urn:microsoft.com/office/officeart/2018/2/layout/IconLabelList"/>
    <dgm:cxn modelId="{2C1359BA-AE9B-4B16-B03E-79C76E81F7E3}" type="presParOf" srcId="{0F2650A7-D215-499A-A96C-DB2A3284168A}" destId="{23B0EAC6-F334-44D6-B0D6-F624F2D5C556}" srcOrd="2" destOrd="0" presId="urn:microsoft.com/office/officeart/2018/2/layout/IconLabelList"/>
    <dgm:cxn modelId="{623D73A3-FB8B-4FCA-8326-3B9B2FC7789B}" type="presParOf" srcId="{B6619BC6-00FD-44FD-BA8E-2028FABD4F5C}" destId="{D4738BE1-9F74-4656-80B7-7CADE6E39C22}" srcOrd="1" destOrd="0" presId="urn:microsoft.com/office/officeart/2018/2/layout/IconLabelList"/>
    <dgm:cxn modelId="{EB9C12A5-0650-4BE1-BDB3-682F9850FDB2}" type="presParOf" srcId="{B6619BC6-00FD-44FD-BA8E-2028FABD4F5C}" destId="{4BD53721-B1D6-484D-B1BB-6A17CF14D925}" srcOrd="2" destOrd="0" presId="urn:microsoft.com/office/officeart/2018/2/layout/IconLabelList"/>
    <dgm:cxn modelId="{1A4E6515-9B86-4E3A-B92B-3E2E2D60A219}" type="presParOf" srcId="{4BD53721-B1D6-484D-B1BB-6A17CF14D925}" destId="{B0B14400-4D6D-4E34-8512-780F972AB749}" srcOrd="0" destOrd="0" presId="urn:microsoft.com/office/officeart/2018/2/layout/IconLabelList"/>
    <dgm:cxn modelId="{C414D271-DE8E-4A09-8FAA-4D1C022B80EE}" type="presParOf" srcId="{4BD53721-B1D6-484D-B1BB-6A17CF14D925}" destId="{7F7D21A8-87BD-48A1-9056-4B347C844032}" srcOrd="1" destOrd="0" presId="urn:microsoft.com/office/officeart/2018/2/layout/IconLabelList"/>
    <dgm:cxn modelId="{2B9E6A92-D783-4653-A70C-095A3FF27671}" type="presParOf" srcId="{4BD53721-B1D6-484D-B1BB-6A17CF14D925}" destId="{EEA9CFA7-2667-41E4-B65B-6A68C1ADC5C5}" srcOrd="2" destOrd="0" presId="urn:microsoft.com/office/officeart/2018/2/layout/IconLabelList"/>
    <dgm:cxn modelId="{8CD8A4E4-63AD-4DD1-B475-3758C8469AE7}" type="presParOf" srcId="{B6619BC6-00FD-44FD-BA8E-2028FABD4F5C}" destId="{A9EE834B-673F-43F0-82B2-4EB970994B84}" srcOrd="3" destOrd="0" presId="urn:microsoft.com/office/officeart/2018/2/layout/IconLabelList"/>
    <dgm:cxn modelId="{6A830536-392E-4C4E-9C3C-9D89CB931032}" type="presParOf" srcId="{B6619BC6-00FD-44FD-BA8E-2028FABD4F5C}" destId="{3D47893F-C3C2-480C-95DB-33623B801991}" srcOrd="4" destOrd="0" presId="urn:microsoft.com/office/officeart/2018/2/layout/IconLabelList"/>
    <dgm:cxn modelId="{A498B0EF-C742-41B3-9036-CBE26F50EE89}" type="presParOf" srcId="{3D47893F-C3C2-480C-95DB-33623B801991}" destId="{34A9E7D2-D1CA-4844-A113-2F471560C1E1}" srcOrd="0" destOrd="0" presId="urn:microsoft.com/office/officeart/2018/2/layout/IconLabelList"/>
    <dgm:cxn modelId="{DDF3029E-F506-42A9-BFCA-46941C2DE319}" type="presParOf" srcId="{3D47893F-C3C2-480C-95DB-33623B801991}" destId="{CEBA28FE-E166-4EA2-8D9D-08780D4AE4C0}" srcOrd="1" destOrd="0" presId="urn:microsoft.com/office/officeart/2018/2/layout/IconLabelList"/>
    <dgm:cxn modelId="{630DF63C-8DC3-404F-BA1F-B8EA7CB90D4E}" type="presParOf" srcId="{3D47893F-C3C2-480C-95DB-33623B801991}" destId="{DF0C7BFC-79C4-4A17-9BDE-D7A429411EB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699E9-FCA8-43BF-B362-74C597195248}">
      <dsp:nvSpPr>
        <dsp:cNvPr id="0" name=""/>
        <dsp:cNvSpPr/>
      </dsp:nvSpPr>
      <dsp:spPr>
        <a:xfrm>
          <a:off x="0" y="708097"/>
          <a:ext cx="10515600" cy="13072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24991-572F-40F0-8274-A6242E549A1B}">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BBF218-78C6-4E19-9490-EB34B05773EC}">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100000"/>
            </a:lnSpc>
            <a:spcBef>
              <a:spcPct val="0"/>
            </a:spcBef>
            <a:spcAft>
              <a:spcPct val="35000"/>
            </a:spcAft>
            <a:buNone/>
          </a:pPr>
          <a:r>
            <a:rPr lang="en-US" sz="1800" kern="1200" dirty="0"/>
            <a:t>A greenhouse (also called a glasshouse, or, if with sufficient heating, a hothouse) is a structure with walls and roof made chiefly of transparent material, such as glass, in which plants requiring regulated climatic conditions are grown.</a:t>
          </a:r>
        </a:p>
      </dsp:txBody>
      <dsp:txXfrm>
        <a:off x="1509882" y="708097"/>
        <a:ext cx="9005717" cy="1307257"/>
      </dsp:txXfrm>
    </dsp:sp>
    <dsp:sp modelId="{92785F89-7AA1-43DD-9A71-0949B0BAD188}">
      <dsp:nvSpPr>
        <dsp:cNvPr id="0" name=""/>
        <dsp:cNvSpPr/>
      </dsp:nvSpPr>
      <dsp:spPr>
        <a:xfrm>
          <a:off x="0" y="2342169"/>
          <a:ext cx="10515600" cy="13072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26C2CE-6E0F-4D98-B289-1502B6E47895}">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2A9C2C-2E65-4F25-B485-61C7B28FC205}">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100000"/>
            </a:lnSpc>
            <a:spcBef>
              <a:spcPct val="0"/>
            </a:spcBef>
            <a:spcAft>
              <a:spcPct val="35000"/>
            </a:spcAft>
            <a:buNone/>
          </a:pPr>
          <a:r>
            <a:rPr lang="en-US" sz="1800" kern="1200"/>
            <a:t>A miniature greenhouse is known as a cold frame. The interior of a greenhouse exposed to sunlight becomes significantly warmer than the external temperature, protecting its contents in cold weather.</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D3B11-AA77-4BC1-B16F-C2C7002B4FEA}">
      <dsp:nvSpPr>
        <dsp:cNvPr id="0" name=""/>
        <dsp:cNvSpPr/>
      </dsp:nvSpPr>
      <dsp:spPr>
        <a:xfrm>
          <a:off x="1212569" y="580009"/>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B0EAC6-F334-44D6-B0D6-F624F2D5C556}">
      <dsp:nvSpPr>
        <dsp:cNvPr id="0" name=""/>
        <dsp:cNvSpPr/>
      </dsp:nvSpPr>
      <dsp:spPr>
        <a:xfrm>
          <a:off x="417971" y="2360014"/>
          <a:ext cx="2889450"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NPK Sensor can be used and according to soil conditions, nutrient water can be passed through a pipe.</a:t>
          </a:r>
        </a:p>
      </dsp:txBody>
      <dsp:txXfrm>
        <a:off x="417971" y="2360014"/>
        <a:ext cx="2889450" cy="1417500"/>
      </dsp:txXfrm>
    </dsp:sp>
    <dsp:sp modelId="{B0B14400-4D6D-4E34-8512-780F972AB749}">
      <dsp:nvSpPr>
        <dsp:cNvPr id="0" name=""/>
        <dsp:cNvSpPr/>
      </dsp:nvSpPr>
      <dsp:spPr>
        <a:xfrm>
          <a:off x="4607673" y="580009"/>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9CFA7-2667-41E4-B65B-6A68C1ADC5C5}">
      <dsp:nvSpPr>
        <dsp:cNvPr id="0" name=""/>
        <dsp:cNvSpPr/>
      </dsp:nvSpPr>
      <dsp:spPr>
        <a:xfrm>
          <a:off x="3813075" y="2360014"/>
          <a:ext cx="2889450"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Air Quality Sensor use to check air quality and Air Purifier can use to maintain appropriate air in a container.</a:t>
          </a:r>
        </a:p>
      </dsp:txBody>
      <dsp:txXfrm>
        <a:off x="3813075" y="2360014"/>
        <a:ext cx="2889450" cy="1417500"/>
      </dsp:txXfrm>
    </dsp:sp>
    <dsp:sp modelId="{34A9E7D2-D1CA-4844-A113-2F471560C1E1}">
      <dsp:nvSpPr>
        <dsp:cNvPr id="0" name=""/>
        <dsp:cNvSpPr/>
      </dsp:nvSpPr>
      <dsp:spPr>
        <a:xfrm>
          <a:off x="8002777" y="580009"/>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0C7BFC-79C4-4A17-9BDE-D7A429411EBC}">
      <dsp:nvSpPr>
        <dsp:cNvPr id="0" name=""/>
        <dsp:cNvSpPr/>
      </dsp:nvSpPr>
      <dsp:spPr>
        <a:xfrm>
          <a:off x="7208178" y="2360014"/>
          <a:ext cx="2889450"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 high-Definition Camera can use to analyze the growth of plants and the condition of plants with help of AI. </a:t>
          </a:r>
        </a:p>
      </dsp:txBody>
      <dsp:txXfrm>
        <a:off x="7208178" y="2360014"/>
        <a:ext cx="2889450" cy="1417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5/25/2022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999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5/25/2022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435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5/25/2022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07980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5/25/2022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653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5/25/2022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695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5/25/2022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718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5/25/2022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519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5/25/2022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9406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5/25/2022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061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5/25/2022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507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5/25/2022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76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5/25/2022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06204636"/>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892" r:id="rId4"/>
    <p:sldLayoutId id="2147483893" r:id="rId5"/>
    <p:sldLayoutId id="2147483898" r:id="rId6"/>
    <p:sldLayoutId id="2147483894" r:id="rId7"/>
    <p:sldLayoutId id="2147483895" r:id="rId8"/>
    <p:sldLayoutId id="2147483896" r:id="rId9"/>
    <p:sldLayoutId id="2147483897" r:id="rId10"/>
    <p:sldLayoutId id="214748389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jpg"/><Relationship Id="rId5" Type="http://schemas.microsoft.com/office/2007/relationships/hdphoto" Target="../media/hdphoto2.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grass, fence, outdoor, lush&#10;&#10;Description automatically generated">
            <a:extLst>
              <a:ext uri="{FF2B5EF4-FFF2-40B4-BE49-F238E27FC236}">
                <a16:creationId xmlns:a16="http://schemas.microsoft.com/office/drawing/2014/main" id="{46B60462-E60B-988B-C626-267B0EE19188}"/>
              </a:ext>
            </a:extLst>
          </p:cNvPr>
          <p:cNvPicPr>
            <a:picLocks noChangeAspect="1"/>
          </p:cNvPicPr>
          <p:nvPr/>
        </p:nvPicPr>
        <p:blipFill rotWithShape="1">
          <a:blip r:embed="rId2">
            <a:extLst>
              <a:ext uri="{28A0092B-C50C-407E-A947-70E740481C1C}">
                <a14:useLocalDpi xmlns:a14="http://schemas.microsoft.com/office/drawing/2010/main" val="0"/>
              </a:ext>
            </a:extLst>
          </a:blip>
          <a:srcRect l="1905" r="3609" b="-2"/>
          <a:stretch/>
        </p:blipFill>
        <p:spPr>
          <a:xfrm>
            <a:off x="3523488" y="10"/>
            <a:ext cx="8668512" cy="6857990"/>
          </a:xfrm>
          <a:prstGeom prst="rect">
            <a:avLst/>
          </a:prstGeom>
        </p:spPr>
      </p:pic>
      <p:sp>
        <p:nvSpPr>
          <p:cNvPr id="80" name="Rectangle 73">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5F382AF-758A-6324-DF79-807394E3529E}"/>
              </a:ext>
            </a:extLst>
          </p:cNvPr>
          <p:cNvSpPr txBox="1"/>
          <p:nvPr/>
        </p:nvSpPr>
        <p:spPr>
          <a:xfrm>
            <a:off x="477980" y="1122363"/>
            <a:ext cx="4559845"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kern="900">
                <a:latin typeface="+mj-lt"/>
                <a:ea typeface="+mj-ea"/>
                <a:cs typeface="+mj-cs"/>
              </a:rPr>
              <a:t>IoT</a:t>
            </a:r>
            <a:r>
              <a:rPr lang="en-US" sz="2600" spc="600">
                <a:latin typeface="+mj-lt"/>
                <a:ea typeface="+mj-ea"/>
                <a:cs typeface="+mj-cs"/>
              </a:rPr>
              <a:t> Project On</a:t>
            </a:r>
            <a:r>
              <a:rPr lang="en-US" sz="2600" cap="all" spc="600">
                <a:latin typeface="+mj-lt"/>
                <a:ea typeface="+mj-ea"/>
                <a:cs typeface="+mj-cs"/>
              </a:rPr>
              <a:t>,</a:t>
            </a:r>
          </a:p>
          <a:p>
            <a:pPr>
              <a:lnSpc>
                <a:spcPct val="90000"/>
              </a:lnSpc>
              <a:spcBef>
                <a:spcPct val="0"/>
              </a:spcBef>
              <a:spcAft>
                <a:spcPts val="600"/>
              </a:spcAft>
            </a:pPr>
            <a:r>
              <a:rPr lang="en-US" sz="2800" b="1" cap="all" spc="600">
                <a:ln w="0"/>
                <a:solidFill>
                  <a:srgbClr val="F5A700"/>
                </a:solidFill>
                <a:effectLst>
                  <a:outerShdw blurRad="38100" dist="19050" dir="2700000" algn="tl" rotWithShape="0">
                    <a:schemeClr val="dk1">
                      <a:alpha val="40000"/>
                    </a:schemeClr>
                  </a:outerShdw>
                </a:effectLst>
                <a:latin typeface="+mj-lt"/>
                <a:ea typeface="+mj-ea"/>
                <a:cs typeface="+mj-cs"/>
              </a:rPr>
              <a:t>Wireless Controllable Green House</a:t>
            </a:r>
          </a:p>
          <a:p>
            <a:pPr>
              <a:lnSpc>
                <a:spcPct val="90000"/>
              </a:lnSpc>
              <a:spcBef>
                <a:spcPct val="0"/>
              </a:spcBef>
              <a:spcAft>
                <a:spcPts val="600"/>
              </a:spcAft>
            </a:pPr>
            <a:endParaRPr lang="en-US" sz="2600" spc="600">
              <a:ln w="0"/>
              <a:effectLst>
                <a:outerShdw blurRad="38100" dist="19050" dir="2700000" algn="tl" rotWithShape="0">
                  <a:schemeClr val="dk1">
                    <a:alpha val="40000"/>
                  </a:schemeClr>
                </a:outerShdw>
              </a:effectLst>
              <a:latin typeface="+mj-lt"/>
              <a:ea typeface="+mj-ea"/>
              <a:cs typeface="+mj-cs"/>
            </a:endParaRPr>
          </a:p>
          <a:p>
            <a:pPr>
              <a:lnSpc>
                <a:spcPct val="90000"/>
              </a:lnSpc>
              <a:spcBef>
                <a:spcPct val="0"/>
              </a:spcBef>
              <a:spcAft>
                <a:spcPts val="600"/>
              </a:spcAft>
            </a:pPr>
            <a:r>
              <a:rPr lang="en-US" sz="2400" spc="300">
                <a:ln w="0"/>
                <a:effectLst>
                  <a:outerShdw blurRad="38100" dist="19050" dir="2700000" algn="tl" rotWithShape="0">
                    <a:schemeClr val="dk1">
                      <a:alpha val="40000"/>
                    </a:schemeClr>
                  </a:outerShdw>
                </a:effectLst>
                <a:latin typeface="+mj-lt"/>
                <a:ea typeface="+mj-ea"/>
                <a:cs typeface="+mj-cs"/>
              </a:rPr>
              <a:t>By, Team 1</a:t>
            </a:r>
            <a:endParaRPr lang="en-US" sz="2400" spc="300" dirty="0">
              <a:ln w="0"/>
              <a:effectLst>
                <a:outerShdw blurRad="38100" dist="19050" dir="2700000" algn="tl" rotWithShape="0">
                  <a:schemeClr val="dk1">
                    <a:alpha val="40000"/>
                  </a:schemeClr>
                </a:outerShdw>
              </a:effectLst>
              <a:latin typeface="+mj-lt"/>
              <a:ea typeface="+mj-ea"/>
              <a:cs typeface="+mj-cs"/>
            </a:endParaRPr>
          </a:p>
        </p:txBody>
      </p:sp>
      <p:sp>
        <p:nvSpPr>
          <p:cNvPr id="81" name="Rectangle 7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64812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7EE0B-4A2D-D85D-D8D4-8B2E50B0D07A}"/>
              </a:ext>
            </a:extLst>
          </p:cNvPr>
          <p:cNvSpPr>
            <a:spLocks noGrp="1"/>
          </p:cNvSpPr>
          <p:nvPr>
            <p:ph type="title"/>
          </p:nvPr>
        </p:nvSpPr>
        <p:spPr>
          <a:xfrm>
            <a:off x="841248" y="503132"/>
            <a:ext cx="10509504" cy="1974892"/>
          </a:xfrm>
        </p:spPr>
        <p:txBody>
          <a:bodyPr anchor="b">
            <a:normAutofit/>
          </a:bodyPr>
          <a:lstStyle/>
          <a:p>
            <a:r>
              <a:rPr lang="en-US" sz="5400" dirty="0"/>
              <a:t>Team Members</a:t>
            </a:r>
            <a:br>
              <a:rPr lang="en-US" sz="5400" dirty="0"/>
            </a:br>
            <a:r>
              <a:rPr lang="en-US" sz="3200" b="0" dirty="0"/>
              <a:t>Section – 6CSE4</a:t>
            </a:r>
            <a:endParaRPr lang="en-US" sz="5400" b="0" dirty="0"/>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51CA3E6-237B-8EDB-6FBF-6A447C5889EB}"/>
              </a:ext>
            </a:extLst>
          </p:cNvPr>
          <p:cNvSpPr>
            <a:spLocks noGrp="1"/>
          </p:cNvSpPr>
          <p:nvPr>
            <p:ph idx="1"/>
          </p:nvPr>
        </p:nvSpPr>
        <p:spPr>
          <a:xfrm>
            <a:off x="841248" y="3328416"/>
            <a:ext cx="10509504" cy="2715768"/>
          </a:xfrm>
        </p:spPr>
        <p:txBody>
          <a:bodyPr>
            <a:normAutofit/>
          </a:bodyPr>
          <a:lstStyle/>
          <a:p>
            <a:pPr>
              <a:lnSpc>
                <a:spcPct val="100000"/>
              </a:lnSpc>
            </a:pPr>
            <a:r>
              <a:rPr lang="en-US" dirty="0" err="1"/>
              <a:t>Hadke</a:t>
            </a:r>
            <a:r>
              <a:rPr lang="en-US" dirty="0"/>
              <a:t> Jayesh Rajendra 		20191CSE0180</a:t>
            </a:r>
          </a:p>
          <a:p>
            <a:pPr>
              <a:lnSpc>
                <a:spcPct val="100000"/>
              </a:lnSpc>
            </a:pPr>
            <a:r>
              <a:rPr lang="en-US" dirty="0"/>
              <a:t>Harsh Kumar Yadav 			20191CSE0186</a:t>
            </a:r>
          </a:p>
          <a:p>
            <a:pPr>
              <a:lnSpc>
                <a:spcPct val="100000"/>
              </a:lnSpc>
            </a:pPr>
            <a:r>
              <a:rPr lang="en-US" dirty="0"/>
              <a:t>Harshit S M 				20191CSE0189</a:t>
            </a:r>
          </a:p>
          <a:p>
            <a:pPr>
              <a:lnSpc>
                <a:spcPct val="100000"/>
              </a:lnSpc>
            </a:pPr>
            <a:r>
              <a:rPr lang="en-US" dirty="0"/>
              <a:t>Harshita Harish 				20191CSE0191</a:t>
            </a:r>
          </a:p>
          <a:p>
            <a:pPr>
              <a:lnSpc>
                <a:spcPct val="100000"/>
              </a:lnSpc>
            </a:pPr>
            <a:r>
              <a:rPr lang="en-US" dirty="0"/>
              <a:t>Kanishka Joshi 				20191CSE0235</a:t>
            </a:r>
          </a:p>
          <a:p>
            <a:pPr marL="0" indent="0">
              <a:lnSpc>
                <a:spcPct val="100000"/>
              </a:lnSpc>
              <a:buNone/>
            </a:pPr>
            <a:endParaRPr lang="en-US" dirty="0"/>
          </a:p>
        </p:txBody>
      </p:sp>
    </p:spTree>
    <p:extLst>
      <p:ext uri="{BB962C8B-B14F-4D97-AF65-F5344CB8AC3E}">
        <p14:creationId xmlns:p14="http://schemas.microsoft.com/office/powerpoint/2010/main" val="243014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9BAD2-0015-5379-A989-E76BEB0BF18C}"/>
              </a:ext>
            </a:extLst>
          </p:cNvPr>
          <p:cNvSpPr>
            <a:spLocks noGrp="1"/>
          </p:cNvSpPr>
          <p:nvPr>
            <p:ph type="title"/>
          </p:nvPr>
        </p:nvSpPr>
        <p:spPr>
          <a:xfrm>
            <a:off x="841248" y="256032"/>
            <a:ext cx="10506456" cy="1014984"/>
          </a:xfrm>
        </p:spPr>
        <p:txBody>
          <a:bodyPr anchor="b">
            <a:normAutofit/>
          </a:bodyPr>
          <a:lstStyle/>
          <a:p>
            <a:r>
              <a:rPr lang="en-US" sz="3100"/>
              <a:t>What is Greenhouse and Why do we need?</a:t>
            </a:r>
            <a:br>
              <a:rPr lang="en-US" sz="3100"/>
            </a:br>
            <a:endParaRPr lang="en-US" sz="3100"/>
          </a:p>
        </p:txBody>
      </p:sp>
      <p:sp>
        <p:nvSpPr>
          <p:cNvPr id="59" name="Rectangle 5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3" name="Content Placeholder 2">
            <a:extLst>
              <a:ext uri="{FF2B5EF4-FFF2-40B4-BE49-F238E27FC236}">
                <a16:creationId xmlns:a16="http://schemas.microsoft.com/office/drawing/2014/main" id="{F6E61960-A11A-7E18-5AD7-DC77B446D469}"/>
              </a:ext>
            </a:extLst>
          </p:cNvPr>
          <p:cNvGraphicFramePr>
            <a:graphicFrameLocks noGrp="1"/>
          </p:cNvGraphicFramePr>
          <p:nvPr>
            <p:ph idx="1"/>
            <p:extLst>
              <p:ext uri="{D42A27DB-BD31-4B8C-83A1-F6EECF244321}">
                <p14:modId xmlns:p14="http://schemas.microsoft.com/office/powerpoint/2010/main" val="206112182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457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54A6E-C53F-0933-52AF-3EEA0FCDA226}"/>
              </a:ext>
            </a:extLst>
          </p:cNvPr>
          <p:cNvSpPr>
            <a:spLocks noGrp="1"/>
          </p:cNvSpPr>
          <p:nvPr>
            <p:ph type="title"/>
          </p:nvPr>
        </p:nvSpPr>
        <p:spPr>
          <a:xfrm>
            <a:off x="612648" y="1078992"/>
            <a:ext cx="6268770" cy="1536192"/>
          </a:xfrm>
        </p:spPr>
        <p:txBody>
          <a:bodyPr anchor="b">
            <a:normAutofit/>
          </a:bodyPr>
          <a:lstStyle/>
          <a:p>
            <a:r>
              <a:rPr lang="en-US" sz="5200"/>
              <a:t>What’s new Now?</a:t>
            </a:r>
          </a:p>
        </p:txBody>
      </p:sp>
      <p:sp>
        <p:nvSpPr>
          <p:cNvPr id="16"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45621E9-7621-C69B-B9F6-60645CE6C2A5}"/>
              </a:ext>
            </a:extLst>
          </p:cNvPr>
          <p:cNvSpPr>
            <a:spLocks noGrp="1"/>
          </p:cNvSpPr>
          <p:nvPr>
            <p:ph idx="1"/>
          </p:nvPr>
        </p:nvSpPr>
        <p:spPr>
          <a:xfrm>
            <a:off x="615458" y="3355848"/>
            <a:ext cx="6268770" cy="2825496"/>
          </a:xfrm>
        </p:spPr>
        <p:txBody>
          <a:bodyPr>
            <a:normAutofit/>
          </a:bodyPr>
          <a:lstStyle/>
          <a:p>
            <a:r>
              <a:rPr lang="en-US" sz="1800" dirty="0"/>
              <a:t>Control Your Greenhouse remotely from anywhere</a:t>
            </a:r>
          </a:p>
          <a:p>
            <a:pPr lvl="1"/>
            <a:r>
              <a:rPr lang="en-US" sz="1800" dirty="0"/>
              <a:t>Water Supply by Humidity of Soil</a:t>
            </a:r>
          </a:p>
          <a:p>
            <a:pPr lvl="1"/>
            <a:r>
              <a:rPr lang="en-US" sz="1800" dirty="0"/>
              <a:t>Air Flow Control </a:t>
            </a:r>
          </a:p>
          <a:p>
            <a:r>
              <a:rPr lang="en-US" sz="1800" dirty="0"/>
              <a:t>Check Current Humidity &amp; Temperature </a:t>
            </a:r>
          </a:p>
          <a:p>
            <a:pPr marL="0" indent="0">
              <a:buNone/>
            </a:pPr>
            <a:endParaRPr lang="en-US" sz="1800" dirty="0"/>
          </a:p>
        </p:txBody>
      </p:sp>
      <p:pic>
        <p:nvPicPr>
          <p:cNvPr id="18" name="Picture 4" descr="Cropped hand watering the plant">
            <a:extLst>
              <a:ext uri="{FF2B5EF4-FFF2-40B4-BE49-F238E27FC236}">
                <a16:creationId xmlns:a16="http://schemas.microsoft.com/office/drawing/2014/main" id="{A4ED36F6-586E-3798-83B1-F4B9605CA895}"/>
              </a:ext>
            </a:extLst>
          </p:cNvPr>
          <p:cNvPicPr>
            <a:picLocks noChangeAspect="1"/>
          </p:cNvPicPr>
          <p:nvPr/>
        </p:nvPicPr>
        <p:blipFill rotWithShape="1">
          <a:blip r:embed="rId2"/>
          <a:srcRect l="43165" r="12957" b="-1"/>
          <a:stretch/>
        </p:blipFill>
        <p:spPr>
          <a:xfrm>
            <a:off x="7684006" y="10"/>
            <a:ext cx="4507993" cy="6857990"/>
          </a:xfrm>
          <a:prstGeom prst="rect">
            <a:avLst/>
          </a:prstGeom>
        </p:spPr>
      </p:pic>
    </p:spTree>
    <p:extLst>
      <p:ext uri="{BB962C8B-B14F-4D97-AF65-F5344CB8AC3E}">
        <p14:creationId xmlns:p14="http://schemas.microsoft.com/office/powerpoint/2010/main" val="153961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51DA30-3E84-F3F1-79F3-01CFB60CEF80}"/>
              </a:ext>
            </a:extLst>
          </p:cNvPr>
          <p:cNvSpPr>
            <a:spLocks noGrp="1"/>
          </p:cNvSpPr>
          <p:nvPr>
            <p:ph type="title"/>
          </p:nvPr>
        </p:nvSpPr>
        <p:spPr>
          <a:xfrm>
            <a:off x="1115568" y="548640"/>
            <a:ext cx="10168128" cy="1179576"/>
          </a:xfrm>
        </p:spPr>
        <p:txBody>
          <a:bodyPr>
            <a:normAutofit/>
          </a:bodyPr>
          <a:lstStyle/>
          <a:p>
            <a:r>
              <a:rPr lang="en-US" dirty="0"/>
              <a:t>Components Use</a:t>
            </a:r>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C70453-15C0-5BBB-0CFE-BC38122CE52E}"/>
              </a:ext>
            </a:extLst>
          </p:cNvPr>
          <p:cNvSpPr>
            <a:spLocks noGrp="1"/>
          </p:cNvSpPr>
          <p:nvPr>
            <p:ph idx="1"/>
          </p:nvPr>
        </p:nvSpPr>
        <p:spPr>
          <a:xfrm>
            <a:off x="1115568" y="2481943"/>
            <a:ext cx="10168128" cy="3695020"/>
          </a:xfrm>
        </p:spPr>
        <p:txBody>
          <a:bodyPr>
            <a:normAutofit lnSpcReduction="10000"/>
          </a:bodyPr>
          <a:lstStyle/>
          <a:p>
            <a:pPr>
              <a:lnSpc>
                <a:spcPct val="100000"/>
              </a:lnSpc>
            </a:pPr>
            <a:r>
              <a:rPr lang="en-US" sz="2000" dirty="0"/>
              <a:t>ESP32 (instead of Arduino)					Rs.  400.0</a:t>
            </a:r>
          </a:p>
          <a:p>
            <a:pPr>
              <a:lnSpc>
                <a:spcPct val="100000"/>
              </a:lnSpc>
            </a:pPr>
            <a:r>
              <a:rPr lang="en-US" sz="2000" dirty="0"/>
              <a:t>Humidity &amp; Temperature Sensor (DHT 11)			Rs.   100.0</a:t>
            </a:r>
          </a:p>
          <a:p>
            <a:pPr>
              <a:lnSpc>
                <a:spcPct val="100000"/>
              </a:lnSpc>
            </a:pPr>
            <a:r>
              <a:rPr lang="en-US" sz="2000" dirty="0"/>
              <a:t>Soil Humidity Sensor						Rs.     55.0</a:t>
            </a:r>
          </a:p>
          <a:p>
            <a:pPr>
              <a:lnSpc>
                <a:spcPct val="100000"/>
              </a:lnSpc>
            </a:pPr>
            <a:r>
              <a:rPr lang="en-US" sz="2000" dirty="0"/>
              <a:t>Water Pumps							Rs.     60.0</a:t>
            </a:r>
          </a:p>
          <a:p>
            <a:pPr>
              <a:lnSpc>
                <a:spcPct val="100000"/>
              </a:lnSpc>
            </a:pPr>
            <a:r>
              <a:rPr lang="en-US" sz="2000" dirty="0"/>
              <a:t>L298 Motor Driver						Rs.    125.0</a:t>
            </a:r>
          </a:p>
          <a:p>
            <a:pPr>
              <a:lnSpc>
                <a:spcPct val="100000"/>
              </a:lnSpc>
            </a:pPr>
            <a:r>
              <a:rPr lang="en-US" sz="2000" dirty="0"/>
              <a:t>Ventilation Fan						Rs.     50.0</a:t>
            </a:r>
          </a:p>
          <a:p>
            <a:pPr>
              <a:lnSpc>
                <a:spcPct val="100000"/>
              </a:lnSpc>
            </a:pPr>
            <a:r>
              <a:rPr lang="en-US" sz="2000" dirty="0"/>
              <a:t>Relay								Rs.     65.0</a:t>
            </a:r>
          </a:p>
          <a:p>
            <a:pPr>
              <a:lnSpc>
                <a:spcPct val="100000"/>
              </a:lnSpc>
            </a:pPr>
            <a:r>
              <a:rPr lang="en-US" sz="2000" dirty="0"/>
              <a:t>Other							Rs.  200.0</a:t>
            </a:r>
          </a:p>
          <a:p>
            <a:pPr marL="0" indent="0">
              <a:lnSpc>
                <a:spcPct val="100000"/>
              </a:lnSpc>
              <a:buNone/>
            </a:pPr>
            <a:r>
              <a:rPr lang="en-US" sz="2000" dirty="0"/>
              <a:t>				      			  Total:  1100.0 (approx.)</a:t>
            </a:r>
          </a:p>
          <a:p>
            <a:pPr marL="0" indent="0">
              <a:lnSpc>
                <a:spcPct val="100000"/>
              </a:lnSpc>
              <a:buNone/>
            </a:pPr>
            <a:endParaRPr lang="en-US" sz="1800" dirty="0"/>
          </a:p>
        </p:txBody>
      </p:sp>
    </p:spTree>
    <p:extLst>
      <p:ext uri="{BB962C8B-B14F-4D97-AF65-F5344CB8AC3E}">
        <p14:creationId xmlns:p14="http://schemas.microsoft.com/office/powerpoint/2010/main" val="31800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76BE-9859-4098-04E1-0773EEFC68FD}"/>
              </a:ext>
            </a:extLst>
          </p:cNvPr>
          <p:cNvSpPr>
            <a:spLocks noGrp="1"/>
          </p:cNvSpPr>
          <p:nvPr>
            <p:ph type="title"/>
          </p:nvPr>
        </p:nvSpPr>
        <p:spPr/>
        <p:txBody>
          <a:bodyPr/>
          <a:lstStyle/>
          <a:p>
            <a:r>
              <a:rPr lang="en-US"/>
              <a:t>How does it Work? </a:t>
            </a:r>
            <a:endParaRPr lang="en-US" dirty="0"/>
          </a:p>
        </p:txBody>
      </p:sp>
      <p:sp>
        <p:nvSpPr>
          <p:cNvPr id="3" name="Content Placeholder 2">
            <a:extLst>
              <a:ext uri="{FF2B5EF4-FFF2-40B4-BE49-F238E27FC236}">
                <a16:creationId xmlns:a16="http://schemas.microsoft.com/office/drawing/2014/main" id="{C4263716-655F-CF83-409C-68AFA02946C6}"/>
              </a:ext>
            </a:extLst>
          </p:cNvPr>
          <p:cNvSpPr>
            <a:spLocks noGrp="1"/>
          </p:cNvSpPr>
          <p:nvPr>
            <p:ph idx="1"/>
          </p:nvPr>
        </p:nvSpPr>
        <p:spPr/>
        <p:txBody>
          <a:bodyPr>
            <a:normAutofit/>
          </a:bodyPr>
          <a:lstStyle/>
          <a:p>
            <a:r>
              <a:rPr lang="en-US"/>
              <a:t>ESP32 has an integrated Wi-Fi and Bluetooth Module and can work as Arduino with a greater number of pins.</a:t>
            </a:r>
          </a:p>
          <a:p>
            <a:r>
              <a:rPr lang="en-US"/>
              <a:t>All the Sensors and Actuators will connect to ESP32 and ESP32 will send all the data to the Centralized Database (in our case, it’s Firebase), which similarly can fetch data from the database.</a:t>
            </a:r>
          </a:p>
          <a:p>
            <a:r>
              <a:rPr lang="en-US"/>
              <a:t>An android app will fetch data from the database and can send data to the database, and according to the data shared from the android app, an ESP32 will act by fetching data from the database. </a:t>
            </a:r>
            <a:endParaRPr lang="en-US" dirty="0"/>
          </a:p>
        </p:txBody>
      </p:sp>
    </p:spTree>
    <p:extLst>
      <p:ext uri="{BB962C8B-B14F-4D97-AF65-F5344CB8AC3E}">
        <p14:creationId xmlns:p14="http://schemas.microsoft.com/office/powerpoint/2010/main" val="295269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BBAE58-4DE0-2E36-8172-7995A5DE3804}"/>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Centralized Database System Architecture </a:t>
            </a:r>
          </a:p>
        </p:txBody>
      </p:sp>
      <p:sp>
        <p:nvSpPr>
          <p:cNvPr id="47" name="Rectangle: Rounded Corners 4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3" name="Picture 12" descr="Icon&#10;&#10;Description automatically generated">
            <a:extLst>
              <a:ext uri="{FF2B5EF4-FFF2-40B4-BE49-F238E27FC236}">
                <a16:creationId xmlns:a16="http://schemas.microsoft.com/office/drawing/2014/main" id="{B2A0CCA1-8F22-514D-DF52-0DE9BBAB41C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6797" y1="33672" x2="46797" y2="33672"/>
                        <a14:backgroundMark x1="45156" y1="34063" x2="45156" y2="34063"/>
                        <a14:backgroundMark x1="54922" y1="34219" x2="54922" y2="34219"/>
                      </a14:backgroundRemoval>
                    </a14:imgEffect>
                  </a14:imgLayer>
                </a14:imgProps>
              </a:ext>
              <a:ext uri="{28A0092B-C50C-407E-A947-70E740481C1C}">
                <a14:useLocalDpi xmlns:a14="http://schemas.microsoft.com/office/drawing/2010/main" val="0"/>
              </a:ext>
            </a:extLst>
          </a:blip>
          <a:srcRect l="28627" t="21397" r="28136" b="19265"/>
          <a:stretch/>
        </p:blipFill>
        <p:spPr>
          <a:xfrm>
            <a:off x="8755529" y="2474975"/>
            <a:ext cx="2656891" cy="3646290"/>
          </a:xfrm>
          <a:prstGeom prst="rect">
            <a:avLst/>
          </a:prstGeom>
        </p:spPr>
      </p:pic>
      <p:pic>
        <p:nvPicPr>
          <p:cNvPr id="11" name="Picture 10" descr="Logo, company name&#10;&#10;Description automatically generated">
            <a:extLst>
              <a:ext uri="{FF2B5EF4-FFF2-40B4-BE49-F238E27FC236}">
                <a16:creationId xmlns:a16="http://schemas.microsoft.com/office/drawing/2014/main" id="{525B4378-3AA0-C6B9-DB65-32986D2F58A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3043" t="9201" r="31563" b="28513"/>
          <a:stretch/>
        </p:blipFill>
        <p:spPr>
          <a:xfrm>
            <a:off x="4494122" y="2498572"/>
            <a:ext cx="2726912" cy="3599095"/>
          </a:xfrm>
          <a:prstGeom prst="rect">
            <a:avLst/>
          </a:prstGeom>
        </p:spPr>
      </p:pic>
      <p:pic>
        <p:nvPicPr>
          <p:cNvPr id="5" name="Content Placeholder 4">
            <a:extLst>
              <a:ext uri="{FF2B5EF4-FFF2-40B4-BE49-F238E27FC236}">
                <a16:creationId xmlns:a16="http://schemas.microsoft.com/office/drawing/2014/main" id="{A929A71D-8E4C-1581-1784-D828B302C910}"/>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l="35891" t="17036" r="35441" b="6741"/>
          <a:stretch/>
        </p:blipFill>
        <p:spPr>
          <a:xfrm>
            <a:off x="1073014" y="2498571"/>
            <a:ext cx="1886613" cy="3599095"/>
          </a:xfrm>
          <a:prstGeom prst="rect">
            <a:avLst/>
          </a:prstGeom>
        </p:spPr>
      </p:pic>
      <p:cxnSp>
        <p:nvCxnSpPr>
          <p:cNvPr id="37" name="Straight Arrow Connector 36">
            <a:extLst>
              <a:ext uri="{FF2B5EF4-FFF2-40B4-BE49-F238E27FC236}">
                <a16:creationId xmlns:a16="http://schemas.microsoft.com/office/drawing/2014/main" id="{6B86A9B8-F59C-FF3D-944E-B82B289E244D}"/>
              </a:ext>
            </a:extLst>
          </p:cNvPr>
          <p:cNvCxnSpPr>
            <a:cxnSpLocks/>
            <a:stCxn id="5" idx="3"/>
            <a:endCxn id="11" idx="1"/>
          </p:cNvCxnSpPr>
          <p:nvPr/>
        </p:nvCxnSpPr>
        <p:spPr>
          <a:xfrm>
            <a:off x="2959627" y="4298119"/>
            <a:ext cx="1534495" cy="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70A726C1-0EA5-6DAF-92AC-76CA75D4B211}"/>
              </a:ext>
            </a:extLst>
          </p:cNvPr>
          <p:cNvCxnSpPr>
            <a:cxnSpLocks/>
            <a:stCxn id="11" idx="3"/>
            <a:endCxn id="13" idx="1"/>
          </p:cNvCxnSpPr>
          <p:nvPr/>
        </p:nvCxnSpPr>
        <p:spPr>
          <a:xfrm>
            <a:off x="7221034" y="4298120"/>
            <a:ext cx="1534495"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736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03C0B-AD8D-A48C-2873-CA60F757C1E0}"/>
              </a:ext>
            </a:extLst>
          </p:cNvPr>
          <p:cNvSpPr>
            <a:spLocks noGrp="1"/>
          </p:cNvSpPr>
          <p:nvPr>
            <p:ph type="title"/>
          </p:nvPr>
        </p:nvSpPr>
        <p:spPr>
          <a:xfrm>
            <a:off x="841248" y="256032"/>
            <a:ext cx="10506456" cy="1014984"/>
          </a:xfrm>
        </p:spPr>
        <p:txBody>
          <a:bodyPr anchor="b">
            <a:normAutofit/>
          </a:bodyPr>
          <a:lstStyle/>
          <a:p>
            <a:r>
              <a:rPr lang="en-US" dirty="0"/>
              <a:t>Future Scope</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E1FC16B-B6D6-51EE-3B04-EAF7F4B50FEB}"/>
              </a:ext>
            </a:extLst>
          </p:cNvPr>
          <p:cNvGraphicFramePr>
            <a:graphicFrameLocks noGrp="1"/>
          </p:cNvGraphicFramePr>
          <p:nvPr>
            <p:ph idx="1"/>
            <p:extLst>
              <p:ext uri="{D42A27DB-BD31-4B8C-83A1-F6EECF244321}">
                <p14:modId xmlns:p14="http://schemas.microsoft.com/office/powerpoint/2010/main" val="97653414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336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51D31-C7CF-8407-5D06-BFB723C416FE}"/>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a:t>Thank You!</a:t>
            </a:r>
          </a:p>
        </p:txBody>
      </p:sp>
      <p:sp>
        <p:nvSpPr>
          <p:cNvPr id="13" name="Rectangle 1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380740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1112</TotalTime>
  <Words>452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Neue Haas Grotesk Text Pro</vt:lpstr>
      <vt:lpstr>AccentBoxVTI</vt:lpstr>
      <vt:lpstr>PowerPoint Presentation</vt:lpstr>
      <vt:lpstr>Team Members Section – 6CSE4</vt:lpstr>
      <vt:lpstr>What is Greenhouse and Why do we need? </vt:lpstr>
      <vt:lpstr>What’s new Now?</vt:lpstr>
      <vt:lpstr>Components Use</vt:lpstr>
      <vt:lpstr>How does it Work? </vt:lpstr>
      <vt:lpstr>Centralized Database System Architecture </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Taneja</dc:creator>
  <cp:lastModifiedBy>Jayesh Hadke</cp:lastModifiedBy>
  <cp:revision>11</cp:revision>
  <dcterms:created xsi:type="dcterms:W3CDTF">2022-05-21T12:29:08Z</dcterms:created>
  <dcterms:modified xsi:type="dcterms:W3CDTF">2022-05-25T05:26:14Z</dcterms:modified>
</cp:coreProperties>
</file>