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9"/>
  </p:notesMasterIdLst>
  <p:sldIdLst>
    <p:sldId id="256" r:id="rId2"/>
    <p:sldId id="257" r:id="rId3"/>
    <p:sldId id="301" r:id="rId4"/>
    <p:sldId id="302" r:id="rId5"/>
    <p:sldId id="303" r:id="rId6"/>
    <p:sldId id="30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A0F"/>
    <a:srgbClr val="F5560F"/>
    <a:srgbClr val="588F1D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6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67CCF-C6B9-4A20-8F42-FDABB3F66CF0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D743-1B12-48A6-A418-9BEF6F08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5D743-1B12-48A6-A418-9BEF6F08C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5D743-1B12-48A6-A418-9BEF6F08C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5D743-1B12-48A6-A418-9BEF6F08C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5D743-1B12-48A6-A418-9BEF6F08C3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5D743-1B12-48A6-A418-9BEF6F08C3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57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7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3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0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1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1uBHvL6Yr0" TargetMode="External"/><Relationship Id="rId2" Type="http://schemas.openxmlformats.org/officeDocument/2006/relationships/hyperlink" Target="https://datamuni.com/@dylanjcastillo/cluster-documents-using-word2ve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jagangupta/what-s-in-a-review-yelp-ratings-eda" TargetMode="External"/><Relationship Id="rId5" Type="http://schemas.openxmlformats.org/officeDocument/2006/relationships/hyperlink" Target="https://www.quora.com/Why-is-the-Naive-Bayes-algorithm-fast" TargetMode="External"/><Relationship Id="rId4" Type="http://schemas.openxmlformats.org/officeDocument/2006/relationships/hyperlink" Target="https://www.youtube.com/watch?v=H6du_pfuznE&amp;list=PLZoTAELRMXVMdJ5sqbCK2LiM0HhQVWNzm&amp;index=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73789" cy="35661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5560F"/>
                </a:solidFill>
                <a:effectLst/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Yelp Dataset- Kaggle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4FDD1-ECA0-4416-B014-6C34FB29608C}"/>
              </a:ext>
            </a:extLst>
          </p:cNvPr>
          <p:cNvSpPr txBox="1"/>
          <p:nvPr/>
        </p:nvSpPr>
        <p:spPr>
          <a:xfrm>
            <a:off x="4724400" y="657907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Yelp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0D7BD-CF5A-4B27-8B8F-FE30EDE6FC86}"/>
              </a:ext>
            </a:extLst>
          </p:cNvPr>
          <p:cNvSpPr txBox="1"/>
          <p:nvPr/>
        </p:nvSpPr>
        <p:spPr>
          <a:xfrm>
            <a:off x="11323607" y="6579077"/>
            <a:ext cx="8741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538138-E27B-E444-9622-505DC9A5E3F3}"/>
              </a:ext>
            </a:extLst>
          </p:cNvPr>
          <p:cNvSpPr/>
          <p:nvPr/>
        </p:nvSpPr>
        <p:spPr>
          <a:xfrm>
            <a:off x="9142829" y="5729716"/>
            <a:ext cx="1369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Khajan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Joshi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31B2BE-913A-8A4F-B1FB-64A78E098066}"/>
              </a:ext>
            </a:extLst>
          </p:cNvPr>
          <p:cNvSpPr/>
          <p:nvPr/>
        </p:nvSpPr>
        <p:spPr>
          <a:xfrm>
            <a:off x="1301112" y="4473416"/>
            <a:ext cx="5885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Sentiment Prediction Using User Review Text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08AC-1EB1-4199-9100-23191A5F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07" y="856798"/>
            <a:ext cx="10058400" cy="1450757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FF6600"/>
                </a:solidFill>
                <a:effectLst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About th</a:t>
            </a:r>
            <a:r>
              <a:rPr lang="en-US" dirty="0">
                <a:solidFill>
                  <a:srgbClr val="FF6600"/>
                </a:solidFill>
                <a:effectLst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e Dataset</a:t>
            </a:r>
            <a:endParaRPr lang="en-US" sz="4800" dirty="0">
              <a:solidFill>
                <a:srgbClr val="FF6600"/>
              </a:solidFill>
              <a:effectLst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cs typeface="Calibri Light" panose="020F0302020204030204"/>
            </a:endParaRPr>
          </a:p>
          <a:p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416DB-7E82-4DB4-86E5-E3ECAF75C433}"/>
              </a:ext>
            </a:extLst>
          </p:cNvPr>
          <p:cNvSpPr txBox="1"/>
          <p:nvPr/>
        </p:nvSpPr>
        <p:spPr>
          <a:xfrm>
            <a:off x="6265967" y="2425576"/>
            <a:ext cx="5494713" cy="3133898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This dataset contains over 6 million reviews of restaurants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review has a rating between 1 to 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Reviews with 1 rating are negative and reviews with 5 rating are 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0D7BD-CF5A-4B27-8B8F-FE30EDE6FC86}"/>
              </a:ext>
            </a:extLst>
          </p:cNvPr>
          <p:cNvSpPr txBox="1"/>
          <p:nvPr/>
        </p:nvSpPr>
        <p:spPr>
          <a:xfrm>
            <a:off x="11323607" y="6579077"/>
            <a:ext cx="8741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7DF5A-AD5A-5C41-926D-F4E7F5899662}"/>
              </a:ext>
            </a:extLst>
          </p:cNvPr>
          <p:cNvSpPr txBox="1"/>
          <p:nvPr/>
        </p:nvSpPr>
        <p:spPr>
          <a:xfrm>
            <a:off x="703363" y="5559474"/>
            <a:ext cx="266158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Image taken from my Jupyter Notebook</a:t>
            </a:r>
          </a:p>
          <a:p>
            <a:r>
              <a: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Sec: Visualizing the top words in the data (fig_top)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92876-C6BB-9E4D-A621-B18DCCE6C3A5}"/>
              </a:ext>
            </a:extLst>
          </p:cNvPr>
          <p:cNvSpPr txBox="1"/>
          <p:nvPr/>
        </p:nvSpPr>
        <p:spPr>
          <a:xfrm>
            <a:off x="4724400" y="657907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Yelp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A988FD-827C-B34D-893F-AB9599306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63" y="1815947"/>
            <a:ext cx="3891172" cy="3660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624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08AC-1EB1-4199-9100-23191A5F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07" y="856798"/>
            <a:ext cx="10058400" cy="1450757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FF6600"/>
                </a:solidFill>
                <a:effectLst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Goals</a:t>
            </a:r>
            <a:endParaRPr lang="en-US" sz="4800" dirty="0">
              <a:solidFill>
                <a:srgbClr val="FF6600"/>
              </a:solidFill>
              <a:effectLst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cs typeface="Calibri Light" panose="020F0302020204030204"/>
            </a:endParaRPr>
          </a:p>
          <a:p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416DB-7E82-4DB4-86E5-E3ECAF75C433}"/>
              </a:ext>
            </a:extLst>
          </p:cNvPr>
          <p:cNvSpPr txBox="1"/>
          <p:nvPr/>
        </p:nvSpPr>
        <p:spPr>
          <a:xfrm>
            <a:off x="6265967" y="2425576"/>
            <a:ext cx="5494713" cy="313389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Overcoming noise in textual data</a:t>
            </a:r>
          </a:p>
          <a:p>
            <a:r>
              <a:rPr lang="en-US" sz="1400" dirty="0"/>
              <a:t>Text data has lots of noise (spelling errors, special characters, etc.), overcoming that is important in building better models</a:t>
            </a:r>
          </a:p>
          <a:p>
            <a:endParaRPr lang="en-US" dirty="0"/>
          </a:p>
          <a:p>
            <a:r>
              <a:rPr lang="en-US" dirty="0"/>
              <a:t>To predict sentiment of text</a:t>
            </a:r>
          </a:p>
          <a:p>
            <a:r>
              <a:rPr lang="en-US" sz="1400" dirty="0"/>
              <a:t>By training a machine learning model which can predict the sentiment based on the provided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0D7BD-CF5A-4B27-8B8F-FE30EDE6FC86}"/>
              </a:ext>
            </a:extLst>
          </p:cNvPr>
          <p:cNvSpPr txBox="1"/>
          <p:nvPr/>
        </p:nvSpPr>
        <p:spPr>
          <a:xfrm>
            <a:off x="11323607" y="6579077"/>
            <a:ext cx="8741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7DF5A-AD5A-5C41-926D-F4E7F5899662}"/>
              </a:ext>
            </a:extLst>
          </p:cNvPr>
          <p:cNvSpPr txBox="1"/>
          <p:nvPr/>
        </p:nvSpPr>
        <p:spPr>
          <a:xfrm>
            <a:off x="347432" y="5469310"/>
            <a:ext cx="2661580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Image taken from my Jupyter Notebook</a:t>
            </a:r>
          </a:p>
          <a:p>
            <a:r>
              <a: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Sec: Evaluating the LSTM model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92876-C6BB-9E4D-A621-B18DCCE6C3A5}"/>
              </a:ext>
            </a:extLst>
          </p:cNvPr>
          <p:cNvSpPr txBox="1"/>
          <p:nvPr/>
        </p:nvSpPr>
        <p:spPr>
          <a:xfrm>
            <a:off x="4724400" y="657907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Yelp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51C05-7CA0-7947-ABA0-6DED5264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32" y="2042860"/>
            <a:ext cx="4745430" cy="3193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392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08AC-1EB1-4199-9100-23191A5F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07" y="856798"/>
            <a:ext cx="10058400" cy="1450757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FF6600"/>
                </a:solidFill>
                <a:effectLst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Packages Used</a:t>
            </a:r>
            <a:endParaRPr lang="en-US" sz="4800" dirty="0">
              <a:solidFill>
                <a:srgbClr val="FF6600"/>
              </a:solidFill>
              <a:effectLst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cs typeface="Calibri Light" panose="020F0302020204030204"/>
            </a:endParaRPr>
          </a:p>
          <a:p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0D7BD-CF5A-4B27-8B8F-FE30EDE6FC86}"/>
              </a:ext>
            </a:extLst>
          </p:cNvPr>
          <p:cNvSpPr txBox="1"/>
          <p:nvPr/>
        </p:nvSpPr>
        <p:spPr>
          <a:xfrm>
            <a:off x="11323607" y="6579077"/>
            <a:ext cx="8741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92876-C6BB-9E4D-A621-B18DCCE6C3A5}"/>
              </a:ext>
            </a:extLst>
          </p:cNvPr>
          <p:cNvSpPr txBox="1"/>
          <p:nvPr/>
        </p:nvSpPr>
        <p:spPr>
          <a:xfrm>
            <a:off x="4724400" y="657907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Yelp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27CAA-821F-E84F-8C45-800FA6364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10654" b="52296"/>
          <a:stretch/>
        </p:blipFill>
        <p:spPr>
          <a:xfrm>
            <a:off x="401699" y="2016760"/>
            <a:ext cx="5988942" cy="2244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95C5D-1267-934D-BE23-F9810C100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28" t="47703" r="728" b="445"/>
          <a:stretch/>
        </p:blipFill>
        <p:spPr>
          <a:xfrm>
            <a:off x="4969149" y="3655964"/>
            <a:ext cx="6998529" cy="2546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65D-1368-E946-B34D-D13E67EBEE99}"/>
              </a:ext>
            </a:extLst>
          </p:cNvPr>
          <p:cNvSpPr txBox="1"/>
          <p:nvPr/>
        </p:nvSpPr>
        <p:spPr>
          <a:xfrm>
            <a:off x="7467599" y="2935939"/>
            <a:ext cx="1560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QA" sz="32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B0F0"/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B050"/>
                    </a:gs>
                  </a:gsLst>
                  <a:lin ang="5400000" scaled="1"/>
                </a:gradFill>
              </a:rPr>
              <a:t>NLTK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C9A25-062F-564A-A891-75815900F911}"/>
              </a:ext>
            </a:extLst>
          </p:cNvPr>
          <p:cNvSpPr txBox="1"/>
          <p:nvPr/>
        </p:nvSpPr>
        <p:spPr>
          <a:xfrm>
            <a:off x="6687273" y="1855806"/>
            <a:ext cx="156065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QA" sz="4000" b="1" dirty="0">
                <a:pattFill prst="plaid">
                  <a:fgClr>
                    <a:srgbClr val="467A0F"/>
                  </a:fgClr>
                  <a:bgClr>
                    <a:srgbClr val="92D050"/>
                  </a:bgClr>
                </a:patt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NUMPY</a:t>
            </a:r>
            <a:endParaRPr lang="en-QA" sz="2800" b="1" dirty="0">
              <a:pattFill prst="plaid">
                <a:fgClr>
                  <a:srgbClr val="467A0F"/>
                </a:fgClr>
                <a:bgClr>
                  <a:srgbClr val="92D050"/>
                </a:bgClr>
              </a:pattFill>
              <a:effectLst>
                <a:outerShdw blurRad="50800" dist="50800" dir="5400000" algn="ctr" rotWithShape="0">
                  <a:schemeClr val="tx1"/>
                </a:outerShdw>
              </a:effectLst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3AA2F-51B0-054A-A815-C5B7E226E859}"/>
              </a:ext>
            </a:extLst>
          </p:cNvPr>
          <p:cNvSpPr txBox="1"/>
          <p:nvPr/>
        </p:nvSpPr>
        <p:spPr>
          <a:xfrm>
            <a:off x="8785186" y="2076722"/>
            <a:ext cx="1886902" cy="584775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QA" sz="3200" b="1" dirty="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0000" endA="300" endPos="50000" dist="60007" dir="5400000" sy="-100000" algn="bl" rotWithShape="0"/>
                </a:effectLst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PANDAS</a:t>
            </a:r>
            <a:endParaRPr lang="en-QA" sz="2400" b="1" dirty="0">
              <a:solidFill>
                <a:schemeClr val="accent1">
                  <a:lumMod val="50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0000" endA="300" endPos="50000" dist="60007" dir="5400000" sy="-100000" algn="bl" rotWithShape="0"/>
              </a:effectLst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14E56-C999-E246-B902-3F0E5E8E57C0}"/>
              </a:ext>
            </a:extLst>
          </p:cNvPr>
          <p:cNvSpPr txBox="1"/>
          <p:nvPr/>
        </p:nvSpPr>
        <p:spPr>
          <a:xfrm>
            <a:off x="2615843" y="4579200"/>
            <a:ext cx="210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QA" sz="2800" b="1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Tensorflow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1F3F6-AD29-0F4D-A5A9-993CDB7BAF0F}"/>
              </a:ext>
            </a:extLst>
          </p:cNvPr>
          <p:cNvSpPr txBox="1"/>
          <p:nvPr/>
        </p:nvSpPr>
        <p:spPr>
          <a:xfrm>
            <a:off x="2794268" y="5420791"/>
            <a:ext cx="12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QA" dirty="0">
                <a:solidFill>
                  <a:schemeClr val="accent1">
                    <a:lumMod val="50000"/>
                  </a:schemeClr>
                </a:solidFill>
              </a:rPr>
              <a:t>keras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C2CF73-F9C6-ED47-B500-4CFD6D95E23B}"/>
              </a:ext>
            </a:extLst>
          </p:cNvPr>
          <p:cNvSpPr txBox="1"/>
          <p:nvPr/>
        </p:nvSpPr>
        <p:spPr>
          <a:xfrm>
            <a:off x="563336" y="4970144"/>
            <a:ext cx="210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defRPr>
            </a:lvl1pPr>
          </a:lstStyle>
          <a:p>
            <a:r>
              <a:rPr lang="en-QA" dirty="0">
                <a:solidFill>
                  <a:srgbClr val="467A0F"/>
                </a:solidFill>
              </a:rPr>
              <a:t>matplotlib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9FDF2D-5ED7-D44D-993D-025E9AA40C5B}"/>
              </a:ext>
            </a:extLst>
          </p:cNvPr>
          <p:cNvSpPr txBox="1"/>
          <p:nvPr/>
        </p:nvSpPr>
        <p:spPr>
          <a:xfrm>
            <a:off x="1104926" y="5605457"/>
            <a:ext cx="120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QA" dirty="0">
                <a:solidFill>
                  <a:srgbClr val="00B0F0"/>
                </a:solidFill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8601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08AC-1EB1-4199-9100-23191A5F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18" y="720664"/>
            <a:ext cx="4627944" cy="30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  <a:effectLst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Model Comparisons</a:t>
            </a:r>
            <a:endParaRPr lang="en-US" sz="4000" dirty="0">
              <a:solidFill>
                <a:srgbClr val="FF6600"/>
              </a:solidFill>
              <a:effectLst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cs typeface="Calibri Light" panose="020F0302020204030204"/>
            </a:endParaRPr>
          </a:p>
          <a:p>
            <a:endParaRPr lang="en-US" sz="40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0D7BD-CF5A-4B27-8B8F-FE30EDE6FC86}"/>
              </a:ext>
            </a:extLst>
          </p:cNvPr>
          <p:cNvSpPr txBox="1"/>
          <p:nvPr/>
        </p:nvSpPr>
        <p:spPr>
          <a:xfrm>
            <a:off x="11323607" y="6579077"/>
            <a:ext cx="8741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92876-C6BB-9E4D-A621-B18DCCE6C3A5}"/>
              </a:ext>
            </a:extLst>
          </p:cNvPr>
          <p:cNvSpPr txBox="1"/>
          <p:nvPr/>
        </p:nvSpPr>
        <p:spPr>
          <a:xfrm>
            <a:off x="4724400" y="657907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Yelp Dataset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BF1CF-F1F3-B940-AD1F-5016FDA88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11" y="679694"/>
            <a:ext cx="3746640" cy="2920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4D72D-0D46-8948-9600-8F1BCB226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10" y="3812276"/>
            <a:ext cx="3746641" cy="2920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9AD6C-0CCF-6447-8A45-F04B92A58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745" y="679694"/>
            <a:ext cx="3755507" cy="2927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01AE9D-F826-F746-BD2C-8C97AAD77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4745" y="3806994"/>
            <a:ext cx="3746641" cy="2920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56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08AC-1EB1-4199-9100-23191A5F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07" y="856798"/>
            <a:ext cx="10058400" cy="1450757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FF6600"/>
                </a:solidFill>
                <a:effectLst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Summary</a:t>
            </a:r>
            <a:endParaRPr lang="en-US" sz="4800" dirty="0">
              <a:solidFill>
                <a:srgbClr val="FF6600"/>
              </a:solidFill>
              <a:effectLst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cs typeface="Calibri Light" panose="020F0302020204030204"/>
            </a:endParaRPr>
          </a:p>
          <a:p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0E3E695-2F41-401F-BF8C-3E2DF0350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" t="-2543" r="477" b="3186"/>
          <a:stretch/>
        </p:blipFill>
        <p:spPr>
          <a:xfrm>
            <a:off x="1951015" y="2138894"/>
            <a:ext cx="2220440" cy="22062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0416DB-7E82-4DB4-86E5-E3ECAF75C433}"/>
              </a:ext>
            </a:extLst>
          </p:cNvPr>
          <p:cNvSpPr txBox="1"/>
          <p:nvPr/>
        </p:nvSpPr>
        <p:spPr>
          <a:xfrm>
            <a:off x="6265967" y="2425576"/>
            <a:ext cx="5494713" cy="3133898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Long Short-Term Memory (LSTM) Recurrent Neural Network (RNN) Model performed the best with close to 90% accuracy</a:t>
            </a:r>
          </a:p>
          <a:p>
            <a:endParaRPr lang="en-US" dirty="0"/>
          </a:p>
          <a:p>
            <a:r>
              <a:rPr lang="en-US" dirty="0"/>
              <a:t>Fine-tuning input parameters to the models may improve accuracies and performance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BERT model may further provide better results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0D7BD-CF5A-4B27-8B8F-FE30EDE6FC86}"/>
              </a:ext>
            </a:extLst>
          </p:cNvPr>
          <p:cNvSpPr txBox="1"/>
          <p:nvPr/>
        </p:nvSpPr>
        <p:spPr>
          <a:xfrm>
            <a:off x="11323607" y="6579077"/>
            <a:ext cx="8741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7DF5A-AD5A-5C41-926D-F4E7F5899662}"/>
              </a:ext>
            </a:extLst>
          </p:cNvPr>
          <p:cNvSpPr txBox="1"/>
          <p:nvPr/>
        </p:nvSpPr>
        <p:spPr>
          <a:xfrm>
            <a:off x="2053132" y="4411946"/>
            <a:ext cx="25023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Yelp Dataset from Kaggle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92876-C6BB-9E4D-A621-B18DCCE6C3A5}"/>
              </a:ext>
            </a:extLst>
          </p:cNvPr>
          <p:cNvSpPr txBox="1"/>
          <p:nvPr/>
        </p:nvSpPr>
        <p:spPr>
          <a:xfrm>
            <a:off x="4724400" y="657907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Yelp Dataset</a:t>
            </a:r>
          </a:p>
        </p:txBody>
      </p:sp>
    </p:spTree>
    <p:extLst>
      <p:ext uri="{BB962C8B-B14F-4D97-AF65-F5344CB8AC3E}">
        <p14:creationId xmlns:p14="http://schemas.microsoft.com/office/powerpoint/2010/main" val="159191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3880F-0BCB-BC4F-B7B9-F58928E49FFA}"/>
              </a:ext>
            </a:extLst>
          </p:cNvPr>
          <p:cNvSpPr/>
          <p:nvPr/>
        </p:nvSpPr>
        <p:spPr>
          <a:xfrm>
            <a:off x="797947" y="2731590"/>
            <a:ext cx="3082671" cy="34163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E8E4C3-A144-BD41-82BD-AA555D43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48" y="944822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  <a:effectLst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References </a:t>
            </a:r>
            <a:br>
              <a:rPr lang="en-US" dirty="0">
                <a:solidFill>
                  <a:srgbClr val="FF6600"/>
                </a:solidFill>
                <a:effectLst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</a:b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D2833-BF48-0A41-94A9-D775C908B74E}"/>
              </a:ext>
            </a:extLst>
          </p:cNvPr>
          <p:cNvSpPr txBox="1"/>
          <p:nvPr/>
        </p:nvSpPr>
        <p:spPr>
          <a:xfrm>
            <a:off x="11323607" y="6579077"/>
            <a:ext cx="8741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04953-CA4F-4748-881D-0534D1D06C2C}"/>
              </a:ext>
            </a:extLst>
          </p:cNvPr>
          <p:cNvSpPr txBox="1"/>
          <p:nvPr/>
        </p:nvSpPr>
        <p:spPr>
          <a:xfrm>
            <a:off x="4724400" y="657907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Natural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AD7B7-9440-D64B-BA10-D97A627E695B}"/>
              </a:ext>
            </a:extLst>
          </p:cNvPr>
          <p:cNvSpPr txBox="1"/>
          <p:nvPr/>
        </p:nvSpPr>
        <p:spPr>
          <a:xfrm>
            <a:off x="1054148" y="1918917"/>
            <a:ext cx="10669929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Cluster Documents Using Word2Vec. Retrieved from </a:t>
            </a:r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  <a:hlinkClick r:id="rId2"/>
              </a:rPr>
              <a:t>https://datamuni.com/@dylanjcastillo/cluster-documents-using-word2vec</a:t>
            </a:r>
            <a:endParaRPr lang="en-US" sz="140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b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</a:br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Artificial Intelligence - All in One (2019) Lecture 29 — Multinomial Naive Bayes A Worked Example — [ NLP || Dan </a:t>
            </a:r>
            <a:r>
              <a:rPr lang="en-US" sz="1400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Jurafsky</a:t>
            </a:r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 || Stanford ]. Retrieved from </a:t>
            </a:r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  <a:hlinkClick r:id="rId3"/>
              </a:rPr>
              <a:t>https://www.youtube.com/watch?v=j1uBHvL6Yr0</a:t>
            </a:r>
            <a:endParaRPr lang="en-US" sz="140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endParaRPr lang="en-US" sz="140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1400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Krish</a:t>
            </a:r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 Naik (2020) Stock Price Prediction And Forecasting Using Stacked LSTM- Deep Learning. Retrieved from </a:t>
            </a:r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  <a:hlinkClick r:id="rId4"/>
              </a:rPr>
              <a:t>https://www.youtube.com/watch?v=H6du_pfuznE&amp;list=PLZoTAELRMXVMdJ5sqbCK2LiM0HhQVWNzm&amp;index=23</a:t>
            </a:r>
            <a:endParaRPr lang="en-US" sz="140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endParaRPr lang="en-US" sz="140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Sameera </a:t>
            </a:r>
            <a:r>
              <a:rPr lang="en-US" sz="1400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Bharadwaja</a:t>
            </a:r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 (2015) Why is the Naive Bayes algorithm fast? Retrieved from </a:t>
            </a:r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  <a:hlinkClick r:id="rId5"/>
              </a:rPr>
              <a:t>https://www.quora.com/Why-is-the-Naive-Bayes-algorithm-fast</a:t>
            </a:r>
            <a:endParaRPr lang="en-US" sz="140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endParaRPr lang="en-US" sz="140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1400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Jagan</a:t>
            </a:r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 (2018) What's in a review? - Yelp ratings EDA. Retrieved from </a:t>
            </a:r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  <a:hlinkClick r:id="rId6"/>
              </a:rPr>
              <a:t>https://www.kaggle.com/jagangupta/what-s-in-a-review-yelp-ratings-eda</a:t>
            </a:r>
            <a:endParaRPr lang="en-US" sz="140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endParaRPr lang="en-US" sz="1400" dirty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Susan Li (2018) Multi-Class Text Classification with Scikit-Learn. Retrieved from https://</a:t>
            </a:r>
            <a:r>
              <a:rPr lang="en-US" sz="1400" dirty="0" err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towardsdatascience.com</a:t>
            </a:r>
            <a:r>
              <a:rPr lang="en-US" sz="1400" dirty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/multi-class-text-classification-with-scikit-learn-12f1e60e0a9f</a:t>
            </a:r>
          </a:p>
        </p:txBody>
      </p:sp>
    </p:spTree>
    <p:extLst>
      <p:ext uri="{BB962C8B-B14F-4D97-AF65-F5344CB8AC3E}">
        <p14:creationId xmlns:p14="http://schemas.microsoft.com/office/powerpoint/2010/main" val="1383472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EC199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9780</TotalTime>
  <Words>382</Words>
  <Application>Microsoft Macintosh PowerPoint</Application>
  <PresentationFormat>Widescreen</PresentationFormat>
  <Paragraphs>69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Apple Symbols</vt:lpstr>
      <vt:lpstr>Arial</vt:lpstr>
      <vt:lpstr>Calibri</vt:lpstr>
      <vt:lpstr>Calibri Light</vt:lpstr>
      <vt:lpstr>Times New Roman</vt:lpstr>
      <vt:lpstr>Retrospect</vt:lpstr>
      <vt:lpstr>Yelp Dataset- Kaggle</vt:lpstr>
      <vt:lpstr>About the Dataset </vt:lpstr>
      <vt:lpstr>Goals </vt:lpstr>
      <vt:lpstr>Packages Used </vt:lpstr>
      <vt:lpstr>Model Comparisons </vt:lpstr>
      <vt:lpstr>Summary </vt:lpstr>
      <vt:lpstr>References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Khajan Joshi</cp:lastModifiedBy>
  <cp:revision>31</cp:revision>
  <dcterms:created xsi:type="dcterms:W3CDTF">2020-08-12T17:02:20Z</dcterms:created>
  <dcterms:modified xsi:type="dcterms:W3CDTF">2021-07-06T03:04:47Z</dcterms:modified>
</cp:coreProperties>
</file>