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0987" autoAdjust="0"/>
  </p:normalViewPr>
  <p:slideViewPr>
    <p:cSldViewPr snapToGrid="0">
      <p:cViewPr varScale="1">
        <p:scale>
          <a:sx n="38" d="100"/>
          <a:sy n="38" d="100"/>
        </p:scale>
        <p:origin x="12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980E-DCC6-4DD4-B69E-7600B61845BA}" type="datetimeFigureOut">
              <a:rPr lang="en-ZA" smtClean="0"/>
              <a:t>2014/05/08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DD2D6-5F84-429F-A91F-C75A265433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385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Project questions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Assignment</a:t>
            </a:r>
            <a:r>
              <a:rPr lang="en-ZA" baseline="0" dirty="0" smtClean="0"/>
              <a:t> questions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Few small topics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Might start SOLID if time</a:t>
            </a:r>
          </a:p>
          <a:p>
            <a:pPr marL="171450" indent="-171450"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358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smtClean="0"/>
              <a:t>Q: How do we reduce cognitive load? </a:t>
            </a:r>
            <a:r>
              <a:rPr lang="en-ZA" baseline="0" dirty="0" err="1" smtClean="0"/>
              <a:t>Ie</a:t>
            </a:r>
            <a:r>
              <a:rPr lang="en-ZA" baseline="0" dirty="0" smtClean="0"/>
              <a:t> the number of things we need to maintain in our brains at a time?</a:t>
            </a:r>
          </a:p>
          <a:p>
            <a:r>
              <a:rPr lang="en-ZA" baseline="0" dirty="0" smtClean="0"/>
              <a:t>A: Abstraction and intention</a:t>
            </a:r>
          </a:p>
          <a:p>
            <a:r>
              <a:rPr lang="en-ZA" baseline="0" dirty="0" smtClean="0"/>
              <a:t>Intention: we want the intent of the code to be as clear and explicit as possible – structure, names, conditionals</a:t>
            </a:r>
          </a:p>
          <a:p>
            <a:r>
              <a:rPr lang="en-ZA" baseline="0" dirty="0" smtClean="0"/>
              <a:t>Q: Who are we writing code for?</a:t>
            </a:r>
          </a:p>
          <a:p>
            <a:pPr marL="228600" indent="-228600">
              <a:buAutoNum type="arabicPeriod"/>
            </a:pPr>
            <a:r>
              <a:rPr lang="en-ZA" baseline="0" dirty="0" smtClean="0"/>
              <a:t>User</a:t>
            </a:r>
          </a:p>
          <a:p>
            <a:pPr marL="228600" indent="-228600">
              <a:buAutoNum type="arabicPeriod"/>
            </a:pPr>
            <a:r>
              <a:rPr lang="en-ZA" baseline="0" dirty="0" smtClean="0"/>
              <a:t>Future developers (often ourselves)</a:t>
            </a:r>
          </a:p>
          <a:p>
            <a:pPr marL="0" indent="0">
              <a:buNone/>
            </a:pPr>
            <a:r>
              <a:rPr lang="en-ZA" baseline="0" dirty="0" smtClean="0"/>
              <a:t>Quote: Write code as if you want future </a:t>
            </a:r>
            <a:r>
              <a:rPr lang="en-ZA" baseline="0" dirty="0" err="1" smtClean="0"/>
              <a:t>devs</a:t>
            </a:r>
            <a:r>
              <a:rPr lang="en-ZA" baseline="0" dirty="0" smtClean="0"/>
              <a:t> to want to buy you a beer after reading it</a:t>
            </a:r>
          </a:p>
          <a:p>
            <a:pPr marL="0" indent="0">
              <a:buNone/>
            </a:pPr>
            <a:r>
              <a:rPr lang="en-ZA" baseline="0" dirty="0" smtClean="0"/>
              <a:t>Make it as easy as possible to read and understand</a:t>
            </a:r>
          </a:p>
          <a:p>
            <a:pPr marL="0" indent="0">
              <a:buNone/>
            </a:pPr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0981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smtClean="0"/>
              <a:t>Q: What is abstraction?</a:t>
            </a:r>
          </a:p>
          <a:p>
            <a:r>
              <a:rPr lang="en-ZA" baseline="0" dirty="0" smtClean="0"/>
              <a:t>Simplified representation</a:t>
            </a:r>
          </a:p>
          <a:p>
            <a:r>
              <a:rPr lang="en-ZA" baseline="0" dirty="0" smtClean="0"/>
              <a:t>Lacks detail (hides detail)</a:t>
            </a:r>
          </a:p>
          <a:p>
            <a:r>
              <a:rPr lang="en-ZA" baseline="0" dirty="0" smtClean="0"/>
              <a:t>Generalised</a:t>
            </a:r>
          </a:p>
          <a:p>
            <a:r>
              <a:rPr lang="en-ZA" baseline="0" dirty="0" smtClean="0"/>
              <a:t>Why powerful?</a:t>
            </a:r>
          </a:p>
          <a:p>
            <a:r>
              <a:rPr lang="en-ZA" baseline="0" dirty="0" smtClean="0"/>
              <a:t>Don’t need to know the whole picture – i.e. reduces cognitive load</a:t>
            </a:r>
          </a:p>
          <a:p>
            <a:endParaRPr lang="en-ZA" baseline="0" dirty="0" smtClean="0"/>
          </a:p>
          <a:p>
            <a:r>
              <a:rPr lang="en-ZA" baseline="0" dirty="0" smtClean="0"/>
              <a:t>First-class abstractions:</a:t>
            </a:r>
          </a:p>
          <a:p>
            <a:r>
              <a:rPr lang="en-ZA" baseline="0" dirty="0" smtClean="0"/>
              <a:t> - abstract classes</a:t>
            </a:r>
          </a:p>
          <a:p>
            <a:r>
              <a:rPr lang="en-ZA" baseline="0" dirty="0" smtClean="0"/>
              <a:t> - interface types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Generics</a:t>
            </a:r>
          </a:p>
          <a:p>
            <a:pPr marL="171450" indent="-171450">
              <a:buFontTx/>
              <a:buChar char="-"/>
            </a:pP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Names : class, method, variable</a:t>
            </a:r>
          </a:p>
          <a:p>
            <a:pPr marL="0" indent="0">
              <a:buNone/>
            </a:pPr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232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smtClean="0"/>
              <a:t>Q: What should a variable name tell you?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Q: What should a method name tell you?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Q: What should a class name tell you?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A: As much as possible from as little effort as possible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err="1" smtClean="0"/>
              <a:t>E.g</a:t>
            </a:r>
            <a:r>
              <a:rPr lang="en-ZA" baseline="0" dirty="0" smtClean="0"/>
              <a:t>: which is clearer: </a:t>
            </a:r>
            <a:r>
              <a:rPr lang="en-ZA" baseline="0" dirty="0" err="1" smtClean="0"/>
              <a:t>CustomerRepository</a:t>
            </a:r>
            <a:r>
              <a:rPr lang="en-ZA" baseline="0" dirty="0" smtClean="0"/>
              <a:t> or </a:t>
            </a:r>
            <a:r>
              <a:rPr lang="en-ZA" baseline="0" dirty="0" err="1" smtClean="0"/>
              <a:t>FindCustomersByLocationQuery</a:t>
            </a:r>
            <a:r>
              <a:rPr lang="en-ZA" baseline="0" dirty="0" smtClean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err="1" smtClean="0"/>
              <a:t>SmsService</a:t>
            </a:r>
            <a:r>
              <a:rPr lang="en-ZA" baseline="0" dirty="0" smtClean="0"/>
              <a:t> or </a:t>
            </a:r>
            <a:r>
              <a:rPr lang="en-ZA" baseline="0" dirty="0" err="1" smtClean="0"/>
              <a:t>SmsSender</a:t>
            </a:r>
            <a:r>
              <a:rPr lang="en-ZA" baseline="0" dirty="0" smtClean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What are the responsibilities of </a:t>
            </a:r>
            <a:r>
              <a:rPr lang="en-ZA" baseline="0" dirty="0" err="1" smtClean="0"/>
              <a:t>SmsService</a:t>
            </a:r>
            <a:r>
              <a:rPr lang="en-ZA" baseline="0" dirty="0" smtClean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What are the responsibilities of </a:t>
            </a:r>
            <a:r>
              <a:rPr lang="en-ZA" baseline="0" dirty="0" err="1" smtClean="0"/>
              <a:t>SmsSender</a:t>
            </a:r>
            <a:r>
              <a:rPr lang="en-ZA" baseline="0" dirty="0" smtClean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Which is more expressive?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Which shows more empathy for the user?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Which describes its responsibilities better?</a:t>
            </a:r>
          </a:p>
          <a:p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0963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0910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4478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967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Q:</a:t>
            </a:r>
            <a:r>
              <a:rPr lang="en-ZA" baseline="0" dirty="0" smtClean="0"/>
              <a:t> </a:t>
            </a:r>
            <a:r>
              <a:rPr lang="en-ZA" dirty="0" smtClean="0"/>
              <a:t>What is</a:t>
            </a:r>
            <a:r>
              <a:rPr lang="en-ZA" baseline="0" dirty="0" smtClean="0"/>
              <a:t> design to you?</a:t>
            </a:r>
          </a:p>
          <a:p>
            <a:r>
              <a:rPr lang="en-ZA" baseline="0" dirty="0" smtClean="0"/>
              <a:t>Q: What are we doing when we say we’re ‘designing’?</a:t>
            </a:r>
          </a:p>
          <a:p>
            <a:r>
              <a:rPr lang="en-ZA" baseline="0" dirty="0" smtClean="0"/>
              <a:t>A 	- making decisions about trade-offs</a:t>
            </a:r>
          </a:p>
          <a:p>
            <a:r>
              <a:rPr lang="en-ZA" baseline="0" dirty="0" smtClean="0"/>
              <a:t>	-deciding what goes where</a:t>
            </a:r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0625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Q: What is Object-Orientation</a:t>
            </a:r>
            <a:r>
              <a:rPr lang="en-ZA" baseline="0" dirty="0" smtClean="0"/>
              <a:t> about fundamentally?</a:t>
            </a:r>
          </a:p>
          <a:p>
            <a:r>
              <a:rPr lang="en-ZA" baseline="0" dirty="0" smtClean="0"/>
              <a:t> - State/data opacity</a:t>
            </a:r>
          </a:p>
          <a:p>
            <a:r>
              <a:rPr lang="en-ZA" baseline="0" dirty="0" smtClean="0"/>
              <a:t> - Responsibilities and roles</a:t>
            </a:r>
          </a:p>
          <a:p>
            <a:r>
              <a:rPr lang="en-ZA" baseline="0" dirty="0" smtClean="0"/>
              <a:t>A system must fulfil responsibilities.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2 types of generic responsibilities – knowing and doing</a:t>
            </a:r>
          </a:p>
          <a:p>
            <a:r>
              <a:rPr lang="en-ZA" baseline="0" dirty="0" smtClean="0"/>
              <a:t>Various ways of allocating responsibilities in system</a:t>
            </a:r>
          </a:p>
          <a:p>
            <a:r>
              <a:rPr lang="en-ZA" baseline="0" dirty="0" smtClean="0"/>
              <a:t>OOD therefore about deciding how to allocate roles and responsibilities among objects</a:t>
            </a:r>
          </a:p>
          <a:p>
            <a:r>
              <a:rPr lang="en-ZA" baseline="0" dirty="0" smtClean="0"/>
              <a:t>Objects don’t work in isolation</a:t>
            </a:r>
          </a:p>
          <a:p>
            <a:r>
              <a:rPr lang="en-ZA" baseline="0" dirty="0" smtClean="0"/>
              <a:t>How do we go about allocating these roles and responsibilities?</a:t>
            </a:r>
          </a:p>
          <a:p>
            <a:r>
              <a:rPr lang="en-ZA" baseline="0" dirty="0" smtClean="0"/>
              <a:t>First technique is the use of CRC Cards</a:t>
            </a:r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1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smtClean="0"/>
              <a:t>Use simple index cards to represent objects</a:t>
            </a:r>
          </a:p>
          <a:p>
            <a:r>
              <a:rPr lang="en-ZA" baseline="0" dirty="0" smtClean="0"/>
              <a:t>Card per object</a:t>
            </a:r>
          </a:p>
          <a:p>
            <a:r>
              <a:rPr lang="en-ZA" baseline="0" dirty="0" smtClean="0"/>
              <a:t>Card divided up into 3 sections, 1 each for Class, Responsibilities, and Collaborators</a:t>
            </a:r>
          </a:p>
          <a:p>
            <a:r>
              <a:rPr lang="en-ZA" baseline="0" dirty="0" smtClean="0"/>
              <a:t>Cards easy to move</a:t>
            </a:r>
          </a:p>
          <a:p>
            <a:r>
              <a:rPr lang="en-ZA" baseline="0" dirty="0" smtClean="0"/>
              <a:t>Emphasizes responsibilities, collaborators and dynamic relationship between classes</a:t>
            </a:r>
          </a:p>
          <a:p>
            <a:r>
              <a:rPr lang="en-ZA" baseline="0" dirty="0" smtClean="0"/>
              <a:t>Move collaborating classes together to show relationships</a:t>
            </a:r>
          </a:p>
          <a:p>
            <a:r>
              <a:rPr lang="en-ZA" baseline="0" dirty="0" smtClean="0"/>
              <a:t>Collaboratively brainstorm and design system of interacting objects</a:t>
            </a:r>
          </a:p>
          <a:p>
            <a:r>
              <a:rPr lang="en-ZA" baseline="0" dirty="0" smtClean="0"/>
              <a:t>Low-investment, lightweight, dynamic, interactive, collaborative</a:t>
            </a:r>
          </a:p>
          <a:p>
            <a:r>
              <a:rPr lang="en-ZA" baseline="0" dirty="0" smtClean="0"/>
              <a:t>Facilitates communication and shared understanding</a:t>
            </a:r>
          </a:p>
          <a:p>
            <a:r>
              <a:rPr lang="en-ZA" baseline="0" dirty="0" smtClean="0"/>
              <a:t>Developed by Ward Cunningham and Kent Beck as a teaching tool at OOPSLA 1989</a:t>
            </a:r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542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005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13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smtClean="0"/>
              <a:t>Q: Hardest thing about software development?</a:t>
            </a:r>
          </a:p>
          <a:p>
            <a:r>
              <a:rPr lang="en-ZA" baseline="0" dirty="0" smtClean="0"/>
              <a:t>A: Changing requirements</a:t>
            </a:r>
          </a:p>
          <a:p>
            <a:r>
              <a:rPr lang="en-ZA" baseline="0" dirty="0" smtClean="0"/>
              <a:t>Q: What’s the only guarantee when it comes to software systems?</a:t>
            </a:r>
          </a:p>
          <a:p>
            <a:r>
              <a:rPr lang="en-ZA" baseline="0" dirty="0" smtClean="0"/>
              <a:t>A: Change</a:t>
            </a:r>
          </a:p>
          <a:p>
            <a:r>
              <a:rPr lang="en-ZA" baseline="0" dirty="0" smtClean="0"/>
              <a:t>Q: So why are we so bad at it?</a:t>
            </a:r>
          </a:p>
          <a:p>
            <a:r>
              <a:rPr lang="en-ZA" baseline="0" dirty="0" smtClean="0"/>
              <a:t>- Software often lives longer than we initially expect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Different challenges at different times – </a:t>
            </a:r>
            <a:r>
              <a:rPr lang="en-ZA" baseline="0" dirty="0" err="1" smtClean="0"/>
              <a:t>startup</a:t>
            </a:r>
            <a:r>
              <a:rPr lang="en-ZA" baseline="0" dirty="0" smtClean="0"/>
              <a:t> vs old corporate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Approach should be different, deliberate and explicit</a:t>
            </a:r>
          </a:p>
          <a:p>
            <a:pPr marL="171450" indent="-171450">
              <a:buFontTx/>
              <a:buChar char="-"/>
            </a:pPr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578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smtClean="0"/>
              <a:t>Q: Why so hard to change software?</a:t>
            </a:r>
          </a:p>
          <a:p>
            <a:r>
              <a:rPr lang="en-ZA" baseline="0" dirty="0" smtClean="0"/>
              <a:t>A: Hard part is understanding code well enough to know where and how code should change</a:t>
            </a:r>
          </a:p>
          <a:p>
            <a:r>
              <a:rPr lang="en-ZA" baseline="0" dirty="0" smtClean="0"/>
              <a:t>No unintended consequences</a:t>
            </a:r>
          </a:p>
          <a:p>
            <a:r>
              <a:rPr lang="en-ZA" baseline="0" dirty="0" smtClean="0"/>
              <a:t>Satisfies new requirements</a:t>
            </a:r>
          </a:p>
          <a:p>
            <a:r>
              <a:rPr lang="en-ZA" baseline="0" dirty="0" smtClean="0"/>
              <a:t>So hard part of s/w </a:t>
            </a:r>
            <a:r>
              <a:rPr lang="en-ZA" baseline="0" dirty="0" err="1" smtClean="0"/>
              <a:t>dev</a:t>
            </a:r>
            <a:r>
              <a:rPr lang="en-ZA" baseline="0" dirty="0" smtClean="0"/>
              <a:t> is understanding and being able to reason about code</a:t>
            </a:r>
          </a:p>
          <a:p>
            <a:r>
              <a:rPr lang="en-ZA" baseline="0" dirty="0" smtClean="0"/>
              <a:t>Anything we can do make it easier to understand and reason about is a GOOD THING</a:t>
            </a:r>
          </a:p>
          <a:p>
            <a:r>
              <a:rPr lang="en-ZA" baseline="0" dirty="0" smtClean="0"/>
              <a:t>Q: What makes it hard to understand and reason about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942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ZA" baseline="0" dirty="0" smtClean="0"/>
              <a:t>Discuss, give examples</a:t>
            </a:r>
          </a:p>
          <a:p>
            <a:pPr marL="0" indent="0">
              <a:buFontTx/>
              <a:buNone/>
            </a:pPr>
            <a:r>
              <a:rPr lang="en-ZA" baseline="0" dirty="0" smtClean="0"/>
              <a:t>Coupling – knows too much about how collaborators work</a:t>
            </a:r>
          </a:p>
          <a:p>
            <a:pPr marL="0" indent="0">
              <a:buFontTx/>
              <a:buNone/>
            </a:pPr>
            <a:r>
              <a:rPr lang="en-ZA" baseline="0" dirty="0" smtClean="0"/>
              <a:t>Clever code – optimised for performance or memory space</a:t>
            </a:r>
          </a:p>
          <a:p>
            <a:pPr marL="0" indent="0">
              <a:buFontTx/>
              <a:buNone/>
            </a:pPr>
            <a:r>
              <a:rPr lang="en-ZA" baseline="0" dirty="0" smtClean="0"/>
              <a:t>Names – classes, methods, variables</a:t>
            </a:r>
          </a:p>
          <a:p>
            <a:pPr marL="0" indent="0">
              <a:buFontTx/>
              <a:buNone/>
            </a:pPr>
            <a:endParaRPr lang="en-ZA" baseline="0" dirty="0" smtClean="0"/>
          </a:p>
          <a:p>
            <a:pPr marL="0" indent="0">
              <a:buFontTx/>
              <a:buNone/>
            </a:pPr>
            <a:r>
              <a:rPr lang="en-ZA" baseline="0" dirty="0" smtClean="0"/>
              <a:t>Why are these obstacles? Why do they cause problems? </a:t>
            </a:r>
          </a:p>
          <a:p>
            <a:pPr marL="0" indent="0">
              <a:buFontTx/>
              <a:buNone/>
            </a:pPr>
            <a:r>
              <a:rPr lang="en-ZA" baseline="0" dirty="0" smtClean="0"/>
              <a:t> - Unintended consequences</a:t>
            </a:r>
          </a:p>
          <a:p>
            <a:pPr marL="0" indent="0">
              <a:buFontTx/>
              <a:buNone/>
            </a:pPr>
            <a:r>
              <a:rPr lang="en-ZA" baseline="0" dirty="0" smtClean="0"/>
              <a:t> - cognitive load – we need to keep too much in our heads at a time</a:t>
            </a:r>
          </a:p>
          <a:p>
            <a:pPr marL="0" indent="0">
              <a:buFontTx/>
              <a:buNone/>
            </a:pPr>
            <a:r>
              <a:rPr lang="en-ZA" baseline="0" dirty="0" smtClean="0"/>
              <a:t>This resource is limited and does get tired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0426-F25A-49FE-9046-4C90EA7BEB5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961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3B80-F600-4747-8DCB-BA07F88D825B}" type="datetimeFigureOut">
              <a:rPr lang="en-ZA" smtClean="0"/>
              <a:t>2014/05/08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1942-E43B-46F2-BAF6-F50E5847E4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462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3B80-F600-4747-8DCB-BA07F88D825B}" type="datetimeFigureOut">
              <a:rPr lang="en-ZA" smtClean="0"/>
              <a:t>2014/05/08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1942-E43B-46F2-BAF6-F50E5847E4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55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3B80-F600-4747-8DCB-BA07F88D825B}" type="datetimeFigureOut">
              <a:rPr lang="en-ZA" smtClean="0"/>
              <a:t>2014/05/08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1942-E43B-46F2-BAF6-F50E5847E4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335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3B80-F600-4747-8DCB-BA07F88D825B}" type="datetimeFigureOut">
              <a:rPr lang="en-ZA" smtClean="0"/>
              <a:t>2014/05/08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1942-E43B-46F2-BAF6-F50E5847E4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322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3B80-F600-4747-8DCB-BA07F88D825B}" type="datetimeFigureOut">
              <a:rPr lang="en-ZA" smtClean="0"/>
              <a:t>2014/05/08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1942-E43B-46F2-BAF6-F50E5847E4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254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3B80-F600-4747-8DCB-BA07F88D825B}" type="datetimeFigureOut">
              <a:rPr lang="en-ZA" smtClean="0"/>
              <a:t>2014/05/08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1942-E43B-46F2-BAF6-F50E5847E4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187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3B80-F600-4747-8DCB-BA07F88D825B}" type="datetimeFigureOut">
              <a:rPr lang="en-ZA" smtClean="0"/>
              <a:t>2014/05/08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1942-E43B-46F2-BAF6-F50E5847E4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681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3B80-F600-4747-8DCB-BA07F88D825B}" type="datetimeFigureOut">
              <a:rPr lang="en-ZA" smtClean="0"/>
              <a:t>2014/05/08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1942-E43B-46F2-BAF6-F50E5847E4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380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3B80-F600-4747-8DCB-BA07F88D825B}" type="datetimeFigureOut">
              <a:rPr lang="en-ZA" smtClean="0"/>
              <a:t>2014/05/08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1942-E43B-46F2-BAF6-F50E5847E4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216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3B80-F600-4747-8DCB-BA07F88D825B}" type="datetimeFigureOut">
              <a:rPr lang="en-ZA" smtClean="0"/>
              <a:t>2014/05/08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1942-E43B-46F2-BAF6-F50E5847E4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199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3B80-F600-4747-8DCB-BA07F88D825B}" type="datetimeFigureOut">
              <a:rPr lang="en-ZA" smtClean="0"/>
              <a:t>2014/05/08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1942-E43B-46F2-BAF6-F50E5847E4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03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3B80-F600-4747-8DCB-BA07F88D825B}" type="datetimeFigureOut">
              <a:rPr lang="en-ZA" smtClean="0"/>
              <a:t>2014/05/08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61942-E43B-46F2-BAF6-F50E5847E4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01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68" y="4095750"/>
            <a:ext cx="9212158" cy="25909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800" y="1122363"/>
            <a:ext cx="10058400" cy="2387600"/>
          </a:xfrm>
        </p:spPr>
        <p:txBody>
          <a:bodyPr>
            <a:normAutofit/>
          </a:bodyPr>
          <a:lstStyle/>
          <a:p>
            <a:r>
              <a:rPr lang="en-ZA" sz="8800" dirty="0" smtClean="0"/>
              <a:t>Design</a:t>
            </a:r>
            <a:endParaRPr lang="en-ZA" sz="8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sz="4000" dirty="0" smtClean="0"/>
              <a:t>Joshua </a:t>
            </a:r>
            <a:r>
              <a:rPr lang="en-ZA" sz="4000" dirty="0" smtClean="0"/>
              <a:t>Lewis</a:t>
            </a:r>
            <a:endParaRPr lang="en-ZA" sz="4000" dirty="0" smtClean="0"/>
          </a:p>
        </p:txBody>
      </p:sp>
    </p:spTree>
    <p:extLst>
      <p:ext uri="{BB962C8B-B14F-4D97-AF65-F5344CB8AC3E}">
        <p14:creationId xmlns:p14="http://schemas.microsoft.com/office/powerpoint/2010/main" val="30595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Cognitive Load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75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Abstraction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212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Names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24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5400" b="1" dirty="0" smtClean="0"/>
              <a:t>Other techniques</a:t>
            </a:r>
            <a:endParaRPr lang="en-ZA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143375"/>
          </a:xfrm>
        </p:spPr>
        <p:txBody>
          <a:bodyPr numCol="2">
            <a:noAutofit/>
          </a:bodyPr>
          <a:lstStyle/>
          <a:p>
            <a:r>
              <a:rPr lang="en-ZA" sz="3600" dirty="0" smtClean="0"/>
              <a:t>Small methods</a:t>
            </a:r>
          </a:p>
          <a:p>
            <a:r>
              <a:rPr lang="en-ZA" sz="3600" dirty="0" smtClean="0"/>
              <a:t>Minimal scope</a:t>
            </a:r>
          </a:p>
          <a:p>
            <a:r>
              <a:rPr lang="en-ZA" sz="3600" dirty="0" smtClean="0"/>
              <a:t>Minimal state</a:t>
            </a:r>
          </a:p>
          <a:p>
            <a:r>
              <a:rPr lang="en-ZA" sz="3600" dirty="0" smtClean="0"/>
              <a:t>No nesting</a:t>
            </a:r>
          </a:p>
          <a:p>
            <a:r>
              <a:rPr lang="en-ZA" sz="3600" dirty="0" smtClean="0"/>
              <a:t>Consistent format/style</a:t>
            </a:r>
          </a:p>
          <a:p>
            <a:r>
              <a:rPr lang="en-ZA" sz="3600" dirty="0" smtClean="0"/>
              <a:t>Early returns</a:t>
            </a:r>
          </a:p>
          <a:p>
            <a:r>
              <a:rPr lang="en-ZA" sz="3600" dirty="0" smtClean="0"/>
              <a:t>Small classes</a:t>
            </a:r>
          </a:p>
          <a:p>
            <a:r>
              <a:rPr lang="en-ZA" sz="3600" dirty="0" smtClean="0"/>
              <a:t>Pairing</a:t>
            </a:r>
          </a:p>
          <a:p>
            <a:r>
              <a:rPr lang="en-ZA" sz="3600" dirty="0" smtClean="0"/>
              <a:t>TDD</a:t>
            </a:r>
          </a:p>
          <a:p>
            <a:r>
              <a:rPr lang="en-ZA" sz="3600" dirty="0" smtClean="0"/>
              <a:t>Patterns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42197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Good code is easy to understand and reason about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273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Write code for people</a:t>
            </a:r>
            <a:br>
              <a:rPr lang="en-ZA" dirty="0" smtClean="0"/>
            </a:br>
            <a:r>
              <a:rPr lang="en-ZA" b="1" dirty="0" smtClean="0"/>
              <a:t>NOT</a:t>
            </a:r>
            <a:r>
              <a:rPr lang="en-ZA" dirty="0" smtClean="0"/>
              <a:t> computers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40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83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Object-Oriented Design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39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96640"/>
            <a:ext cx="3618230" cy="965835"/>
          </a:xfrm>
        </p:spPr>
        <p:txBody>
          <a:bodyPr/>
          <a:lstStyle/>
          <a:p>
            <a:r>
              <a:rPr lang="en-ZA" dirty="0" smtClean="0"/>
              <a:t>CRC Cards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3259514"/>
            <a:ext cx="6263640" cy="16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dirty="0" smtClean="0"/>
              <a:t>CRC Cards and Conway’s Game of Life</a:t>
            </a:r>
            <a:endParaRPr lang="en-ZA" sz="5400" dirty="0"/>
          </a:p>
        </p:txBody>
      </p:sp>
    </p:spTree>
    <p:extLst>
      <p:ext uri="{BB962C8B-B14F-4D97-AF65-F5344CB8AC3E}">
        <p14:creationId xmlns:p14="http://schemas.microsoft.com/office/powerpoint/2010/main" val="18144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30" y="4126865"/>
            <a:ext cx="5257940" cy="1556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0" y="4126865"/>
            <a:ext cx="5257940" cy="1556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30" y="729078"/>
            <a:ext cx="5257940" cy="155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0" y="729078"/>
            <a:ext cx="5257940" cy="153904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1468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2997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General design considerations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52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Software and change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579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5400" b="1" dirty="0" smtClean="0"/>
              <a:t>Obstacles</a:t>
            </a:r>
            <a:endParaRPr lang="en-ZA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143375"/>
          </a:xfrm>
        </p:spPr>
        <p:txBody>
          <a:bodyPr numCol="2">
            <a:noAutofit/>
          </a:bodyPr>
          <a:lstStyle/>
          <a:p>
            <a:r>
              <a:rPr lang="en-ZA" sz="3600" dirty="0" smtClean="0"/>
              <a:t>Duplication</a:t>
            </a:r>
          </a:p>
          <a:p>
            <a:r>
              <a:rPr lang="en-ZA" sz="3600" dirty="0" smtClean="0"/>
              <a:t>Complex flow</a:t>
            </a:r>
          </a:p>
          <a:p>
            <a:r>
              <a:rPr lang="en-ZA" sz="3600" dirty="0" smtClean="0"/>
              <a:t>Nested conditionals</a:t>
            </a:r>
          </a:p>
          <a:p>
            <a:r>
              <a:rPr lang="en-ZA" sz="3600" dirty="0" smtClean="0"/>
              <a:t>Bad names</a:t>
            </a:r>
          </a:p>
          <a:p>
            <a:r>
              <a:rPr lang="en-ZA" sz="3600" dirty="0" smtClean="0"/>
              <a:t>Code that does too much</a:t>
            </a:r>
          </a:p>
          <a:p>
            <a:r>
              <a:rPr lang="en-ZA" sz="3600" dirty="0" smtClean="0"/>
              <a:t>Coupling</a:t>
            </a:r>
          </a:p>
          <a:p>
            <a:r>
              <a:rPr lang="en-ZA" sz="3600" dirty="0" smtClean="0"/>
              <a:t>‘Clever’ code</a:t>
            </a:r>
          </a:p>
          <a:p>
            <a:r>
              <a:rPr lang="en-ZA" sz="3600" dirty="0" smtClean="0"/>
              <a:t>Too many collaborators</a:t>
            </a:r>
          </a:p>
          <a:p>
            <a:r>
              <a:rPr lang="en-ZA" sz="3600" dirty="0" smtClean="0"/>
              <a:t>Code with ambiguous intent</a:t>
            </a:r>
          </a:p>
          <a:p>
            <a:r>
              <a:rPr lang="en-ZA" sz="3600" dirty="0" smtClean="0"/>
              <a:t>Inconsistencies</a:t>
            </a:r>
          </a:p>
          <a:p>
            <a:r>
              <a:rPr lang="en-ZA" sz="3600" dirty="0" smtClean="0"/>
              <a:t>Re-inventing the wheel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7759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741</Words>
  <Application>Microsoft Office PowerPoint</Application>
  <PresentationFormat>Widescreen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Design</vt:lpstr>
      <vt:lpstr>Design</vt:lpstr>
      <vt:lpstr>Object-Oriented Design</vt:lpstr>
      <vt:lpstr>CRC Cards</vt:lpstr>
      <vt:lpstr>CRC Cards and Conway’s Game of Life</vt:lpstr>
      <vt:lpstr>PowerPoint Presentation</vt:lpstr>
      <vt:lpstr>General design considerations</vt:lpstr>
      <vt:lpstr>Software and change</vt:lpstr>
      <vt:lpstr>Obstacles</vt:lpstr>
      <vt:lpstr>Cognitive Load</vt:lpstr>
      <vt:lpstr>Abstraction</vt:lpstr>
      <vt:lpstr>Names</vt:lpstr>
      <vt:lpstr>Other techniques</vt:lpstr>
      <vt:lpstr>Good code is easy to understand and reason about</vt:lpstr>
      <vt:lpstr>Write code for people NOT computers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Josh</dc:creator>
  <cp:lastModifiedBy>Josh</cp:lastModifiedBy>
  <cp:revision>9</cp:revision>
  <dcterms:created xsi:type="dcterms:W3CDTF">2014-05-08T11:50:30Z</dcterms:created>
  <dcterms:modified xsi:type="dcterms:W3CDTF">2014-05-08T13:17:51Z</dcterms:modified>
</cp:coreProperties>
</file>