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73" r:id="rId4"/>
    <p:sldId id="257" r:id="rId5"/>
    <p:sldId id="274" r:id="rId6"/>
    <p:sldId id="261" r:id="rId7"/>
    <p:sldId id="263" r:id="rId8"/>
    <p:sldId id="260" r:id="rId9"/>
    <p:sldId id="275" r:id="rId10"/>
    <p:sldId id="262" r:id="rId11"/>
    <p:sldId id="276" r:id="rId12"/>
    <p:sldId id="284" r:id="rId13"/>
    <p:sldId id="268" r:id="rId14"/>
    <p:sldId id="267" r:id="rId15"/>
    <p:sldId id="269" r:id="rId16"/>
    <p:sldId id="293" r:id="rId17"/>
    <p:sldId id="279" r:id="rId18"/>
    <p:sldId id="280" r:id="rId19"/>
    <p:sldId id="285" r:id="rId20"/>
    <p:sldId id="286" r:id="rId21"/>
    <p:sldId id="282" r:id="rId22"/>
    <p:sldId id="281" r:id="rId23"/>
    <p:sldId id="287" r:id="rId24"/>
    <p:sldId id="288" r:id="rId25"/>
    <p:sldId id="289" r:id="rId26"/>
    <p:sldId id="290" r:id="rId27"/>
    <p:sldId id="292" r:id="rId28"/>
    <p:sldId id="291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F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56194" autoAdjust="0"/>
  </p:normalViewPr>
  <p:slideViewPr>
    <p:cSldViewPr snapToGrid="0">
      <p:cViewPr varScale="1">
        <p:scale>
          <a:sx n="61" d="100"/>
          <a:sy n="61" d="100"/>
        </p:scale>
        <p:origin x="220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0294A-36AA-4D1A-8E11-2BFB52900B55}" type="datetimeFigureOut">
              <a:rPr lang="en-ZA" smtClean="0"/>
              <a:t>2015/05/21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6E5A5-271D-43D2-B3F7-260CF5024F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947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- Thank Chris, thank</a:t>
            </a:r>
            <a:r>
              <a:rPr lang="en-ZA" baseline="0" dirty="0" smtClean="0"/>
              <a:t> group for opportunity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Thanks for coming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Food for thought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Interactive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JCSE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Twitter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Still</a:t>
            </a:r>
            <a:r>
              <a:rPr lang="en-ZA" baseline="0" dirty="0" smtClean="0"/>
              <a:t> learning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Aim to understand why we use DI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 tools or advanced usage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Some Ruby-specific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Approach – real-world </a:t>
            </a:r>
            <a:r>
              <a:rPr lang="en-ZA" baseline="0" dirty="0" err="1" smtClean="0"/>
              <a:t>egs</a:t>
            </a:r>
            <a:r>
              <a:rPr lang="en-ZA" baseline="0" dirty="0" smtClean="0"/>
              <a:t>, lessons applied to code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I’m new to Ruby, expanded thinking</a:t>
            </a:r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8405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Now a tension: need something but can’t manage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Fortunately can go to shops in real world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How</a:t>
            </a:r>
            <a:r>
              <a:rPr lang="en-ZA" baseline="0" dirty="0" smtClean="0"/>
              <a:t> does it work out in code?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9806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Now</a:t>
            </a:r>
            <a:r>
              <a:rPr lang="en-ZA" baseline="0" dirty="0" smtClean="0"/>
              <a:t> going to do a class exercise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Have a look at </a:t>
            </a:r>
            <a:r>
              <a:rPr lang="en-ZA" baseline="0" dirty="0" err="1" smtClean="0"/>
              <a:t>handout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Q: Who has seen code like this?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Q: Who has written code like this?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397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This is Sequence </a:t>
            </a:r>
            <a:r>
              <a:rPr lang="en-ZA" baseline="0" dirty="0" err="1" smtClean="0"/>
              <a:t>Diag</a:t>
            </a:r>
            <a:r>
              <a:rPr lang="en-ZA" baseline="0" dirty="0" smtClean="0"/>
              <a:t> showing interaction of components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Can see creation of Repo in Controller and Connection in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9442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Classe</a:t>
            </a:r>
            <a:r>
              <a:rPr lang="en-ZA" baseline="0" dirty="0" smtClean="0"/>
              <a:t>s knowing little about collaborators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Isolate from change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SRP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ISP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Stronger than not managing: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9204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This is ideal state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Not part of purpose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Too expensive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Exposed to more change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Cleanest code, nothing out-of-concern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4230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Classes should be like baby</a:t>
            </a:r>
            <a:r>
              <a:rPr lang="en-ZA" baseline="0" dirty="0" smtClean="0"/>
              <a:t> birds: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Tell what they need and when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Someone else’s job to get it for them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Let’s look at some code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7676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This is code as-is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Problems?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Lets try</a:t>
            </a:r>
            <a:r>
              <a:rPr lang="en-ZA" baseline="0" dirty="0" smtClean="0"/>
              <a:t> to improve it step-by-step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1915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Now</a:t>
            </a:r>
            <a:r>
              <a:rPr lang="en-ZA" baseline="0" dirty="0" smtClean="0"/>
              <a:t> replaced call to ‘new’ with call to Static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Can delegate management, like connection opening, pooling </a:t>
            </a:r>
            <a:r>
              <a:rPr lang="en-ZA" baseline="0" dirty="0" err="1" smtClean="0"/>
              <a:t>etc</a:t>
            </a:r>
            <a:r>
              <a:rPr lang="en-ZA" baseline="0" dirty="0" smtClean="0"/>
              <a:t> to </a:t>
            </a:r>
            <a:r>
              <a:rPr lang="en-ZA" baseline="0" dirty="0" err="1" smtClean="0"/>
              <a:t>ConnectionProvider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Q: Problems?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Can’t test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Class still getting own dependency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581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Class now declaring what it needs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Make dependency</a:t>
            </a:r>
            <a:r>
              <a:rPr lang="en-ZA" baseline="0" dirty="0" smtClean="0"/>
              <a:t> explicit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Only thing we know about </a:t>
            </a:r>
            <a:r>
              <a:rPr lang="en-ZA" baseline="0" dirty="0" err="1" smtClean="0"/>
              <a:t>SqlConnection</a:t>
            </a:r>
            <a:r>
              <a:rPr lang="en-ZA" baseline="0" dirty="0" smtClean="0"/>
              <a:t> is how to use it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Less code, much cleaner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But how is </a:t>
            </a:r>
            <a:r>
              <a:rPr lang="en-ZA" baseline="0" dirty="0" err="1" smtClean="0"/>
              <a:t>ProductController</a:t>
            </a:r>
            <a:r>
              <a:rPr lang="en-ZA" baseline="0" dirty="0" smtClean="0"/>
              <a:t> affected?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017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Now </a:t>
            </a:r>
            <a:r>
              <a:rPr lang="en-ZA" dirty="0" err="1" smtClean="0"/>
              <a:t>ProductController</a:t>
            </a:r>
            <a:r>
              <a:rPr lang="en-ZA" baseline="0" dirty="0" smtClean="0"/>
              <a:t> has to worry about its dependency’s dependency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This is bad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489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Q: Who not heard of DI?</a:t>
            </a:r>
          </a:p>
          <a:p>
            <a:r>
              <a:rPr lang="en-ZA" dirty="0" smtClean="0"/>
              <a:t>Q: Who uses DI?</a:t>
            </a:r>
          </a:p>
          <a:p>
            <a:r>
              <a:rPr lang="en-ZA" dirty="0" smtClean="0"/>
              <a:t>Q: Who doesn’t like DI?</a:t>
            </a:r>
          </a:p>
          <a:p>
            <a:r>
              <a:rPr lang="en-ZA" dirty="0" smtClean="0"/>
              <a:t>Q:</a:t>
            </a:r>
            <a:r>
              <a:rPr lang="en-ZA" baseline="0" dirty="0" smtClean="0"/>
              <a:t> Who can’t write code without DI?</a:t>
            </a:r>
          </a:p>
          <a:p>
            <a:r>
              <a:rPr lang="en-ZA" baseline="0" dirty="0" smtClean="0"/>
              <a:t>Q: Expectations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9896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Now made dependencies explicit</a:t>
            </a:r>
            <a:r>
              <a:rPr lang="en-ZA" baseline="0" dirty="0" smtClean="0"/>
              <a:t> again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ProductController</a:t>
            </a:r>
            <a:r>
              <a:rPr lang="en-ZA" baseline="0" dirty="0" smtClean="0"/>
              <a:t> declares its dependencies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Only thing we know about Repository is how to use it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One more thing we can do: DIP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5652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To satisfy DIP we’ll make Controller</a:t>
            </a:r>
            <a:r>
              <a:rPr lang="en-ZA" baseline="0" dirty="0" smtClean="0"/>
              <a:t> and Repository depend on an abstraction, </a:t>
            </a:r>
            <a:r>
              <a:rPr lang="en-ZA" baseline="0" dirty="0" err="1" smtClean="0"/>
              <a:t>IProductRepository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Personally not convinced this step is necessary, because Controller is insulated from implementation of Repository already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9387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594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Classes should</a:t>
            </a:r>
            <a:r>
              <a:rPr lang="en-ZA" baseline="0" dirty="0" smtClean="0"/>
              <a:t> be concerned about how to use resources, nothing more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So how do they get their dependencies?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Dependency Injection is one way of achieving this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There</a:t>
            </a:r>
            <a:r>
              <a:rPr lang="en-ZA" baseline="0" dirty="0" smtClean="0"/>
              <a:t> may be other ways, especially in other languages, but DI best in static-typed languages like C# and Java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3418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This code shows declarative</a:t>
            </a:r>
            <a:r>
              <a:rPr lang="en-ZA" baseline="0" dirty="0" smtClean="0"/>
              <a:t> code showing container what classes to use when asked for types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Using </a:t>
            </a:r>
            <a:r>
              <a:rPr lang="en-ZA" baseline="0" dirty="0" err="1" smtClean="0"/>
              <a:t>StructureMap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Note that we don’t need to tell container how to create types, not what to use in specific cases, can work it out itself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4508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- Sequence diagram</a:t>
            </a:r>
            <a:r>
              <a:rPr lang="en-ZA" baseline="0" dirty="0" smtClean="0"/>
              <a:t> showing how container resolves types with recursive calls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0482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Q: What are the disadvantages?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1</a:t>
            </a:r>
            <a:r>
              <a:rPr lang="en-ZA" baseline="0" dirty="0" smtClean="0"/>
              <a:t> big disadvantage: if don’t understand, works like magic, nothing ever </a:t>
            </a:r>
            <a:r>
              <a:rPr lang="en-ZA" baseline="0" dirty="0" err="1" smtClean="0"/>
              <a:t>newed</a:t>
            </a:r>
            <a:r>
              <a:rPr lang="en-ZA" baseline="0" dirty="0" smtClean="0"/>
              <a:t> up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Container </a:t>
            </a:r>
            <a:r>
              <a:rPr lang="en-ZA" baseline="0" dirty="0" err="1" smtClean="0"/>
              <a:t>config</a:t>
            </a:r>
            <a:r>
              <a:rPr lang="en-ZA" baseline="0" dirty="0" smtClean="0"/>
              <a:t> bloated and complicated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0280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Some intermediate</a:t>
            </a:r>
            <a:r>
              <a:rPr lang="en-ZA" baseline="0" dirty="0" smtClean="0"/>
              <a:t> and advanced usage scenarios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Eg</a:t>
            </a:r>
            <a:r>
              <a:rPr lang="en-ZA" baseline="0" dirty="0" smtClean="0"/>
              <a:t> opening and closing connection, Unit of Work pattern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Can wrap resources so that opening and closing done automatically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Lazy instantiation – depending on a </a:t>
            </a:r>
            <a:r>
              <a:rPr lang="en-ZA" baseline="0" dirty="0" smtClean="0"/>
              <a:t>delegate</a:t>
            </a:r>
          </a:p>
          <a:p>
            <a:pPr marL="171450" indent="-171450">
              <a:buFontTx/>
              <a:buChar char="-"/>
            </a:pPr>
            <a:r>
              <a:rPr lang="en-ZA" baseline="0" smtClean="0"/>
              <a:t>Interception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6853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Classes should be like baby birds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Implies someone’s problem to manage</a:t>
            </a:r>
            <a:r>
              <a:rPr lang="en-ZA" baseline="0" dirty="0" smtClean="0"/>
              <a:t> and provide dependencies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DI one way of doing it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Particularly good way of doing it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Cost </a:t>
            </a:r>
            <a:r>
              <a:rPr lang="en-ZA" baseline="0" dirty="0" err="1" smtClean="0"/>
              <a:t>i.t.o</a:t>
            </a:r>
            <a:r>
              <a:rPr lang="en-ZA" baseline="0" dirty="0" smtClean="0"/>
              <a:t> runtime magic, but small for benefits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8658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019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Show quick video</a:t>
            </a:r>
          </a:p>
          <a:p>
            <a:r>
              <a:rPr lang="en-ZA" dirty="0" smtClean="0"/>
              <a:t>Won’t discuss straight away but keep in mind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152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Start</a:t>
            </a:r>
            <a:r>
              <a:rPr lang="en-ZA" baseline="0" dirty="0" smtClean="0"/>
              <a:t> simple and unpack DI a bit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Q: What is a dependency?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A: Something you need to do your job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Words like ‘need’ or ‘require’ signify dependency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Can make a formal statement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099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We call these dependencies</a:t>
            </a:r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856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Q:</a:t>
            </a:r>
            <a:r>
              <a:rPr lang="en-ZA" baseline="0" dirty="0" smtClean="0"/>
              <a:t> Who needs food?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Q: Who grows their own food?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Q: Why not? You just said you need food, why don’t you grow your own?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It’s expensive:  effort, time, skills, money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Not part of my purpose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Not a shallow dependency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Dependency chains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Eg</a:t>
            </a:r>
            <a:r>
              <a:rPr lang="en-ZA" baseline="0" dirty="0" smtClean="0"/>
              <a:t> human – food ~ soil, sunlight, water, expertise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726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smtClean="0"/>
              <a:t>I’ve been liberated</a:t>
            </a:r>
            <a:endParaRPr lang="en-ZA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Statement: we consume resource without worrying about how it arrives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Important to distinguish between consuming and everything else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What is everything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43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Another example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If surgeon had to sterilise</a:t>
            </a:r>
            <a:r>
              <a:rPr lang="en-ZA" baseline="0" dirty="0" smtClean="0"/>
              <a:t> equipment, how much time for surgery?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Colin McRae looking at map while driving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smtClean="0"/>
              <a:t>Go further – shouldn’t manage</a:t>
            </a:r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587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Q: Why is this?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A: Liberates, can spend time on other things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Don’t incur cost, effort, dependency chain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Not part of purpose/reason for being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109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2015/05/21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122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2015/05/21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423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2015/05/21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506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2015/05/21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805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79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2015/05/21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880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2015/05/21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79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2015/05/21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788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2015/05/21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237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2015/05/21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390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2015/05/21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464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2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osh\Downloads\WRC%20Rally%202005%20Great%20Britain%20Colin%20McRae%20Onboard%20pure%20sound%20(High).fl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68" y="4095750"/>
            <a:ext cx="9212158" cy="25909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58400" cy="2387600"/>
          </a:xfrm>
        </p:spPr>
        <p:txBody>
          <a:bodyPr/>
          <a:lstStyle/>
          <a:p>
            <a:r>
              <a:rPr lang="en-ZA" sz="8800" dirty="0" smtClean="0"/>
              <a:t>Dependency Injection</a:t>
            </a:r>
            <a:endParaRPr lang="en-ZA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z="4000" dirty="0" smtClean="0"/>
              <a:t>Joshua Lewis </a:t>
            </a:r>
          </a:p>
          <a:p>
            <a:r>
              <a:rPr lang="en-ZA" sz="4000" dirty="0" smtClean="0"/>
              <a:t>@</a:t>
            </a:r>
            <a:r>
              <a:rPr lang="en-ZA" sz="4000" dirty="0" err="1" smtClean="0"/>
              <a:t>joshilewis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35848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2" y="0"/>
            <a:ext cx="11424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2687" y="2967338"/>
            <a:ext cx="400667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Class Exercise</a:t>
            </a:r>
          </a:p>
        </p:txBody>
      </p:sp>
    </p:spTree>
    <p:extLst>
      <p:ext uri="{BB962C8B-B14F-4D97-AF65-F5344CB8AC3E}">
        <p14:creationId xmlns:p14="http://schemas.microsoft.com/office/powerpoint/2010/main" val="10641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17" y="34102"/>
            <a:ext cx="8266967" cy="67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57" y="0"/>
            <a:ext cx="9138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1380" y="2136342"/>
            <a:ext cx="9789283" cy="25853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A </a:t>
            </a:r>
            <a:r>
              <a:rPr lang="en-ZA" sz="5400" dirty="0">
                <a:solidFill>
                  <a:srgbClr val="50FA22"/>
                </a:solidFill>
              </a:rPr>
              <a:t>class should </a:t>
            </a:r>
            <a:r>
              <a:rPr lang="en-ZA" sz="5400" dirty="0" smtClean="0">
                <a:solidFill>
                  <a:srgbClr val="50FA22"/>
                </a:solidFill>
              </a:rPr>
              <a:t>know nothing more</a:t>
            </a:r>
          </a:p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about its dependencies than how</a:t>
            </a:r>
          </a:p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to consume them</a:t>
            </a:r>
          </a:p>
        </p:txBody>
      </p:sp>
    </p:spTree>
    <p:extLst>
      <p:ext uri="{BB962C8B-B14F-4D97-AF65-F5344CB8AC3E}">
        <p14:creationId xmlns:p14="http://schemas.microsoft.com/office/powerpoint/2010/main" val="39004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0" y="-5100"/>
            <a:ext cx="5306240" cy="686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124" y="121365"/>
            <a:ext cx="11863753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List()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Z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repository = </a:t>
            </a:r>
            <a:r>
              <a:rPr lang="en-Z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repository.GetAllProducts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0104" y="905389"/>
            <a:ext cx="4173416" cy="39866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164124" y="3504577"/>
            <a:ext cx="11863754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 = </a:t>
            </a:r>
            <a:r>
              <a:rPr lang="en-Z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ZA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connString</a:t>
            </a:r>
            <a:r>
              <a:rPr lang="en-ZA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ZA" sz="2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								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ExecuteAllProductsCommand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Z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7455" y="4244729"/>
            <a:ext cx="5551822" cy="42279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7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123" y="797511"/>
            <a:ext cx="11863754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			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ConnectionProvider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			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ExecuteAllProductsCommand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ZA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572221" y="1132080"/>
            <a:ext cx="3619779" cy="1540157"/>
            <a:chOff x="8572221" y="1132080"/>
            <a:chExt cx="3619779" cy="1540157"/>
          </a:xfrm>
        </p:grpSpPr>
        <p:sp>
          <p:nvSpPr>
            <p:cNvPr id="8" name="Down Arrow 7"/>
            <p:cNvSpPr/>
            <p:nvPr/>
          </p:nvSpPr>
          <p:spPr>
            <a:xfrm rot="1937428">
              <a:off x="8572221" y="1757837"/>
              <a:ext cx="590977" cy="9144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08123" y="1132080"/>
              <a:ext cx="28838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200" dirty="0" smtClean="0">
                  <a:solidFill>
                    <a:srgbClr val="FF0000"/>
                  </a:solidFill>
                </a:rPr>
                <a:t>Now a call to static method</a:t>
              </a:r>
              <a:endParaRPr lang="en-ZA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4123" y="243513"/>
            <a:ext cx="11863754" cy="6370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connection;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ExecuteAllProductsCommand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9529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123" y="428179"/>
            <a:ext cx="11863754" cy="600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List()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ZA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ZA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connecting string</a:t>
            </a:r>
            <a:r>
              <a:rPr lang="en-ZA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repository =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repository.GetAllProducts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ZA" sz="2400" dirty="0"/>
          </a:p>
        </p:txBody>
      </p:sp>
      <p:sp>
        <p:nvSpPr>
          <p:cNvPr id="4" name="Rectangle 3"/>
          <p:cNvSpPr/>
          <p:nvPr/>
        </p:nvSpPr>
        <p:spPr>
          <a:xfrm>
            <a:off x="2157044" y="1922584"/>
            <a:ext cx="7831017" cy="79717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2157044" y="2960077"/>
            <a:ext cx="6096002" cy="83820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1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3342" y="2967338"/>
            <a:ext cx="376532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30114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123" y="243513"/>
            <a:ext cx="11863754" cy="6370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repository;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List()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repository.GetAllProducts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5281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123" y="1720840"/>
            <a:ext cx="11863754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IProductRepository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IProductRepository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7630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123" y="243513"/>
            <a:ext cx="11863754" cy="6370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repository;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repository)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repository;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List()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repository.GetAllProducts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5573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4139" y="2551840"/>
            <a:ext cx="10123797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So now we have baby bird classes, </a:t>
            </a:r>
          </a:p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how do we give them their worms?</a:t>
            </a:r>
          </a:p>
        </p:txBody>
      </p:sp>
    </p:spTree>
    <p:extLst>
      <p:ext uri="{BB962C8B-B14F-4D97-AF65-F5344CB8AC3E}">
        <p14:creationId xmlns:p14="http://schemas.microsoft.com/office/powerpoint/2010/main" val="494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4123" y="982177"/>
            <a:ext cx="11863754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 =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ZA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connString</a:t>
            </a:r>
            <a:r>
              <a:rPr lang="en-ZA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For&lt;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Use(connection)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;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For&lt;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Use&lt;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;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For&lt;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Use&lt;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;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8252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04775"/>
            <a:ext cx="61341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6488" y="2967338"/>
            <a:ext cx="421910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22943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359" y="2967338"/>
            <a:ext cx="970137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Intermediate and advanced usage</a:t>
            </a:r>
          </a:p>
        </p:txBody>
      </p:sp>
    </p:spTree>
    <p:extLst>
      <p:ext uri="{BB962C8B-B14F-4D97-AF65-F5344CB8AC3E}">
        <p14:creationId xmlns:p14="http://schemas.microsoft.com/office/powerpoint/2010/main" val="2476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7228" y="2967338"/>
            <a:ext cx="325762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9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58400" cy="2387600"/>
          </a:xfrm>
        </p:spPr>
        <p:txBody>
          <a:bodyPr/>
          <a:lstStyle/>
          <a:p>
            <a:r>
              <a:rPr lang="en-ZA" sz="8800" dirty="0" smtClean="0"/>
              <a:t>Thank You!</a:t>
            </a:r>
            <a:endParaRPr lang="en-ZA" sz="8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68" y="4095750"/>
            <a:ext cx="9212158" cy="25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516" y="3013502"/>
            <a:ext cx="312297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4800" dirty="0" smtClean="0">
                <a:solidFill>
                  <a:schemeClr val="bg1"/>
                </a:solidFill>
                <a:hlinkClick r:id="rId3" action="ppaction://program"/>
              </a:rPr>
              <a:t>Short Video</a:t>
            </a:r>
            <a:endParaRPr lang="en-Z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238" y="2551840"/>
            <a:ext cx="10835530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We require certain resources to</a:t>
            </a:r>
          </a:p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 function and fulfil our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8553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6934"/>
            <a:ext cx="10236200" cy="682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324" y="2551840"/>
            <a:ext cx="10429394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We can consume a resource without</a:t>
            </a:r>
          </a:p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having to manage it</a:t>
            </a:r>
          </a:p>
        </p:txBody>
      </p:sp>
    </p:spTree>
    <p:extLst>
      <p:ext uri="{BB962C8B-B14F-4D97-AF65-F5344CB8AC3E}">
        <p14:creationId xmlns:p14="http://schemas.microsoft.com/office/powerpoint/2010/main" val="6720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57" y="0"/>
            <a:ext cx="10245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456" y="2551840"/>
            <a:ext cx="10929146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We shouldn’t have to worry about our</a:t>
            </a:r>
          </a:p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resources except for consuming them</a:t>
            </a:r>
          </a:p>
        </p:txBody>
      </p:sp>
    </p:spTree>
    <p:extLst>
      <p:ext uri="{BB962C8B-B14F-4D97-AF65-F5344CB8AC3E}">
        <p14:creationId xmlns:p14="http://schemas.microsoft.com/office/powerpoint/2010/main" val="24414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1120</Words>
  <Application>Microsoft Office PowerPoint</Application>
  <PresentationFormat>Widescreen</PresentationFormat>
  <Paragraphs>276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Joshua Lewis</cp:lastModifiedBy>
  <cp:revision>98</cp:revision>
  <dcterms:created xsi:type="dcterms:W3CDTF">2013-06-03T09:32:26Z</dcterms:created>
  <dcterms:modified xsi:type="dcterms:W3CDTF">2015-05-21T11:54:36Z</dcterms:modified>
</cp:coreProperties>
</file>