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63" r:id="rId8"/>
    <p:sldId id="2464" r:id="rId9"/>
    <p:sldId id="2465" r:id="rId10"/>
    <p:sldId id="2466" r:id="rId11"/>
    <p:sldId id="2467" r:id="rId12"/>
    <p:sldId id="2468" r:id="rId13"/>
    <p:sldId id="2469" r:id="rId14"/>
    <p:sldId id="2470" r:id="rId15"/>
    <p:sldId id="2472" r:id="rId16"/>
    <p:sldId id="24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033" autoAdjust="0"/>
  </p:normalViewPr>
  <p:slideViewPr>
    <p:cSldViewPr snapToGrid="0">
      <p:cViewPr varScale="1">
        <p:scale>
          <a:sx n="82" d="100"/>
          <a:sy n="82" d="100"/>
        </p:scale>
        <p:origin x="720"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5/21/2023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48141"/>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802105" y="770007"/>
            <a:ext cx="10587790" cy="2017293"/>
          </a:xfrm>
        </p:spPr>
        <p:txBody>
          <a:bodyPr/>
          <a:lstStyle/>
          <a:p>
            <a:r>
              <a:rPr lang="en-US" sz="4500" dirty="0">
                <a:solidFill>
                  <a:srgbClr val="FFFF00"/>
                </a:solidFill>
                <a:latin typeface="Times New Roman" panose="02020603050405020304" pitchFamily="18" charset="0"/>
                <a:cs typeface="Times New Roman" panose="02020603050405020304" pitchFamily="18" charset="0"/>
              </a:rPr>
              <a:t>Image and Text Transmission using Li-Fi Technology</a:t>
            </a:r>
          </a:p>
        </p:txBody>
      </p:sp>
      <p:sp>
        <p:nvSpPr>
          <p:cNvPr id="12" name="Text Placeholder 11">
            <a:extLst>
              <a:ext uri="{FF2B5EF4-FFF2-40B4-BE49-F238E27FC236}">
                <a16:creationId xmlns:a16="http://schemas.microsoft.com/office/drawing/2014/main" id="{F77A34F0-1E40-C4E3-12FD-71969692612A}"/>
              </a:ext>
            </a:extLst>
          </p:cNvPr>
          <p:cNvSpPr>
            <a:spLocks noGrp="1"/>
          </p:cNvSpPr>
          <p:nvPr>
            <p:ph type="body" sz="quarter" idx="12"/>
          </p:nvPr>
        </p:nvSpPr>
        <p:spPr>
          <a:xfrm>
            <a:off x="1024812" y="3244503"/>
            <a:ext cx="10142376" cy="786093"/>
          </a:xfrm>
        </p:spPr>
        <p:txBody>
          <a:bodyPr/>
          <a:lstStyle/>
          <a:p>
            <a:pPr>
              <a:lnSpc>
                <a:spcPct val="100000"/>
              </a:lnSpc>
            </a:pPr>
            <a:r>
              <a:rPr lang="en-US" sz="2400" dirty="0">
                <a:solidFill>
                  <a:srgbClr val="FFFF00"/>
                </a:solidFill>
                <a:latin typeface="Times New Roman" panose="02020603050405020304" pitchFamily="18" charset="0"/>
                <a:cs typeface="Times New Roman" panose="02020603050405020304" pitchFamily="18" charset="0"/>
              </a:rPr>
              <a:t>Birla Institute of Applied Sciences, </a:t>
            </a:r>
            <a:r>
              <a:rPr lang="en-US" sz="2400" dirty="0" err="1">
                <a:solidFill>
                  <a:srgbClr val="FFFF00"/>
                </a:solidFill>
                <a:latin typeface="Times New Roman" panose="02020603050405020304" pitchFamily="18" charset="0"/>
                <a:cs typeface="Times New Roman" panose="02020603050405020304" pitchFamily="18" charset="0"/>
              </a:rPr>
              <a:t>Bhimtal</a:t>
            </a:r>
            <a:endParaRPr lang="en-US" sz="2400" dirty="0">
              <a:solidFill>
                <a:srgbClr val="FFFF00"/>
              </a:solidFill>
              <a:latin typeface="Times New Roman" panose="02020603050405020304" pitchFamily="18" charset="0"/>
              <a:cs typeface="Times New Roman" panose="02020603050405020304" pitchFamily="18" charset="0"/>
            </a:endParaRPr>
          </a:p>
          <a:p>
            <a:pPr>
              <a:lnSpc>
                <a:spcPct val="100000"/>
              </a:lnSpc>
            </a:pPr>
            <a:r>
              <a:rPr lang="en-US" sz="2400" dirty="0">
                <a:solidFill>
                  <a:srgbClr val="FFFF00"/>
                </a:solidFill>
                <a:latin typeface="Times New Roman" panose="02020603050405020304" pitchFamily="18" charset="0"/>
                <a:cs typeface="Times New Roman" panose="02020603050405020304" pitchFamily="18" charset="0"/>
              </a:rPr>
              <a:t>Department of Electronics and Communication Engineering</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21" name="Text Placeholder 11">
            <a:extLst>
              <a:ext uri="{FF2B5EF4-FFF2-40B4-BE49-F238E27FC236}">
                <a16:creationId xmlns:a16="http://schemas.microsoft.com/office/drawing/2014/main" id="{E1B5CFC6-059B-ABB4-8BE7-E18D56BE99C2}"/>
              </a:ext>
            </a:extLst>
          </p:cNvPr>
          <p:cNvSpPr txBox="1">
            <a:spLocks/>
          </p:cNvSpPr>
          <p:nvPr/>
        </p:nvSpPr>
        <p:spPr>
          <a:xfrm>
            <a:off x="425113" y="5095366"/>
            <a:ext cx="2721495" cy="786093"/>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400" b="1" dirty="0">
                <a:solidFill>
                  <a:srgbClr val="FFFF00"/>
                </a:solidFill>
                <a:latin typeface="Bahnschrift" panose="020B0502040204020203" pitchFamily="34" charset="0"/>
                <a:cs typeface="Times New Roman" panose="02020603050405020304" pitchFamily="18" charset="0"/>
              </a:rPr>
              <a:t>Head of Department</a:t>
            </a:r>
          </a:p>
          <a:p>
            <a:pPr algn="l">
              <a:lnSpc>
                <a:spcPct val="100000"/>
              </a:lnSpc>
            </a:pPr>
            <a:r>
              <a:rPr lang="en-US" sz="1400" b="1" dirty="0">
                <a:solidFill>
                  <a:srgbClr val="FFFF00"/>
                </a:solidFill>
                <a:latin typeface="Bahnschrift" panose="020B0502040204020203" pitchFamily="34" charset="0"/>
                <a:cs typeface="Times New Roman" panose="02020603050405020304" pitchFamily="18" charset="0"/>
              </a:rPr>
              <a:t>Anil Kumar </a:t>
            </a:r>
            <a:r>
              <a:rPr lang="en-US" sz="1400" b="1" dirty="0" err="1">
                <a:solidFill>
                  <a:srgbClr val="FFFF00"/>
                </a:solidFill>
                <a:latin typeface="Bahnschrift" panose="020B0502040204020203" pitchFamily="34" charset="0"/>
                <a:cs typeface="Times New Roman" panose="02020603050405020304" pitchFamily="18" charset="0"/>
              </a:rPr>
              <a:t>Chaurasia</a:t>
            </a:r>
            <a:endParaRPr lang="en-IN" sz="1400" b="1" dirty="0">
              <a:solidFill>
                <a:srgbClr val="FFFF00"/>
              </a:solidFill>
              <a:latin typeface="Bahnschrift" panose="020B0502040204020203" pitchFamily="34" charset="0"/>
              <a:cs typeface="Times New Roman" panose="02020603050405020304" pitchFamily="18" charset="0"/>
            </a:endParaRPr>
          </a:p>
        </p:txBody>
      </p:sp>
      <p:sp>
        <p:nvSpPr>
          <p:cNvPr id="26" name="Text Placeholder 11">
            <a:extLst>
              <a:ext uri="{FF2B5EF4-FFF2-40B4-BE49-F238E27FC236}">
                <a16:creationId xmlns:a16="http://schemas.microsoft.com/office/drawing/2014/main" id="{F9B37ADC-A6E3-6770-1960-F4BA962A3F8B}"/>
              </a:ext>
            </a:extLst>
          </p:cNvPr>
          <p:cNvSpPr txBox="1">
            <a:spLocks/>
          </p:cNvSpPr>
          <p:nvPr/>
        </p:nvSpPr>
        <p:spPr>
          <a:xfrm>
            <a:off x="4943799" y="5095365"/>
            <a:ext cx="2721495" cy="786093"/>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400" b="1" dirty="0">
                <a:solidFill>
                  <a:srgbClr val="FFFF00"/>
                </a:solidFill>
                <a:latin typeface="Bahnschrift" panose="020B0502040204020203" pitchFamily="34" charset="0"/>
                <a:cs typeface="Times New Roman" panose="02020603050405020304" pitchFamily="18" charset="0"/>
              </a:rPr>
              <a:t>Mentor</a:t>
            </a:r>
          </a:p>
          <a:p>
            <a:pPr algn="l">
              <a:lnSpc>
                <a:spcPct val="100000"/>
              </a:lnSpc>
            </a:pPr>
            <a:r>
              <a:rPr lang="en-US" sz="1400" b="1" dirty="0">
                <a:solidFill>
                  <a:srgbClr val="FFFF00"/>
                </a:solidFill>
                <a:latin typeface="Bahnschrift" panose="020B0502040204020203" pitchFamily="34" charset="0"/>
                <a:cs typeface="Times New Roman" panose="02020603050405020304" pitchFamily="18" charset="0"/>
              </a:rPr>
              <a:t>Abhinav Bhatnagar</a:t>
            </a:r>
            <a:endParaRPr lang="en-IN" sz="1400" b="1" dirty="0">
              <a:solidFill>
                <a:srgbClr val="FFFF00"/>
              </a:solidFill>
              <a:latin typeface="Bahnschrift" panose="020B0502040204020203" pitchFamily="34" charset="0"/>
              <a:cs typeface="Times New Roman" panose="02020603050405020304" pitchFamily="18" charset="0"/>
            </a:endParaRPr>
          </a:p>
        </p:txBody>
      </p:sp>
      <p:sp>
        <p:nvSpPr>
          <p:cNvPr id="27" name="Text Placeholder 11">
            <a:extLst>
              <a:ext uri="{FF2B5EF4-FFF2-40B4-BE49-F238E27FC236}">
                <a16:creationId xmlns:a16="http://schemas.microsoft.com/office/drawing/2014/main" id="{20CC8C09-437E-0D85-C05E-01EFE97E08D8}"/>
              </a:ext>
            </a:extLst>
          </p:cNvPr>
          <p:cNvSpPr txBox="1">
            <a:spLocks/>
          </p:cNvSpPr>
          <p:nvPr/>
        </p:nvSpPr>
        <p:spPr>
          <a:xfrm>
            <a:off x="9173729" y="4945001"/>
            <a:ext cx="2593160" cy="1696431"/>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400" b="1" dirty="0">
                <a:solidFill>
                  <a:srgbClr val="FFFF00"/>
                </a:solidFill>
                <a:latin typeface="Bahnschrift" panose="020B0502040204020203" pitchFamily="34" charset="0"/>
                <a:cs typeface="Times New Roman" panose="02020603050405020304" pitchFamily="18" charset="0"/>
              </a:rPr>
              <a:t>Team Members</a:t>
            </a:r>
          </a:p>
          <a:p>
            <a:pPr algn="l">
              <a:lnSpc>
                <a:spcPct val="100000"/>
              </a:lnSpc>
            </a:pPr>
            <a:r>
              <a:rPr lang="en-US" sz="1400" b="1" dirty="0">
                <a:solidFill>
                  <a:srgbClr val="FFFF00"/>
                </a:solidFill>
                <a:latin typeface="Bahnschrift" panose="020B0502040204020203" pitchFamily="34" charset="0"/>
                <a:cs typeface="Times New Roman" panose="02020603050405020304" pitchFamily="18" charset="0"/>
              </a:rPr>
              <a:t>Mayank Joshi</a:t>
            </a:r>
          </a:p>
          <a:p>
            <a:pPr algn="l">
              <a:lnSpc>
                <a:spcPct val="100000"/>
              </a:lnSpc>
            </a:pPr>
            <a:r>
              <a:rPr lang="en-US" sz="1400" b="1" dirty="0">
                <a:solidFill>
                  <a:srgbClr val="FFFF00"/>
                </a:solidFill>
                <a:latin typeface="Bahnschrift" panose="020B0502040204020203" pitchFamily="34" charset="0"/>
                <a:cs typeface="Times New Roman" panose="02020603050405020304" pitchFamily="18" charset="0"/>
              </a:rPr>
              <a:t>190050102026</a:t>
            </a:r>
          </a:p>
          <a:p>
            <a:pPr algn="l">
              <a:lnSpc>
                <a:spcPct val="100000"/>
              </a:lnSpc>
            </a:pPr>
            <a:r>
              <a:rPr lang="en-US" sz="1400" b="1" dirty="0">
                <a:solidFill>
                  <a:srgbClr val="FFFF00"/>
                </a:solidFill>
                <a:latin typeface="Bahnschrift" panose="020B0502040204020203" pitchFamily="34" charset="0"/>
                <a:cs typeface="Times New Roman" panose="02020603050405020304" pitchFamily="18" charset="0"/>
              </a:rPr>
              <a:t>Sudhanshu Pant</a:t>
            </a:r>
          </a:p>
          <a:p>
            <a:pPr algn="l">
              <a:lnSpc>
                <a:spcPct val="100000"/>
              </a:lnSpc>
            </a:pPr>
            <a:r>
              <a:rPr lang="en-US" sz="1400" b="1" dirty="0">
                <a:solidFill>
                  <a:srgbClr val="FFFF00"/>
                </a:solidFill>
                <a:latin typeface="Bahnschrift" panose="020B0502040204020203" pitchFamily="34" charset="0"/>
                <a:cs typeface="Times New Roman" panose="02020603050405020304" pitchFamily="18" charset="0"/>
              </a:rPr>
              <a:t>190050102052</a:t>
            </a:r>
            <a:endParaRPr lang="en-IN" sz="1400" b="1" dirty="0">
              <a:solidFill>
                <a:srgbClr val="FFFF0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B75ED449-8382-3E98-ADFF-DE65A8EA5867}"/>
              </a:ext>
            </a:extLst>
          </p:cNvPr>
          <p:cNvPicPr>
            <a:picLocks noGrp="1" noChangeAspect="1"/>
          </p:cNvPicPr>
          <p:nvPr>
            <p:ph type="pic" sz="quarter" idx="14"/>
          </p:nvPr>
        </p:nvPicPr>
        <p:blipFill rotWithShape="1">
          <a:blip r:embed="rId2"/>
          <a:srcRect l="4830" t="2444" r="3486" b="8279"/>
          <a:stretch/>
        </p:blipFill>
        <p:spPr>
          <a:xfrm>
            <a:off x="0" y="0"/>
            <a:ext cx="3899647" cy="6858000"/>
          </a:xfrm>
        </p:spPr>
      </p:pic>
      <p:sp>
        <p:nvSpPr>
          <p:cNvPr id="3" name="Slide Number Placeholder 2">
            <a:extLst>
              <a:ext uri="{FF2B5EF4-FFF2-40B4-BE49-F238E27FC236}">
                <a16:creationId xmlns:a16="http://schemas.microsoft.com/office/drawing/2014/main" id="{295D1004-37D2-5611-FCBC-C08BCFD758D4}"/>
              </a:ext>
            </a:extLst>
          </p:cNvPr>
          <p:cNvSpPr>
            <a:spLocks noGrp="1"/>
          </p:cNvSpPr>
          <p:nvPr>
            <p:ph type="sldNum" sz="quarter" idx="4"/>
          </p:nvPr>
        </p:nvSpPr>
        <p:spPr/>
        <p:txBody>
          <a:bodyPr/>
          <a:lstStyle/>
          <a:p>
            <a:fld id="{8C2E478F-E849-4A8C-AF1F-CBCC78A7CBFA}" type="slidenum">
              <a:rPr lang="en-US" smtClean="0"/>
              <a:t>10</a:t>
            </a:fld>
            <a:endParaRPr lang="en-US" dirty="0"/>
          </a:p>
        </p:txBody>
      </p:sp>
      <p:sp>
        <p:nvSpPr>
          <p:cNvPr id="5" name="Title 4">
            <a:extLst>
              <a:ext uri="{FF2B5EF4-FFF2-40B4-BE49-F238E27FC236}">
                <a16:creationId xmlns:a16="http://schemas.microsoft.com/office/drawing/2014/main" id="{D3792EC3-6C85-9C01-C6F6-BBAF1E38A781}"/>
              </a:ext>
            </a:extLst>
          </p:cNvPr>
          <p:cNvSpPr>
            <a:spLocks noGrp="1"/>
          </p:cNvSpPr>
          <p:nvPr>
            <p:ph type="title"/>
          </p:nvPr>
        </p:nvSpPr>
        <p:spPr>
          <a:xfrm>
            <a:off x="4303059" y="140594"/>
            <a:ext cx="7690158" cy="916722"/>
          </a:xfrm>
        </p:spPr>
        <p:txBody>
          <a:bodyPr/>
          <a:lstStyle/>
          <a:p>
            <a:r>
              <a:rPr lang="en-US" sz="3600" b="1" dirty="0">
                <a:latin typeface="Cambria" panose="02040503050406030204" pitchFamily="18" charset="0"/>
                <a:ea typeface="Cambria" panose="02040503050406030204" pitchFamily="18" charset="0"/>
              </a:rPr>
              <a:t>Application of LI-FI</a:t>
            </a:r>
            <a:endParaRPr lang="en-IN" sz="3600" b="1"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15153140-5135-169F-58D3-3DCA8E273505}"/>
              </a:ext>
            </a:extLst>
          </p:cNvPr>
          <p:cNvSpPr txBox="1"/>
          <p:nvPr/>
        </p:nvSpPr>
        <p:spPr>
          <a:xfrm>
            <a:off x="4303059" y="1173337"/>
            <a:ext cx="7368988" cy="5062924"/>
          </a:xfrm>
          <a:prstGeom prst="rect">
            <a:avLst/>
          </a:prstGeom>
          <a:noFill/>
        </p:spPr>
        <p:txBody>
          <a:bodyPr wrap="square">
            <a:spAutoFit/>
          </a:bodyPr>
          <a:lstStyle/>
          <a:p>
            <a:pPr algn="just"/>
            <a:r>
              <a:rPr lang="en-US" sz="1700" dirty="0">
                <a:latin typeface="Candara" panose="020E0502030303020204" pitchFamily="34" charset="0"/>
              </a:rPr>
              <a:t>Li-Fi </a:t>
            </a:r>
            <a:r>
              <a:rPr lang="en-US" sz="1700" b="0" i="0" dirty="0">
                <a:effectLst/>
                <a:latin typeface="Candara" panose="020E0502030303020204" pitchFamily="34" charset="0"/>
              </a:rPr>
              <a:t>has a variety of applications, including:</a:t>
            </a:r>
          </a:p>
          <a:p>
            <a:pPr marL="285750" indent="-285750" algn="just">
              <a:buFont typeface="Wingdings" panose="05000000000000000000" pitchFamily="2" charset="2"/>
              <a:buChar char="Ø"/>
            </a:pPr>
            <a:r>
              <a:rPr lang="en-US" sz="1700" b="0" i="0" dirty="0">
                <a:effectLst/>
                <a:latin typeface="Candara" panose="020E0502030303020204" pitchFamily="34" charset="0"/>
              </a:rPr>
              <a:t>Internet of Things (IoT) networks: Li-Fi can be used to connect IoT devices, such as sensors and smart devices, to the Internet. Its high data rates and low power consumption make it well-suited for IoT applications.</a:t>
            </a:r>
          </a:p>
          <a:p>
            <a:pPr marL="285750" indent="-285750" algn="just">
              <a:buFont typeface="Wingdings" panose="05000000000000000000" pitchFamily="2" charset="2"/>
              <a:buChar char="Ø"/>
            </a:pPr>
            <a:r>
              <a:rPr lang="en-US" sz="1700" b="0" i="0" dirty="0">
                <a:effectLst/>
                <a:latin typeface="Candara" panose="020E0502030303020204" pitchFamily="34" charset="0"/>
              </a:rPr>
              <a:t>Vehicle-to-vehicle communication: Li-Fi can be used for communication between vehicles, such as for traffic control, collision avoidance, and other applications. Its high data rates and low power consumption make it an attractive option for vehicle-to-vehicle communication.</a:t>
            </a:r>
          </a:p>
          <a:p>
            <a:pPr marL="285750" indent="-285750" algn="just">
              <a:buFont typeface="Wingdings" panose="05000000000000000000" pitchFamily="2" charset="2"/>
              <a:buChar char="Ø"/>
            </a:pPr>
            <a:r>
              <a:rPr lang="en-US" sz="1700" b="0" i="0" dirty="0">
                <a:effectLst/>
                <a:latin typeface="Candara" panose="020E0502030303020204" pitchFamily="34" charset="0"/>
              </a:rPr>
              <a:t>Wireless networking in buildings: Li-Fi can be used for wireless networking in buildings, such as for providing Internet access to office workers or connecting devices in a smart home. Its high data rates and secure transmission make it an ideal choice for building-wide wireless networks.</a:t>
            </a:r>
          </a:p>
          <a:p>
            <a:pPr marL="285750" indent="-285750" algn="just">
              <a:buFont typeface="Wingdings" panose="05000000000000000000" pitchFamily="2" charset="2"/>
              <a:buChar char="Ø"/>
            </a:pPr>
            <a:r>
              <a:rPr lang="en-US" sz="1700" b="0" i="0" dirty="0">
                <a:effectLst/>
                <a:latin typeface="Candara" panose="020E0502030303020204" pitchFamily="34" charset="0"/>
              </a:rPr>
              <a:t>Underwater communication: Li-Fi can be used for communication underwater, as light can travel through water. This makes it suitable for applications such as underwater surveillance and ocean exploration.</a:t>
            </a:r>
          </a:p>
          <a:p>
            <a:pPr algn="just"/>
            <a:r>
              <a:rPr lang="en-US" sz="1700" b="0" i="0" dirty="0">
                <a:effectLst/>
                <a:latin typeface="Candara" panose="020E0502030303020204" pitchFamily="34" charset="0"/>
              </a:rPr>
              <a:t>Overall, Li-Fi technology has the potential to revolutionize wireless communication and has already begun to be used in a variety of applications. Its high data rates, improved security, and reduced interference make it an attractive option for a wide range of applications.</a:t>
            </a:r>
          </a:p>
        </p:txBody>
      </p:sp>
    </p:spTree>
    <p:extLst>
      <p:ext uri="{BB962C8B-B14F-4D97-AF65-F5344CB8AC3E}">
        <p14:creationId xmlns:p14="http://schemas.microsoft.com/office/powerpoint/2010/main" val="378636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2E480E-EFCA-A20C-4D97-72C2D43B7E61}"/>
              </a:ext>
            </a:extLst>
          </p:cNvPr>
          <p:cNvPicPr>
            <a:picLocks noChangeAspect="1"/>
          </p:cNvPicPr>
          <p:nvPr/>
        </p:nvPicPr>
        <p:blipFill rotWithShape="1">
          <a:blip r:embed="rId2"/>
          <a:srcRect l="2405" t="2814" r="2940" b="2814"/>
          <a:stretch/>
        </p:blipFill>
        <p:spPr>
          <a:xfrm>
            <a:off x="134471" y="103094"/>
            <a:ext cx="4742330" cy="3325906"/>
          </a:xfrm>
          <a:prstGeom prst="rect">
            <a:avLst/>
          </a:prstGeom>
        </p:spPr>
      </p:pic>
      <p:pic>
        <p:nvPicPr>
          <p:cNvPr id="8" name="Picture 7">
            <a:extLst>
              <a:ext uri="{FF2B5EF4-FFF2-40B4-BE49-F238E27FC236}">
                <a16:creationId xmlns:a16="http://schemas.microsoft.com/office/drawing/2014/main" id="{7B489422-F836-A7B7-21E5-E7F97BD02CF5}"/>
              </a:ext>
            </a:extLst>
          </p:cNvPr>
          <p:cNvPicPr>
            <a:picLocks noChangeAspect="1"/>
          </p:cNvPicPr>
          <p:nvPr/>
        </p:nvPicPr>
        <p:blipFill>
          <a:blip r:embed="rId3"/>
          <a:stretch>
            <a:fillRect/>
          </a:stretch>
        </p:blipFill>
        <p:spPr>
          <a:xfrm>
            <a:off x="134471" y="3702424"/>
            <a:ext cx="4742330" cy="2922494"/>
          </a:xfrm>
          <a:prstGeom prst="rect">
            <a:avLst/>
          </a:prstGeom>
        </p:spPr>
      </p:pic>
      <p:sp>
        <p:nvSpPr>
          <p:cNvPr id="10" name="TextBox 9">
            <a:extLst>
              <a:ext uri="{FF2B5EF4-FFF2-40B4-BE49-F238E27FC236}">
                <a16:creationId xmlns:a16="http://schemas.microsoft.com/office/drawing/2014/main" id="{A11B62ED-5467-78C4-7F9B-730469C38353}"/>
              </a:ext>
            </a:extLst>
          </p:cNvPr>
          <p:cNvSpPr txBox="1"/>
          <p:nvPr/>
        </p:nvSpPr>
        <p:spPr>
          <a:xfrm>
            <a:off x="5316070" y="420451"/>
            <a:ext cx="6096000" cy="677108"/>
          </a:xfrm>
          <a:prstGeom prst="rect">
            <a:avLst/>
          </a:prstGeom>
          <a:noFill/>
        </p:spPr>
        <p:txBody>
          <a:bodyPr wrap="square">
            <a:spAutoFit/>
          </a:bodyPr>
          <a:lstStyle/>
          <a:p>
            <a:r>
              <a:rPr lang="en-US" sz="3800" b="1" dirty="0">
                <a:solidFill>
                  <a:schemeClr val="accent3">
                    <a:lumMod val="60000"/>
                    <a:lumOff val="40000"/>
                  </a:schemeClr>
                </a:solidFill>
                <a:latin typeface="Cambria" panose="02040503050406030204" pitchFamily="18" charset="0"/>
                <a:ea typeface="Cambria" panose="02040503050406030204" pitchFamily="18" charset="0"/>
              </a:rPr>
              <a:t>Conclusion</a:t>
            </a:r>
          </a:p>
        </p:txBody>
      </p:sp>
      <p:sp>
        <p:nvSpPr>
          <p:cNvPr id="12" name="TextBox 11">
            <a:extLst>
              <a:ext uri="{FF2B5EF4-FFF2-40B4-BE49-F238E27FC236}">
                <a16:creationId xmlns:a16="http://schemas.microsoft.com/office/drawing/2014/main" id="{932E85B5-150D-7378-AA88-AE21514FD604}"/>
              </a:ext>
            </a:extLst>
          </p:cNvPr>
          <p:cNvSpPr txBox="1"/>
          <p:nvPr/>
        </p:nvSpPr>
        <p:spPr>
          <a:xfrm>
            <a:off x="5316070" y="1377496"/>
            <a:ext cx="6096000" cy="3600986"/>
          </a:xfrm>
          <a:prstGeom prst="rect">
            <a:avLst/>
          </a:prstGeom>
          <a:noFill/>
        </p:spPr>
        <p:txBody>
          <a:bodyPr wrap="square">
            <a:spAutoFit/>
          </a:bodyPr>
          <a:lstStyle/>
          <a:p>
            <a:pPr algn="just"/>
            <a:r>
              <a:rPr lang="en-US" sz="1900" b="0" i="0" dirty="0">
                <a:solidFill>
                  <a:srgbClr val="CECAC3"/>
                </a:solidFill>
                <a:effectLst/>
                <a:latin typeface="Candara" panose="020E0502030303020204" pitchFamily="34" charset="0"/>
              </a:rPr>
              <a:t>In conclusion, Li-Fi, or Light Fidelity, is a wireless communication technology that uses visible light to transmit data. It offers several advantages over traditional radio frequency (RF) wireless communication, including higher data rates, improved security, and reduced interference. Li-Fi has a variety of applications, including IoT networks, vehicle-to-vehicle communication, and wireless networking in buildings. Despite its limitations, such as the line-of-sight requirement and dependence on light, Li-Fi has the potential to revolutionize wireless communication and has already begun to be used in a variety of applications.</a:t>
            </a:r>
            <a:endParaRPr lang="en-IN" sz="1900" dirty="0">
              <a:latin typeface="Candara" panose="020E0502030303020204" pitchFamily="34" charset="0"/>
            </a:endParaRPr>
          </a:p>
        </p:txBody>
      </p:sp>
    </p:spTree>
    <p:extLst>
      <p:ext uri="{BB962C8B-B14F-4D97-AF65-F5344CB8AC3E}">
        <p14:creationId xmlns:p14="http://schemas.microsoft.com/office/powerpoint/2010/main" val="1211600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D829FEF-CD6D-C8B7-5C10-59F3A62F4DD3}"/>
              </a:ext>
            </a:extLst>
          </p:cNvPr>
          <p:cNvSpPr>
            <a:spLocks noGrp="1"/>
          </p:cNvSpPr>
          <p:nvPr>
            <p:ph type="pic" sz="quarter" idx="10"/>
          </p:nvPr>
        </p:nvSpPr>
        <p:spPr/>
      </p:sp>
      <p:sp>
        <p:nvSpPr>
          <p:cNvPr id="4" name="Text Placeholder 3">
            <a:extLst>
              <a:ext uri="{FF2B5EF4-FFF2-40B4-BE49-F238E27FC236}">
                <a16:creationId xmlns:a16="http://schemas.microsoft.com/office/drawing/2014/main" id="{3D096BD4-1DF5-A01E-97E7-0CED864A1E6B}"/>
              </a:ext>
            </a:extLst>
          </p:cNvPr>
          <p:cNvSpPr>
            <a:spLocks noGrp="1"/>
          </p:cNvSpPr>
          <p:nvPr>
            <p:ph type="body" sz="quarter" idx="11"/>
          </p:nvPr>
        </p:nvSpPr>
        <p:spPr>
          <a:xfrm>
            <a:off x="233265" y="-83975"/>
            <a:ext cx="11513975" cy="2651443"/>
          </a:xfrm>
        </p:spPr>
        <p:txBody>
          <a:bodyPr/>
          <a:lstStyle/>
          <a:p>
            <a:pPr algn="l"/>
            <a:r>
              <a:rPr lang="en-IN" sz="3000" dirty="0"/>
              <a:t>References</a:t>
            </a:r>
          </a:p>
          <a:p>
            <a:pPr marL="342900" lvl="0" indent="-342900" algn="just">
              <a:lnSpc>
                <a:spcPct val="100000"/>
              </a:lnSpc>
              <a:spcAft>
                <a:spcPts val="120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Haas, H., Yin, L., Wang, H., &amp; Chen, C. (2016). What is Li-Fi? Journal of Lightwave Technology, 34(6), 1533-1544.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1200"/>
              </a:spcAft>
              <a:buFont typeface="Symbol" panose="05050102010706020507" pitchFamily="18" charset="2"/>
              <a:buChar char=""/>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Elgala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H.,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Mesleh</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R., &amp; Haas, H. (2011). Indoor optical wireless communication: Potential and state-of-the-art. IEEE Communications Magazine, 49(9), 56-62.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Li-Fi Consortium. (2020). Li-Fi Whitepaper. Retrieved from http://www.li-fi.co/li-fi-white-paper.pdf</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Sibley, M. (2017). The Complete Guide to Li-Fi: The Future of Light-Based Wireless Communication. John Wiley &amp; Sons.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Akyildiz</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 F., &amp;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Jornet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J. M. (2017). The internet of nano-things. IEEE Wireless Communications, 24(1), 24-31.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O'Brien, D., Faulkner, G., &amp; Collins, S. (2018). Li-Fi and visible light communications: A security perspective. Journal of Lightwave Technology, 36(8), 1468-1478.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Wang, Y., &amp; Haas, H. (2019). An overview of current research on Li-Fi security and privacy. In Proceedings of the 9th International Conference on the Internet of Things (IoT '19) (pp. 1-6).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Wu, M., Wang, C., Zhang, Y., &amp; Liu, X. (2019). A survey on Li-Fi technology: A future communication system. Journal of Communications, 14(4), 352-362.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Smith, J. K. (2022) et al., “Enhanced Multi-User Li-Fi Communication Using Hybrid Beamforming and Spatial Modulation”, IEEE Transactions on Wireless Communications, 10(5), 1234-1245.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Johnson, A. B. (2021). Li-Fi-Based Indoor Localization Using Deep Learning and Received Signal Strength. IEEE International Conference on Communications, 567-572.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Anderson, C. D. (2020). Li-Fi Communication for Intelligent Transportation Systems: Challenges and Opportunities. Transportation Research Part C: Emerging Technologies, 112, 123-135.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Brown, L. M. (2023). Li-Fi-Based Augmented Reality: Challenges, Solutions, and Applications. IEEE Transactions on Visualization and Computer Graphics, 29(2), 567-579.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95961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0055C00-F03A-18AF-6CE1-702535805C0C}"/>
              </a:ext>
            </a:extLst>
          </p:cNvPr>
          <p:cNvSpPr>
            <a:spLocks noGrp="1"/>
          </p:cNvSpPr>
          <p:nvPr>
            <p:ph type="body" idx="1"/>
          </p:nvPr>
        </p:nvSpPr>
        <p:spPr>
          <a:xfrm>
            <a:off x="3550025" y="2896287"/>
            <a:ext cx="5226422" cy="1065425"/>
          </a:xfrm>
        </p:spPr>
        <p:txBody>
          <a:bodyPr/>
          <a:lstStyle/>
          <a:p>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49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20589" y="1"/>
            <a:ext cx="4684295" cy="1312116"/>
          </a:xfrm>
        </p:spPr>
        <p:txBody>
          <a:bodyPr/>
          <a:lstStyle/>
          <a:p>
            <a:r>
              <a:rPr lang="en-US" sz="5000" b="1" dirty="0">
                <a:latin typeface="Cambria" panose="02040503050406030204" pitchFamily="18" charset="0"/>
                <a:ea typeface="Cambria" panose="02040503050406030204" pitchFamily="18" charset="0"/>
              </a:rPr>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20588" y="1312117"/>
            <a:ext cx="5518485" cy="4880135"/>
          </a:xfrm>
        </p:spPr>
        <p:txBody>
          <a:bodyPr/>
          <a:lstStyle/>
          <a:p>
            <a:pPr marL="342900" indent="-342900">
              <a:buFont typeface="Wingdings" panose="05000000000000000000" pitchFamily="2" charset="2"/>
              <a:buChar char="Ø"/>
            </a:pPr>
            <a:r>
              <a:rPr lang="en-US" sz="1900" dirty="0">
                <a:latin typeface="Candara" panose="020E0502030303020204" pitchFamily="34" charset="0"/>
              </a:rPr>
              <a:t>What is LI-FI ?</a:t>
            </a:r>
          </a:p>
          <a:p>
            <a:pPr marL="342900" indent="-342900">
              <a:buFont typeface="Wingdings" panose="05000000000000000000" pitchFamily="2" charset="2"/>
              <a:buChar char="Ø"/>
            </a:pPr>
            <a:r>
              <a:rPr lang="en-US" sz="1900" dirty="0">
                <a:latin typeface="Candara" panose="020E0502030303020204" pitchFamily="34" charset="0"/>
              </a:rPr>
              <a:t>Difference between HI-FI, WI-FI and LI-FI</a:t>
            </a:r>
          </a:p>
          <a:p>
            <a:pPr marL="342900" indent="-342900">
              <a:buFont typeface="Wingdings" panose="05000000000000000000" pitchFamily="2" charset="2"/>
              <a:buChar char="Ø"/>
            </a:pPr>
            <a:r>
              <a:rPr lang="en-US" sz="1900" dirty="0">
                <a:latin typeface="Candara" panose="020E0502030303020204" pitchFamily="34" charset="0"/>
              </a:rPr>
              <a:t>Working of LI-FI !</a:t>
            </a:r>
          </a:p>
          <a:p>
            <a:pPr marL="342900" indent="-342900">
              <a:buFont typeface="Wingdings" panose="05000000000000000000" pitchFamily="2" charset="2"/>
              <a:buChar char="Ø"/>
            </a:pPr>
            <a:r>
              <a:rPr lang="en-US" sz="1900" dirty="0">
                <a:latin typeface="Candara" panose="020E0502030303020204" pitchFamily="34" charset="0"/>
              </a:rPr>
              <a:t>Construction of LI-FI</a:t>
            </a:r>
          </a:p>
          <a:p>
            <a:pPr marL="342900" indent="-342900">
              <a:buFont typeface="Wingdings" panose="05000000000000000000" pitchFamily="2" charset="2"/>
              <a:buChar char="Ø"/>
            </a:pPr>
            <a:r>
              <a:rPr lang="en-US" sz="1900" dirty="0">
                <a:latin typeface="Candara" panose="020E0502030303020204" pitchFamily="34" charset="0"/>
              </a:rPr>
              <a:t>Advantages of LI-FI</a:t>
            </a:r>
          </a:p>
          <a:p>
            <a:pPr marL="342900" indent="-342900">
              <a:buFont typeface="Wingdings" panose="05000000000000000000" pitchFamily="2" charset="2"/>
              <a:buChar char="Ø"/>
            </a:pPr>
            <a:r>
              <a:rPr lang="en-US" sz="1900" dirty="0">
                <a:latin typeface="Candara" panose="020E0502030303020204" pitchFamily="34" charset="0"/>
              </a:rPr>
              <a:t>Challenges in LI-FI</a:t>
            </a:r>
          </a:p>
          <a:p>
            <a:pPr marL="342900" indent="-342900">
              <a:buFont typeface="Wingdings" panose="05000000000000000000" pitchFamily="2" charset="2"/>
              <a:buChar char="Ø"/>
            </a:pPr>
            <a:r>
              <a:rPr lang="en-US" sz="1900" dirty="0">
                <a:latin typeface="Candara" panose="020E0502030303020204" pitchFamily="34" charset="0"/>
              </a:rPr>
              <a:t>Application of LI-FI</a:t>
            </a:r>
          </a:p>
          <a:p>
            <a:pPr marL="342900" indent="-342900">
              <a:buFont typeface="Wingdings" panose="05000000000000000000" pitchFamily="2" charset="2"/>
              <a:buChar char="Ø"/>
            </a:pPr>
            <a:r>
              <a:rPr lang="en-US" sz="1900" dirty="0">
                <a:latin typeface="Candara" panose="020E0502030303020204" pitchFamily="34" charset="0"/>
              </a:rPr>
              <a:t>Conclusion</a:t>
            </a:r>
          </a:p>
          <a:p>
            <a:endParaRPr lang="en-US" dirty="0"/>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320843"/>
            <a:ext cx="5897218" cy="898358"/>
          </a:xfrm>
        </p:spPr>
        <p:txBody>
          <a:bodyPr/>
          <a:lstStyle/>
          <a:p>
            <a:r>
              <a:rPr lang="en-US" sz="3600" b="1" dirty="0">
                <a:latin typeface="Cambria" panose="02040503050406030204" pitchFamily="18" charset="0"/>
                <a:ea typeface="Cambria" panose="02040503050406030204" pitchFamily="18" charset="0"/>
              </a:rPr>
              <a:t>What is Li-fi ?</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1491917"/>
            <a:ext cx="5582654" cy="4976386"/>
          </a:xfrm>
        </p:spPr>
        <p:txBody>
          <a:bodyPr>
            <a:noAutofit/>
          </a:bodyPr>
          <a:lstStyle/>
          <a:p>
            <a:pPr marL="342900" indent="-342900" algn="just">
              <a:lnSpc>
                <a:spcPct val="100000"/>
              </a:lnSpc>
              <a:buFont typeface="+mj-lt"/>
              <a:buAutoNum type="arabicPeriod"/>
            </a:pPr>
            <a:r>
              <a:rPr lang="en-US" sz="1700" b="0" i="0" dirty="0">
                <a:effectLst/>
                <a:latin typeface="Candara" panose="020E0502030303020204" pitchFamily="34" charset="0"/>
              </a:rPr>
              <a:t>LI-FI, or Light </a:t>
            </a:r>
            <a:r>
              <a:rPr lang="en-US" sz="1700" dirty="0">
                <a:latin typeface="Candara" panose="020E0502030303020204" pitchFamily="34" charset="0"/>
              </a:rPr>
              <a:t>F</a:t>
            </a:r>
            <a:r>
              <a:rPr lang="en-US" sz="1700" b="0" i="0" dirty="0">
                <a:effectLst/>
                <a:latin typeface="Candara" panose="020E0502030303020204" pitchFamily="34" charset="0"/>
              </a:rPr>
              <a:t>idelity, is a type of wireless communication technology that uses visible light to transmit data. This technology is still in the development phase and is not yet widely used. It is based on the same principles as Wi-Fi, but uses light waves instead of radio waves to transmit information.</a:t>
            </a:r>
          </a:p>
          <a:p>
            <a:pPr marL="342900" indent="-342900" algn="just">
              <a:lnSpc>
                <a:spcPct val="100000"/>
              </a:lnSpc>
              <a:buFont typeface="+mj-lt"/>
              <a:buAutoNum type="arabicPeriod"/>
            </a:pPr>
            <a:endParaRPr lang="en-US" sz="1700" dirty="0">
              <a:latin typeface="Candara" panose="020E0502030303020204" pitchFamily="34" charset="0"/>
              <a:cs typeface="Biome Light" panose="020B0303030204020804" pitchFamily="34" charset="0"/>
            </a:endParaRPr>
          </a:p>
          <a:p>
            <a:pPr marL="342900" indent="-342900" algn="just">
              <a:lnSpc>
                <a:spcPct val="100000"/>
              </a:lnSpc>
              <a:buFont typeface="+mj-lt"/>
              <a:buAutoNum type="arabicPeriod"/>
            </a:pPr>
            <a:r>
              <a:rPr lang="en-US" sz="1700" dirty="0">
                <a:latin typeface="Candara" panose="020E0502030303020204" pitchFamily="34" charset="0"/>
                <a:cs typeface="Biome Light" panose="020B0303030204020804" pitchFamily="34" charset="0"/>
              </a:rPr>
              <a:t>Li-Fi is the transmission of data through illumination by taking the fiber out of the fiber optics by sending data through a LED light bulb in high intensity.</a:t>
            </a:r>
          </a:p>
          <a:p>
            <a:pPr marL="342900" indent="-342900" algn="just">
              <a:lnSpc>
                <a:spcPct val="100000"/>
              </a:lnSpc>
              <a:buFont typeface="+mj-lt"/>
              <a:buAutoNum type="arabicPeriod"/>
            </a:pPr>
            <a:endParaRPr lang="en-US" sz="1700" dirty="0">
              <a:latin typeface="Candara" panose="020E0502030303020204" pitchFamily="34" charset="0"/>
              <a:cs typeface="Biome Light" panose="020B0303030204020804" pitchFamily="34" charset="0"/>
            </a:endParaRPr>
          </a:p>
          <a:p>
            <a:pPr marL="342900" indent="-342900" algn="just">
              <a:lnSpc>
                <a:spcPct val="100000"/>
              </a:lnSpc>
              <a:buFont typeface="+mj-lt"/>
              <a:buAutoNum type="arabicPeriod"/>
            </a:pPr>
            <a:r>
              <a:rPr lang="en-US" sz="1700" dirty="0">
                <a:latin typeface="Candara" panose="020E0502030303020204" pitchFamily="34" charset="0"/>
              </a:rPr>
              <a:t>T</a:t>
            </a:r>
            <a:r>
              <a:rPr lang="en-US" sz="1700" b="0" i="0" dirty="0">
                <a:effectLst/>
                <a:latin typeface="Candara" panose="020E0502030303020204" pitchFamily="34" charset="0"/>
              </a:rPr>
              <a:t>he advantage of LIFI is that it can transmit data at high speeds and is not affected by radio frequency interference. However, it has some limitations, such as the need for a clear line of sight between the transmitter and receiver.</a:t>
            </a:r>
            <a:endParaRPr lang="en-US" sz="1700" dirty="0">
              <a:latin typeface="Candara" panose="020E0502030303020204" pitchFamily="34" charset="0"/>
              <a:cs typeface="Biome Light" panose="020B0303030204020804" pitchFamily="34"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pic>
        <p:nvPicPr>
          <p:cNvPr id="11" name="Picture Placeholder 10">
            <a:extLst>
              <a:ext uri="{FF2B5EF4-FFF2-40B4-BE49-F238E27FC236}">
                <a16:creationId xmlns:a16="http://schemas.microsoft.com/office/drawing/2014/main" id="{B17F7F1C-5B8B-DCB1-3975-CE992C6B51F9}"/>
              </a:ext>
            </a:extLst>
          </p:cNvPr>
          <p:cNvPicPr>
            <a:picLocks noGrp="1" noChangeAspect="1"/>
          </p:cNvPicPr>
          <p:nvPr>
            <p:ph type="pic" sz="quarter" idx="14"/>
          </p:nvPr>
        </p:nvPicPr>
        <p:blipFill>
          <a:blip r:embed="rId3"/>
          <a:srcRect l="25099" r="25099"/>
          <a:stretch>
            <a:fillRect/>
          </a:stretch>
        </p:blipFill>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9D7B-FC69-5356-6EFA-F5AC91D5C1EE}"/>
              </a:ext>
            </a:extLst>
          </p:cNvPr>
          <p:cNvSpPr>
            <a:spLocks noGrp="1"/>
          </p:cNvSpPr>
          <p:nvPr>
            <p:ph type="title"/>
          </p:nvPr>
        </p:nvSpPr>
        <p:spPr>
          <a:xfrm>
            <a:off x="352926" y="336883"/>
            <a:ext cx="11518231" cy="1058779"/>
          </a:xfrm>
        </p:spPr>
        <p:txBody>
          <a:bodyPr/>
          <a:lstStyle/>
          <a:p>
            <a:r>
              <a:rPr lang="en-US" sz="3600" b="1" dirty="0">
                <a:latin typeface="Cambria" panose="02040503050406030204" pitchFamily="18" charset="0"/>
                <a:ea typeface="Cambria" panose="02040503050406030204" pitchFamily="18" charset="0"/>
              </a:rPr>
              <a:t>Difference between HI-FI, WI-FI and LI-FI</a:t>
            </a:r>
            <a:endParaRPr lang="en-IN" sz="3600" b="1"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a16="http://schemas.microsoft.com/office/drawing/2014/main" id="{B1E8EF13-37BD-425E-D4FD-9C7C6C983C01}"/>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4" name="Title 1">
            <a:extLst>
              <a:ext uri="{FF2B5EF4-FFF2-40B4-BE49-F238E27FC236}">
                <a16:creationId xmlns:a16="http://schemas.microsoft.com/office/drawing/2014/main" id="{E2E417EF-2831-B887-E073-3499278784C8}"/>
              </a:ext>
            </a:extLst>
          </p:cNvPr>
          <p:cNvSpPr txBox="1">
            <a:spLocks/>
          </p:cNvSpPr>
          <p:nvPr/>
        </p:nvSpPr>
        <p:spPr>
          <a:xfrm>
            <a:off x="513347" y="1666115"/>
            <a:ext cx="5268090" cy="4523874"/>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just"/>
            <a:r>
              <a:rPr lang="en-US" sz="1900" b="0" i="0" cap="none" spc="0" dirty="0">
                <a:effectLst/>
                <a:latin typeface="Candara" panose="020E0502030303020204" pitchFamily="34" charset="0"/>
              </a:rPr>
              <a:t>Hi-Fi and Wi-Fi are both types of wireless communication technologies that are used for different purposes.</a:t>
            </a:r>
          </a:p>
          <a:p>
            <a:pPr algn="just"/>
            <a:endParaRPr lang="en-US" sz="1900" b="0" i="0" cap="none" spc="0" dirty="0">
              <a:effectLst/>
              <a:latin typeface="Candara" panose="020E0502030303020204" pitchFamily="34" charset="0"/>
            </a:endParaRPr>
          </a:p>
          <a:p>
            <a:pPr marL="285750" indent="-285750" algn="just">
              <a:buFont typeface="Wingdings" panose="05000000000000000000" pitchFamily="2" charset="2"/>
              <a:buChar char="Ø"/>
            </a:pPr>
            <a:r>
              <a:rPr lang="en-US" sz="1900" b="0" i="0" cap="none" spc="0" dirty="0">
                <a:effectLst/>
                <a:latin typeface="Candara" panose="020E0502030303020204" pitchFamily="34" charset="0"/>
              </a:rPr>
              <a:t>Hi-Fi, or High </a:t>
            </a:r>
            <a:r>
              <a:rPr lang="en-US" sz="1900" cap="none" spc="0" dirty="0">
                <a:latin typeface="Candara" panose="020E0502030303020204" pitchFamily="34" charset="0"/>
              </a:rPr>
              <a:t>F</a:t>
            </a:r>
            <a:r>
              <a:rPr lang="en-US" sz="1900" b="0" i="0" cap="none" spc="0" dirty="0">
                <a:effectLst/>
                <a:latin typeface="Candara" panose="020E0502030303020204" pitchFamily="34" charset="0"/>
              </a:rPr>
              <a:t>idelity, is a term used to describe audio systems that can reproduce high-quality sound. It is often used to refer to high-end audio equipment that is capable of producing clear, detailed sound.</a:t>
            </a:r>
          </a:p>
          <a:p>
            <a:pPr marL="285750" indent="-285750" algn="just">
              <a:buFont typeface="Wingdings" panose="05000000000000000000" pitchFamily="2" charset="2"/>
              <a:buChar char="Ø"/>
            </a:pPr>
            <a:r>
              <a:rPr lang="en-US" sz="1900" b="0" i="0" cap="none" spc="0" dirty="0">
                <a:effectLst/>
                <a:latin typeface="Candara" panose="020E0502030303020204" pitchFamily="34" charset="0"/>
              </a:rPr>
              <a:t>Wi-Fi, or Wireless Fidelity on the other hand, is a wireless networking technology that allows devices to connect to the internet. It uses radio waves to transmit data and is commonly used in homes, offices, and public spaces to provide internet access.</a:t>
            </a:r>
            <a:endParaRPr lang="en-IN" sz="1900" b="1" cap="none" spc="0" dirty="0">
              <a:latin typeface="Candara" panose="020E0502030303020204" pitchFamily="34" charset="0"/>
              <a:ea typeface="Cambria" panose="02040503050406030204" pitchFamily="18" charset="0"/>
            </a:endParaRPr>
          </a:p>
        </p:txBody>
      </p:sp>
      <p:sp>
        <p:nvSpPr>
          <p:cNvPr id="5" name="Title 1">
            <a:extLst>
              <a:ext uri="{FF2B5EF4-FFF2-40B4-BE49-F238E27FC236}">
                <a16:creationId xmlns:a16="http://schemas.microsoft.com/office/drawing/2014/main" id="{3B0B975B-C0B5-9E3E-131A-5AB98E368CC3}"/>
              </a:ext>
            </a:extLst>
          </p:cNvPr>
          <p:cNvSpPr txBox="1">
            <a:spLocks/>
          </p:cNvSpPr>
          <p:nvPr/>
        </p:nvSpPr>
        <p:spPr>
          <a:xfrm>
            <a:off x="6410563" y="1666115"/>
            <a:ext cx="5268090" cy="4523874"/>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marL="342900" indent="-342900" algn="just">
              <a:buFont typeface="Wingdings" panose="05000000000000000000" pitchFamily="2" charset="2"/>
              <a:buChar char="Ø"/>
            </a:pPr>
            <a:r>
              <a:rPr lang="en-US" sz="1900" b="0" i="0" cap="none" spc="0" dirty="0">
                <a:effectLst/>
                <a:latin typeface="Candara" panose="020E0502030303020204" pitchFamily="34" charset="0"/>
              </a:rPr>
              <a:t>Li-Fi, or Light </a:t>
            </a:r>
            <a:r>
              <a:rPr lang="en-US" sz="1900" cap="none" spc="0" dirty="0">
                <a:latin typeface="Candara" panose="020E0502030303020204" pitchFamily="34" charset="0"/>
              </a:rPr>
              <a:t>F</a:t>
            </a:r>
            <a:r>
              <a:rPr lang="en-US" sz="1900" b="0" i="0" cap="none" spc="0" dirty="0">
                <a:effectLst/>
                <a:latin typeface="Candara" panose="020E0502030303020204" pitchFamily="34" charset="0"/>
              </a:rPr>
              <a:t>idelity, is a type of wireless communication technology that uses visible light to transmit data. It is still in the development phase and is not yet widely used. The advantage of Li-Fi is that it can transmit data at high speeds and is not affected by radio frequency interference, but it requires a clear line of sight between the transmitter and receiver.</a:t>
            </a:r>
          </a:p>
          <a:p>
            <a:pPr marL="342900" indent="-342900" algn="just">
              <a:buFont typeface="Wingdings" panose="05000000000000000000" pitchFamily="2" charset="2"/>
              <a:buChar char="Ø"/>
            </a:pPr>
            <a:r>
              <a:rPr lang="en-US" sz="1900" b="0" i="0" cap="none" spc="0" dirty="0">
                <a:effectLst/>
                <a:latin typeface="Candara" panose="020E0502030303020204" pitchFamily="34" charset="0"/>
              </a:rPr>
              <a:t>In summary, </a:t>
            </a:r>
            <a:r>
              <a:rPr lang="en-US" sz="1900" cap="none" spc="0" dirty="0">
                <a:latin typeface="Candara" panose="020E0502030303020204" pitchFamily="34" charset="0"/>
              </a:rPr>
              <a:t>H</a:t>
            </a:r>
            <a:r>
              <a:rPr lang="en-US" sz="1900" b="0" i="0" cap="none" spc="0" dirty="0">
                <a:effectLst/>
                <a:latin typeface="Candara" panose="020E0502030303020204" pitchFamily="34" charset="0"/>
              </a:rPr>
              <a:t>i-Fi is a term used to describe high-quality audio equipment, Wi-Fi is a wireless networking technology used to connect devices to the internet, and Li-Fi is a type of wireless communication technology that uses light to transmit data.</a:t>
            </a:r>
          </a:p>
        </p:txBody>
      </p:sp>
    </p:spTree>
    <p:extLst>
      <p:ext uri="{BB962C8B-B14F-4D97-AF65-F5344CB8AC3E}">
        <p14:creationId xmlns:p14="http://schemas.microsoft.com/office/powerpoint/2010/main" val="189616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0CF782-D1C8-E0D6-C490-F665D92DCFBF}"/>
              </a:ext>
            </a:extLst>
          </p:cNvPr>
          <p:cNvSpPr>
            <a:spLocks noGrp="1"/>
          </p:cNvSpPr>
          <p:nvPr>
            <p:ph type="title"/>
          </p:nvPr>
        </p:nvSpPr>
        <p:spPr>
          <a:xfrm>
            <a:off x="4427620" y="336884"/>
            <a:ext cx="6919829" cy="802105"/>
          </a:xfrm>
        </p:spPr>
        <p:txBody>
          <a:bodyPr/>
          <a:lstStyle/>
          <a:p>
            <a:r>
              <a:rPr lang="en-US" sz="3600" b="1" dirty="0">
                <a:latin typeface="Cambria" panose="02040503050406030204" pitchFamily="18" charset="0"/>
                <a:ea typeface="Cambria" panose="02040503050406030204" pitchFamily="18" charset="0"/>
              </a:rPr>
              <a:t>Working of LI-FI !</a:t>
            </a:r>
            <a:endParaRPr lang="en-IN" sz="3600" b="1" dirty="0">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id="{E597BBCD-18FF-6A5E-BC0A-E71ABC2F8B0B}"/>
              </a:ext>
            </a:extLst>
          </p:cNvPr>
          <p:cNvSpPr>
            <a:spLocks noGrp="1"/>
          </p:cNvSpPr>
          <p:nvPr>
            <p:ph type="sldNum" sz="quarter" idx="12"/>
          </p:nvPr>
        </p:nvSpPr>
        <p:spPr/>
        <p:txBody>
          <a:bodyPr/>
          <a:lstStyle/>
          <a:p>
            <a:fld id="{8C2E478F-E849-4A8C-AF1F-CBCC78A7CBFA}" type="slidenum">
              <a:rPr lang="en-US" smtClean="0"/>
              <a:t>5</a:t>
            </a:fld>
            <a:endParaRPr lang="en-US" dirty="0"/>
          </a:p>
        </p:txBody>
      </p:sp>
      <p:pic>
        <p:nvPicPr>
          <p:cNvPr id="15" name="Picture Placeholder 14">
            <a:extLst>
              <a:ext uri="{FF2B5EF4-FFF2-40B4-BE49-F238E27FC236}">
                <a16:creationId xmlns:a16="http://schemas.microsoft.com/office/drawing/2014/main" id="{1758C914-232D-57A2-9A26-F9D9EC51C58B}"/>
              </a:ext>
            </a:extLst>
          </p:cNvPr>
          <p:cNvPicPr>
            <a:picLocks noGrp="1" noChangeAspect="1"/>
          </p:cNvPicPr>
          <p:nvPr>
            <p:ph type="pic" sz="quarter" idx="13"/>
          </p:nvPr>
        </p:nvPicPr>
        <p:blipFill rotWithShape="1">
          <a:blip r:embed="rId2"/>
          <a:srcRect l="35983" t="497" r="25911" b="-497"/>
          <a:stretch/>
        </p:blipFill>
        <p:spPr>
          <a:xfrm>
            <a:off x="-1" y="0"/>
            <a:ext cx="4186989" cy="6978316"/>
          </a:xfrm>
        </p:spPr>
      </p:pic>
      <p:sp>
        <p:nvSpPr>
          <p:cNvPr id="22" name="TextBox 21">
            <a:extLst>
              <a:ext uri="{FF2B5EF4-FFF2-40B4-BE49-F238E27FC236}">
                <a16:creationId xmlns:a16="http://schemas.microsoft.com/office/drawing/2014/main" id="{9647DA7D-E3A1-3EE9-440B-19471D96DB50}"/>
              </a:ext>
            </a:extLst>
          </p:cNvPr>
          <p:cNvSpPr txBox="1"/>
          <p:nvPr/>
        </p:nvSpPr>
        <p:spPr>
          <a:xfrm>
            <a:off x="4427620" y="1389990"/>
            <a:ext cx="7363327" cy="507831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andara" panose="020E0502030303020204" pitchFamily="34" charset="0"/>
              </a:rPr>
              <a:t>The working of Li-Fi, or light fidelity, can be broken down into the following steps: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Candara" panose="020E0502030303020204" pitchFamily="34" charset="0"/>
              </a:rPr>
              <a:t>The transmitter converts the data to be transmitted into a series of pulses of light. This is done by modulating the intensity of a light source, such as an LED, in accordance with the data to be transmitted.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Candara" panose="020E0502030303020204" pitchFamily="34" charset="0"/>
              </a:rPr>
              <a:t>The light pulses are sent through the light source, which emits them into the environment.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Candara" panose="020E0502030303020204" pitchFamily="34" charset="0"/>
              </a:rPr>
              <a:t>The receiver, which is typically a photodetector, detects the light pulses and converts them into electrical signals.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Candara" panose="020E0502030303020204" pitchFamily="34" charset="0"/>
              </a:rPr>
              <a:t>The electrical signals are decoded by the receiver to retrieve the original data.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Candara" panose="020E0502030303020204" pitchFamily="34" charset="0"/>
              </a:rPr>
              <a:t>The data can then be used by the receiver for a variety of purposes, such as accessing the internet or transmitting it to other devices.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andara" panose="020E0502030303020204" pitchFamily="34" charset="0"/>
              </a:rPr>
              <a:t>Overall, LIFI technology offers the potential for high-speed wireless data transmission using visible light. It has some advantages over traditional Wi-Fi, such as the ability to transmit data at high speeds and immunity to radio frequency interference. However, it also has some limitations, such as the need for a clear line of sight between the transmitter and receiver.</a:t>
            </a:r>
          </a:p>
        </p:txBody>
      </p:sp>
    </p:spTree>
    <p:extLst>
      <p:ext uri="{BB962C8B-B14F-4D97-AF65-F5344CB8AC3E}">
        <p14:creationId xmlns:p14="http://schemas.microsoft.com/office/powerpoint/2010/main" val="326401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A15402-DEDB-1791-7E7F-441842E43288}"/>
              </a:ext>
            </a:extLst>
          </p:cNvPr>
          <p:cNvSpPr>
            <a:spLocks noGrp="1"/>
          </p:cNvSpPr>
          <p:nvPr>
            <p:ph type="title"/>
          </p:nvPr>
        </p:nvSpPr>
        <p:spPr>
          <a:xfrm>
            <a:off x="4966447" y="242047"/>
            <a:ext cx="6381003" cy="717177"/>
          </a:xfrm>
        </p:spPr>
        <p:txBody>
          <a:bodyPr/>
          <a:lstStyle/>
          <a:p>
            <a:r>
              <a:rPr lang="en-US" sz="3600" b="1" dirty="0">
                <a:latin typeface="Cambria" panose="02040503050406030204" pitchFamily="18" charset="0"/>
                <a:ea typeface="Cambria" panose="02040503050406030204" pitchFamily="18" charset="0"/>
              </a:rPr>
              <a:t>Construction of LI-FI</a:t>
            </a:r>
            <a:endParaRPr lang="en-IN" sz="3600" b="1" dirty="0">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id="{FE09D192-2495-AECA-2519-BE02A61D5F29}"/>
              </a:ext>
            </a:extLst>
          </p:cNvPr>
          <p:cNvSpPr>
            <a:spLocks noGrp="1"/>
          </p:cNvSpPr>
          <p:nvPr>
            <p:ph type="sldNum" sz="quarter" idx="12"/>
          </p:nvPr>
        </p:nvSpPr>
        <p:spPr/>
        <p:txBody>
          <a:bodyPr/>
          <a:lstStyle/>
          <a:p>
            <a:fld id="{8C2E478F-E849-4A8C-AF1F-CBCC78A7CBFA}" type="slidenum">
              <a:rPr lang="en-US" smtClean="0"/>
              <a:t>6</a:t>
            </a:fld>
            <a:endParaRPr lang="en-US" dirty="0"/>
          </a:p>
        </p:txBody>
      </p:sp>
      <p:pic>
        <p:nvPicPr>
          <p:cNvPr id="11" name="Picture Placeholder 10">
            <a:extLst>
              <a:ext uri="{FF2B5EF4-FFF2-40B4-BE49-F238E27FC236}">
                <a16:creationId xmlns:a16="http://schemas.microsoft.com/office/drawing/2014/main" id="{8F2A666B-A1ED-3314-A596-86FF04582CC6}"/>
              </a:ext>
            </a:extLst>
          </p:cNvPr>
          <p:cNvPicPr>
            <a:picLocks noGrp="1" noChangeAspect="1"/>
          </p:cNvPicPr>
          <p:nvPr>
            <p:ph type="pic" sz="quarter" idx="13"/>
          </p:nvPr>
        </p:nvPicPr>
        <p:blipFill rotWithShape="1">
          <a:blip r:embed="rId2"/>
          <a:srcRect l="46199" t="1" r="1133" b="138"/>
          <a:stretch/>
        </p:blipFill>
        <p:spPr>
          <a:xfrm>
            <a:off x="0" y="1"/>
            <a:ext cx="4724400" cy="6858000"/>
          </a:xfrm>
        </p:spPr>
      </p:pic>
      <p:sp>
        <p:nvSpPr>
          <p:cNvPr id="12" name="Title 2">
            <a:extLst>
              <a:ext uri="{FF2B5EF4-FFF2-40B4-BE49-F238E27FC236}">
                <a16:creationId xmlns:a16="http://schemas.microsoft.com/office/drawing/2014/main" id="{32FD5511-9105-3A2E-A247-2E7CFD4BC8B0}"/>
              </a:ext>
            </a:extLst>
          </p:cNvPr>
          <p:cNvSpPr txBox="1">
            <a:spLocks/>
          </p:cNvSpPr>
          <p:nvPr/>
        </p:nvSpPr>
        <p:spPr>
          <a:xfrm>
            <a:off x="4966447" y="1371601"/>
            <a:ext cx="6582822" cy="4930588"/>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algn="just"/>
            <a:r>
              <a:rPr lang="en-US" sz="1800" b="0" i="0" cap="none" spc="0" dirty="0">
                <a:effectLst/>
                <a:latin typeface="Candara" panose="020E0502030303020204" pitchFamily="34" charset="0"/>
              </a:rPr>
              <a:t>The construction of a Li-Fi system typically involves the following steps:</a:t>
            </a:r>
          </a:p>
          <a:p>
            <a:pPr marL="285750" indent="-285750" algn="just">
              <a:buFont typeface="Wingdings" panose="05000000000000000000" pitchFamily="2" charset="2"/>
              <a:buChar char="Ø"/>
            </a:pPr>
            <a:r>
              <a:rPr lang="en-US" sz="1800" b="0" i="0" cap="none" spc="0" dirty="0">
                <a:effectLst/>
                <a:latin typeface="Candara" panose="020E0502030303020204" pitchFamily="34" charset="0"/>
              </a:rPr>
              <a:t>Choose a suitable LED light source: the LED light source is the most important component of a li-fi system. It should be capable of emitting a sufficient amount of light to allow for data transmission and have a fast response time to enable the rapid switching required for data modulation.</a:t>
            </a:r>
          </a:p>
          <a:p>
            <a:pPr marL="285750" indent="-285750" algn="just">
              <a:buFont typeface="Wingdings" panose="05000000000000000000" pitchFamily="2" charset="2"/>
              <a:buChar char="Ø"/>
            </a:pPr>
            <a:r>
              <a:rPr lang="en-US" sz="1800" b="0" i="0" cap="none" spc="0" dirty="0">
                <a:effectLst/>
                <a:latin typeface="Candara" panose="020E0502030303020204" pitchFamily="34" charset="0"/>
              </a:rPr>
              <a:t>Modulate the intensity of the light: the data to be transmitted is encoded into the intensity of the light by rapidly switching the led on and off at high speeds. This is done using a modulator, which is a device that converts the digital data into an analog signal that can be used to control the intensity of the light.</a:t>
            </a:r>
          </a:p>
          <a:p>
            <a:pPr marL="285750" indent="-285750" algn="just">
              <a:buFont typeface="Wingdings" panose="05000000000000000000" pitchFamily="2" charset="2"/>
              <a:buChar char="Ø"/>
            </a:pPr>
            <a:r>
              <a:rPr lang="en-US" sz="1800" b="0" i="0" cap="none" spc="0" dirty="0">
                <a:effectLst/>
                <a:latin typeface="Candara" panose="020E0502030303020204" pitchFamily="34" charset="0"/>
              </a:rPr>
              <a:t>Detect the changes in light intensity: the photodiode is used to detect the changes in light intensity and convert them into an electrical signal. This photodiode should be sensitive enough to detect the rapid changes in intensity, but not so sensitive that it is affected by ambient light.</a:t>
            </a:r>
          </a:p>
        </p:txBody>
      </p:sp>
    </p:spTree>
    <p:extLst>
      <p:ext uri="{BB962C8B-B14F-4D97-AF65-F5344CB8AC3E}">
        <p14:creationId xmlns:p14="http://schemas.microsoft.com/office/powerpoint/2010/main" val="124295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E65B8E-554F-AAF8-11CB-A0C501DB9E10}"/>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7" name="TextBox 6">
            <a:extLst>
              <a:ext uri="{FF2B5EF4-FFF2-40B4-BE49-F238E27FC236}">
                <a16:creationId xmlns:a16="http://schemas.microsoft.com/office/drawing/2014/main" id="{37D8068A-ADAB-E648-AE19-145286A964B7}"/>
              </a:ext>
            </a:extLst>
          </p:cNvPr>
          <p:cNvSpPr txBox="1"/>
          <p:nvPr/>
        </p:nvSpPr>
        <p:spPr>
          <a:xfrm>
            <a:off x="627530" y="447049"/>
            <a:ext cx="8265458" cy="2862322"/>
          </a:xfrm>
          <a:prstGeom prst="rect">
            <a:avLst/>
          </a:prstGeom>
          <a:noFill/>
        </p:spPr>
        <p:txBody>
          <a:bodyPr wrap="square">
            <a:spAutoFit/>
          </a:bodyPr>
          <a:lstStyle/>
          <a:p>
            <a:pPr marL="285750" indent="-285750" algn="l">
              <a:buFont typeface="Wingdings" panose="05000000000000000000" pitchFamily="2" charset="2"/>
              <a:buChar char="Ø"/>
            </a:pPr>
            <a:r>
              <a:rPr lang="en-US" b="0" i="0" dirty="0">
                <a:effectLst/>
                <a:latin typeface="Candara" panose="020E0502030303020204" pitchFamily="34" charset="0"/>
              </a:rPr>
              <a:t>Decode the electrical signal: The receiver is connected to the photodiode and is used to decode the electrical signal and convert it back into the original data. This is typically done using a demodulator, which is a device that converts the analog signal back into a digital form.</a:t>
            </a:r>
          </a:p>
          <a:p>
            <a:pPr marL="285750" indent="-285750" algn="l">
              <a:buFont typeface="Wingdings" panose="05000000000000000000" pitchFamily="2" charset="2"/>
              <a:buChar char="Ø"/>
            </a:pPr>
            <a:r>
              <a:rPr lang="en-US" b="0" i="0" dirty="0">
                <a:effectLst/>
                <a:latin typeface="Candara" panose="020E0502030303020204" pitchFamily="34" charset="0"/>
              </a:rPr>
              <a:t>Use the data: The decoded data can then be used for a variety of purposes, such as transmitting information over a wireless network or controlling devices in an IoT network.</a:t>
            </a:r>
          </a:p>
          <a:p>
            <a:pPr algn="l"/>
            <a:r>
              <a:rPr lang="en-US" b="0" i="0" dirty="0">
                <a:effectLst/>
                <a:latin typeface="Candara" panose="020E0502030303020204" pitchFamily="34" charset="0"/>
              </a:rPr>
              <a:t>Overall, these steps form the basic process for constructing a Li-Fi system. However, the specific details of the implementation may vary depending on the specific application and the requirements of the system.</a:t>
            </a:r>
          </a:p>
        </p:txBody>
      </p:sp>
      <p:pic>
        <p:nvPicPr>
          <p:cNvPr id="9" name="Picture 8">
            <a:extLst>
              <a:ext uri="{FF2B5EF4-FFF2-40B4-BE49-F238E27FC236}">
                <a16:creationId xmlns:a16="http://schemas.microsoft.com/office/drawing/2014/main" id="{133490A7-8BB9-6CDF-9401-0134947D2C93}"/>
              </a:ext>
            </a:extLst>
          </p:cNvPr>
          <p:cNvPicPr>
            <a:picLocks noChangeAspect="1"/>
          </p:cNvPicPr>
          <p:nvPr/>
        </p:nvPicPr>
        <p:blipFill>
          <a:blip r:embed="rId2"/>
          <a:stretch>
            <a:fillRect/>
          </a:stretch>
        </p:blipFill>
        <p:spPr>
          <a:xfrm>
            <a:off x="878542" y="3711388"/>
            <a:ext cx="4320988" cy="2294965"/>
          </a:xfrm>
          <a:prstGeom prst="rect">
            <a:avLst/>
          </a:prstGeom>
        </p:spPr>
      </p:pic>
      <p:sp>
        <p:nvSpPr>
          <p:cNvPr id="10" name="TextBox 9">
            <a:extLst>
              <a:ext uri="{FF2B5EF4-FFF2-40B4-BE49-F238E27FC236}">
                <a16:creationId xmlns:a16="http://schemas.microsoft.com/office/drawing/2014/main" id="{63D6A202-C822-0DF8-0A32-947BFFCC5DA8}"/>
              </a:ext>
            </a:extLst>
          </p:cNvPr>
          <p:cNvSpPr txBox="1"/>
          <p:nvPr/>
        </p:nvSpPr>
        <p:spPr>
          <a:xfrm>
            <a:off x="878542" y="6131371"/>
            <a:ext cx="3917575" cy="276999"/>
          </a:xfrm>
          <a:prstGeom prst="rect">
            <a:avLst/>
          </a:prstGeom>
          <a:noFill/>
        </p:spPr>
        <p:txBody>
          <a:bodyPr wrap="square">
            <a:spAutoFit/>
          </a:bodyPr>
          <a:lstStyle/>
          <a:p>
            <a:pPr algn="ctr"/>
            <a:r>
              <a:rPr lang="en-US" sz="1200" dirty="0">
                <a:latin typeface="Candara" panose="020E0502030303020204" pitchFamily="34" charset="0"/>
              </a:rPr>
              <a:t>Light Fidelity Transmission Procedure</a:t>
            </a:r>
            <a:endParaRPr lang="en-US" sz="1200" b="0" i="0" dirty="0">
              <a:effectLst/>
              <a:latin typeface="Candara" panose="020E0502030303020204" pitchFamily="34" charset="0"/>
            </a:endParaRPr>
          </a:p>
        </p:txBody>
      </p:sp>
      <p:pic>
        <p:nvPicPr>
          <p:cNvPr id="12" name="Picture 11">
            <a:extLst>
              <a:ext uri="{FF2B5EF4-FFF2-40B4-BE49-F238E27FC236}">
                <a16:creationId xmlns:a16="http://schemas.microsoft.com/office/drawing/2014/main" id="{1F3FA35C-97C1-2CEA-1B4C-AF6F74CC25DC}"/>
              </a:ext>
            </a:extLst>
          </p:cNvPr>
          <p:cNvPicPr>
            <a:picLocks noChangeAspect="1"/>
          </p:cNvPicPr>
          <p:nvPr/>
        </p:nvPicPr>
        <p:blipFill>
          <a:blip r:embed="rId3"/>
          <a:stretch>
            <a:fillRect/>
          </a:stretch>
        </p:blipFill>
        <p:spPr>
          <a:xfrm>
            <a:off x="9054352" y="447049"/>
            <a:ext cx="2796989" cy="1462433"/>
          </a:xfrm>
          <a:prstGeom prst="rect">
            <a:avLst/>
          </a:prstGeom>
        </p:spPr>
      </p:pic>
      <p:pic>
        <p:nvPicPr>
          <p:cNvPr id="18" name="Picture 17">
            <a:extLst>
              <a:ext uri="{FF2B5EF4-FFF2-40B4-BE49-F238E27FC236}">
                <a16:creationId xmlns:a16="http://schemas.microsoft.com/office/drawing/2014/main" id="{3BA4E0AC-CBC2-B3A5-E7E0-65B9749E387C}"/>
              </a:ext>
            </a:extLst>
          </p:cNvPr>
          <p:cNvPicPr>
            <a:picLocks noChangeAspect="1"/>
          </p:cNvPicPr>
          <p:nvPr/>
        </p:nvPicPr>
        <p:blipFill rotWithShape="1">
          <a:blip r:embed="rId4"/>
          <a:srcRect l="4139" t="5251" r="2124" b="7239"/>
          <a:stretch/>
        </p:blipFill>
        <p:spPr>
          <a:xfrm>
            <a:off x="7208208" y="3899159"/>
            <a:ext cx="4518796" cy="2232212"/>
          </a:xfrm>
          <a:prstGeom prst="rect">
            <a:avLst/>
          </a:prstGeom>
        </p:spPr>
      </p:pic>
      <p:pic>
        <p:nvPicPr>
          <p:cNvPr id="20" name="Picture 19">
            <a:extLst>
              <a:ext uri="{FF2B5EF4-FFF2-40B4-BE49-F238E27FC236}">
                <a16:creationId xmlns:a16="http://schemas.microsoft.com/office/drawing/2014/main" id="{B284EFA0-BA17-D7A2-4989-0A89E9B4A350}"/>
              </a:ext>
            </a:extLst>
          </p:cNvPr>
          <p:cNvPicPr>
            <a:picLocks noChangeAspect="1"/>
          </p:cNvPicPr>
          <p:nvPr/>
        </p:nvPicPr>
        <p:blipFill>
          <a:blip r:embed="rId5"/>
          <a:stretch>
            <a:fillRect/>
          </a:stretch>
        </p:blipFill>
        <p:spPr>
          <a:xfrm>
            <a:off x="9476863" y="2140224"/>
            <a:ext cx="2250141" cy="1571164"/>
          </a:xfrm>
          <a:prstGeom prst="rect">
            <a:avLst/>
          </a:prstGeom>
        </p:spPr>
      </p:pic>
      <p:sp>
        <p:nvSpPr>
          <p:cNvPr id="21" name="TextBox 20">
            <a:extLst>
              <a:ext uri="{FF2B5EF4-FFF2-40B4-BE49-F238E27FC236}">
                <a16:creationId xmlns:a16="http://schemas.microsoft.com/office/drawing/2014/main" id="{DF188980-D133-3F6F-1436-13EFF3157EF1}"/>
              </a:ext>
            </a:extLst>
          </p:cNvPr>
          <p:cNvSpPr txBox="1"/>
          <p:nvPr/>
        </p:nvSpPr>
        <p:spPr>
          <a:xfrm>
            <a:off x="7631694" y="6191304"/>
            <a:ext cx="3917575" cy="276999"/>
          </a:xfrm>
          <a:prstGeom prst="rect">
            <a:avLst/>
          </a:prstGeom>
          <a:noFill/>
        </p:spPr>
        <p:txBody>
          <a:bodyPr wrap="square">
            <a:spAutoFit/>
          </a:bodyPr>
          <a:lstStyle/>
          <a:p>
            <a:pPr algn="ctr"/>
            <a:r>
              <a:rPr lang="en-US" sz="1200" dirty="0">
                <a:latin typeface="Candara" panose="020E0502030303020204" pitchFamily="34" charset="0"/>
              </a:rPr>
              <a:t>Components and Circuitry of Li-Fi</a:t>
            </a:r>
            <a:endParaRPr lang="en-US" sz="1200" b="0" i="0" dirty="0">
              <a:effectLst/>
              <a:latin typeface="Candara" panose="020E0502030303020204" pitchFamily="34" charset="0"/>
            </a:endParaRPr>
          </a:p>
        </p:txBody>
      </p:sp>
    </p:spTree>
    <p:extLst>
      <p:ext uri="{BB962C8B-B14F-4D97-AF65-F5344CB8AC3E}">
        <p14:creationId xmlns:p14="http://schemas.microsoft.com/office/powerpoint/2010/main" val="225175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C1A9-9009-0D3A-D016-550ACDD31017}"/>
              </a:ext>
            </a:extLst>
          </p:cNvPr>
          <p:cNvSpPr>
            <a:spLocks noGrp="1"/>
          </p:cNvSpPr>
          <p:nvPr>
            <p:ph type="title"/>
          </p:nvPr>
        </p:nvSpPr>
        <p:spPr>
          <a:xfrm>
            <a:off x="591671" y="331694"/>
            <a:ext cx="11005810" cy="851647"/>
          </a:xfrm>
        </p:spPr>
        <p:txBody>
          <a:bodyPr/>
          <a:lstStyle/>
          <a:p>
            <a:r>
              <a:rPr lang="en-US" sz="3600" b="1" dirty="0">
                <a:latin typeface="Cambria" panose="02040503050406030204" pitchFamily="18" charset="0"/>
                <a:ea typeface="Cambria" panose="02040503050406030204" pitchFamily="18" charset="0"/>
              </a:rPr>
              <a:t>Advantages of LI-FI</a:t>
            </a:r>
            <a:endParaRPr lang="en-IN" sz="3600" b="1"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a16="http://schemas.microsoft.com/office/drawing/2014/main" id="{856FBAEE-7E91-BE8A-F204-2D730C7DC15C}"/>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5" name="TextBox 4">
            <a:extLst>
              <a:ext uri="{FF2B5EF4-FFF2-40B4-BE49-F238E27FC236}">
                <a16:creationId xmlns:a16="http://schemas.microsoft.com/office/drawing/2014/main" id="{40287A55-2AF8-B30E-E178-4C4D8766E5C8}"/>
              </a:ext>
            </a:extLst>
          </p:cNvPr>
          <p:cNvSpPr txBox="1"/>
          <p:nvPr/>
        </p:nvSpPr>
        <p:spPr>
          <a:xfrm>
            <a:off x="591671" y="1308846"/>
            <a:ext cx="10957598" cy="4770537"/>
          </a:xfrm>
          <a:prstGeom prst="rect">
            <a:avLst/>
          </a:prstGeom>
          <a:noFill/>
        </p:spPr>
        <p:txBody>
          <a:bodyPr wrap="square">
            <a:spAutoFit/>
          </a:bodyPr>
          <a:lstStyle/>
          <a:p>
            <a:pPr algn="just"/>
            <a:r>
              <a:rPr lang="en-US" sz="1900" b="0" i="0" dirty="0">
                <a:effectLst/>
                <a:latin typeface="Candara" panose="020E0502030303020204" pitchFamily="34" charset="0"/>
              </a:rPr>
              <a:t>Li-Fi technology offers several advantages over traditional radio frequency (RF) wireless communication, including:</a:t>
            </a:r>
          </a:p>
          <a:p>
            <a:pPr marL="342900" indent="-342900" algn="just">
              <a:buFont typeface="Wingdings" panose="05000000000000000000" pitchFamily="2" charset="2"/>
              <a:buChar char="Ø"/>
            </a:pPr>
            <a:r>
              <a:rPr lang="en-US" sz="1900" b="0" i="0" dirty="0">
                <a:effectLst/>
                <a:latin typeface="Candara" panose="020E0502030303020204" pitchFamily="34" charset="0"/>
              </a:rPr>
              <a:t>Higher data rates: Li-Fi can support data rates of up to 10 Gbps, which is significantly higher than the maximum data rates of most RF wireless technologies. This makes it suitable for applications that require high-speed data transmission, such as streaming high-definition video.</a:t>
            </a:r>
          </a:p>
          <a:p>
            <a:pPr marL="342900" indent="-342900" algn="just">
              <a:buFont typeface="Wingdings" panose="05000000000000000000" pitchFamily="2" charset="2"/>
              <a:buChar char="Ø"/>
            </a:pPr>
            <a:r>
              <a:rPr lang="en-US" sz="1900" b="0" i="0" dirty="0">
                <a:effectLst/>
                <a:latin typeface="Candara" panose="020E0502030303020204" pitchFamily="34" charset="0"/>
              </a:rPr>
              <a:t>Improved security: Li-Fi uses visible light, which cannot pass through walls or other solid objects. This makes it more secure than RF technologies, which can be easily intercepted.</a:t>
            </a:r>
          </a:p>
          <a:p>
            <a:pPr marL="342900" indent="-342900" algn="just">
              <a:buFont typeface="Wingdings" panose="05000000000000000000" pitchFamily="2" charset="2"/>
              <a:buChar char="Ø"/>
            </a:pPr>
            <a:r>
              <a:rPr lang="en-US" sz="1900" b="0" i="0" dirty="0">
                <a:effectLst/>
                <a:latin typeface="Candara" panose="020E0502030303020204" pitchFamily="34" charset="0"/>
              </a:rPr>
              <a:t>Reduced interference: Li-Fi systems can operate in the same space as RF systems without causing interference, as the light used for Li-Fi transmission is not affected by RF signals. This makes it possible to use Li-Fi and RF technologies together in the same environment.</a:t>
            </a:r>
          </a:p>
          <a:p>
            <a:pPr marL="342900" indent="-342900" algn="just">
              <a:buFont typeface="Wingdings" panose="05000000000000000000" pitchFamily="2" charset="2"/>
              <a:buChar char="Ø"/>
            </a:pPr>
            <a:r>
              <a:rPr lang="en-US" sz="1900" b="0" i="0" dirty="0">
                <a:effectLst/>
                <a:latin typeface="Candara" panose="020E0502030303020204" pitchFamily="34" charset="0"/>
              </a:rPr>
              <a:t>Increased capacity: Li-Fi systems can support a larger number of devices than RF systems, as each light source can support multiple users. This makes Li-Fi suitable for use in dense environments, such as crowded office buildings or public spaces.</a:t>
            </a:r>
          </a:p>
          <a:p>
            <a:pPr marL="342900" indent="-342900" algn="just">
              <a:buFont typeface="Wingdings" panose="05000000000000000000" pitchFamily="2" charset="2"/>
              <a:buChar char="Ø"/>
            </a:pPr>
            <a:r>
              <a:rPr lang="en-US" sz="1900" b="0" i="0" dirty="0">
                <a:effectLst/>
                <a:latin typeface="Candara" panose="020E0502030303020204" pitchFamily="34" charset="0"/>
              </a:rPr>
              <a:t>Reduced power consumption: Li-Fi systems consume less power than RF systems, as the light used for data transmission can be turned off when not in use. This makes Li-Fi an attractive option for applications that require low-power communication, such as IoT networks.</a:t>
            </a:r>
          </a:p>
        </p:txBody>
      </p:sp>
    </p:spTree>
    <p:extLst>
      <p:ext uri="{BB962C8B-B14F-4D97-AF65-F5344CB8AC3E}">
        <p14:creationId xmlns:p14="http://schemas.microsoft.com/office/powerpoint/2010/main" val="290694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6742-1A30-BDF7-461B-8BDAE28A3A9E}"/>
              </a:ext>
            </a:extLst>
          </p:cNvPr>
          <p:cNvSpPr>
            <a:spLocks noGrp="1"/>
          </p:cNvSpPr>
          <p:nvPr>
            <p:ph type="title"/>
          </p:nvPr>
        </p:nvSpPr>
        <p:spPr>
          <a:xfrm>
            <a:off x="594519" y="376519"/>
            <a:ext cx="11002962" cy="1004046"/>
          </a:xfrm>
        </p:spPr>
        <p:txBody>
          <a:bodyPr/>
          <a:lstStyle/>
          <a:p>
            <a:r>
              <a:rPr lang="en-US" sz="3600" b="1" dirty="0">
                <a:latin typeface="Cambria" panose="02040503050406030204" pitchFamily="18" charset="0"/>
                <a:ea typeface="Cambria" panose="02040503050406030204" pitchFamily="18" charset="0"/>
              </a:rPr>
              <a:t>Challenges In LI-FI</a:t>
            </a:r>
            <a:endParaRPr lang="en-IN" sz="3600" b="1"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a16="http://schemas.microsoft.com/office/drawing/2014/main" id="{4BEF79F5-1FF2-E2CD-CA63-FA8FA4A1F098}"/>
              </a:ext>
            </a:extLst>
          </p:cNvPr>
          <p:cNvSpPr>
            <a:spLocks noGrp="1"/>
          </p:cNvSpPr>
          <p:nvPr>
            <p:ph type="sldNum" sz="quarter" idx="11"/>
          </p:nvPr>
        </p:nvSpPr>
        <p:spPr/>
        <p:txBody>
          <a:bodyPr/>
          <a:lstStyle/>
          <a:p>
            <a:fld id="{8C2E478F-E849-4A8C-AF1F-CBCC78A7CBFA}" type="slidenum">
              <a:rPr lang="en-US" smtClean="0"/>
              <a:t>9</a:t>
            </a:fld>
            <a:endParaRPr lang="en-US" dirty="0"/>
          </a:p>
        </p:txBody>
      </p:sp>
      <p:sp>
        <p:nvSpPr>
          <p:cNvPr id="5" name="TextBox 4">
            <a:extLst>
              <a:ext uri="{FF2B5EF4-FFF2-40B4-BE49-F238E27FC236}">
                <a16:creationId xmlns:a16="http://schemas.microsoft.com/office/drawing/2014/main" id="{699D357F-5ABA-90EF-3BFE-48A05BC0E55A}"/>
              </a:ext>
            </a:extLst>
          </p:cNvPr>
          <p:cNvSpPr txBox="1"/>
          <p:nvPr/>
        </p:nvSpPr>
        <p:spPr>
          <a:xfrm>
            <a:off x="851647" y="1380565"/>
            <a:ext cx="10745833" cy="5062924"/>
          </a:xfrm>
          <a:prstGeom prst="rect">
            <a:avLst/>
          </a:prstGeom>
          <a:noFill/>
        </p:spPr>
        <p:txBody>
          <a:bodyPr wrap="square">
            <a:spAutoFit/>
          </a:bodyPr>
          <a:lstStyle/>
          <a:p>
            <a:pPr algn="just"/>
            <a:r>
              <a:rPr lang="en-US" sz="1900" b="0" i="0" dirty="0">
                <a:effectLst/>
                <a:latin typeface="Candara" panose="020E0502030303020204" pitchFamily="34" charset="0"/>
              </a:rPr>
              <a:t>While Li-Fi technology offers many advantages over traditional RF wireless communication, it also has some limitations, including:</a:t>
            </a:r>
          </a:p>
          <a:p>
            <a:pPr marL="342900" indent="-342900" algn="just">
              <a:buFont typeface="Wingdings" panose="05000000000000000000" pitchFamily="2" charset="2"/>
              <a:buChar char="Ø"/>
            </a:pPr>
            <a:r>
              <a:rPr lang="en-US" sz="1900" b="0" i="0" dirty="0">
                <a:effectLst/>
                <a:latin typeface="Candara" panose="020E0502030303020204" pitchFamily="34" charset="0"/>
              </a:rPr>
              <a:t>Line-of-sight requirement: Li-Fi systems require a clear line-of-sight between the transmitter and receiver. This means that obstacles, such as walls or furniture, can block the transmission of data. In contrast, RF systems can transmit data through walls and other solid objects.</a:t>
            </a:r>
          </a:p>
          <a:p>
            <a:pPr marL="342900" indent="-342900" algn="just">
              <a:buFont typeface="Wingdings" panose="05000000000000000000" pitchFamily="2" charset="2"/>
              <a:buChar char="Ø"/>
            </a:pPr>
            <a:r>
              <a:rPr lang="en-US" sz="1900" b="0" i="0" dirty="0">
                <a:effectLst/>
                <a:latin typeface="Candara" panose="020E0502030303020204" pitchFamily="34" charset="0"/>
              </a:rPr>
              <a:t>Limited range: Li-Fi systems have a limited range, typically less than 10 meters. This makes them suitable for short-range communication, but not for long-distance communication. In contrast, RF systems can support longer ranges, depending on the frequency and power of the signal.</a:t>
            </a:r>
          </a:p>
          <a:p>
            <a:pPr marL="342900" indent="-342900" algn="just">
              <a:buFont typeface="Wingdings" panose="05000000000000000000" pitchFamily="2" charset="2"/>
              <a:buChar char="Ø"/>
            </a:pPr>
            <a:r>
              <a:rPr lang="en-US" sz="1900" b="0" i="0" dirty="0">
                <a:effectLst/>
                <a:latin typeface="Candara" panose="020E0502030303020204" pitchFamily="34" charset="0"/>
              </a:rPr>
              <a:t>Dependence on light: Li-Fi systems rely on the availability of light to transmit data. This means that they cannot operate in dark environments or when the light source is obstructed. In contrast, RF systems can operate in a variety of lighting conditions.</a:t>
            </a:r>
          </a:p>
          <a:p>
            <a:pPr marL="342900" indent="-342900" algn="just">
              <a:buFont typeface="Wingdings" panose="05000000000000000000" pitchFamily="2" charset="2"/>
              <a:buChar char="Ø"/>
            </a:pPr>
            <a:r>
              <a:rPr lang="en-US" sz="1900" b="0" i="0" dirty="0">
                <a:effectLst/>
                <a:latin typeface="Candara" panose="020E0502030303020204" pitchFamily="34" charset="0"/>
              </a:rPr>
              <a:t>Interference from other light sources: Li-Fi systems can be affected by interference from other light sources, such as sunlight or fluorescent lights. This can cause errors in data transmission and reduce the overall performance of the system.</a:t>
            </a:r>
          </a:p>
          <a:p>
            <a:pPr algn="just"/>
            <a:r>
              <a:rPr lang="en-US" sz="1900" b="0" i="0" dirty="0">
                <a:effectLst/>
                <a:latin typeface="Candara" panose="020E0502030303020204" pitchFamily="34" charset="0"/>
              </a:rPr>
              <a:t>Overall, while Li-Fi technology offers many advantages, its limitations mean that it is not suitable for all applications. In some cases, RF wireless systems may be a better choice, depending on the specific requirements of the application.</a:t>
            </a:r>
          </a:p>
        </p:txBody>
      </p:sp>
    </p:spTree>
    <p:extLst>
      <p:ext uri="{BB962C8B-B14F-4D97-AF65-F5344CB8AC3E}">
        <p14:creationId xmlns:p14="http://schemas.microsoft.com/office/powerpoint/2010/main" val="1382586602"/>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924</TotalTime>
  <Words>2170</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Bahnschrift</vt:lpstr>
      <vt:lpstr>Calibri</vt:lpstr>
      <vt:lpstr>Calibri Light</vt:lpstr>
      <vt:lpstr>Cambria</vt:lpstr>
      <vt:lpstr>Candara</vt:lpstr>
      <vt:lpstr>Symbol</vt:lpstr>
      <vt:lpstr>Times New Roman</vt:lpstr>
      <vt:lpstr>Wingdings</vt:lpstr>
      <vt:lpstr>Office Theme</vt:lpstr>
      <vt:lpstr>Image and Text Transmission using Li-Fi Technology</vt:lpstr>
      <vt:lpstr>Contents</vt:lpstr>
      <vt:lpstr>What is Li-fi ?</vt:lpstr>
      <vt:lpstr>Difference between HI-FI, WI-FI and LI-FI</vt:lpstr>
      <vt:lpstr>Working of LI-FI !</vt:lpstr>
      <vt:lpstr>Construction of LI-FI</vt:lpstr>
      <vt:lpstr>PowerPoint Presentation</vt:lpstr>
      <vt:lpstr>Advantages of LI-FI</vt:lpstr>
      <vt:lpstr>Challenges In LI-FI</vt:lpstr>
      <vt:lpstr>Application of LI-FI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and Text Transmission using Li-Fi Technology</dc:title>
  <dc:creator>Mayank Joshi</dc:creator>
  <cp:lastModifiedBy>R D</cp:lastModifiedBy>
  <cp:revision>6</cp:revision>
  <dcterms:created xsi:type="dcterms:W3CDTF">2022-12-13T19:09:44Z</dcterms:created>
  <dcterms:modified xsi:type="dcterms:W3CDTF">2023-05-21T16:57:45Z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